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0" r:id="rId6"/>
    <p:sldId id="261" r:id="rId7"/>
    <p:sldId id="263" r:id="rId8"/>
    <p:sldId id="262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17" y="27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48DB-DC4E-4EF6-8977-5DE8FB54BB8B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8B0C-686E-46EC-9846-BFA9CBC1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9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48DB-DC4E-4EF6-8977-5DE8FB54BB8B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8B0C-686E-46EC-9846-BFA9CBC1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2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48DB-DC4E-4EF6-8977-5DE8FB54BB8B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8B0C-686E-46EC-9846-BFA9CBC1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48DB-DC4E-4EF6-8977-5DE8FB54BB8B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8B0C-686E-46EC-9846-BFA9CBC1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1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48DB-DC4E-4EF6-8977-5DE8FB54BB8B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8B0C-686E-46EC-9846-BFA9CBC1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3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48DB-DC4E-4EF6-8977-5DE8FB54BB8B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8B0C-686E-46EC-9846-BFA9CBC1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8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48DB-DC4E-4EF6-8977-5DE8FB54BB8B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8B0C-686E-46EC-9846-BFA9CBC1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8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48DB-DC4E-4EF6-8977-5DE8FB54BB8B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8B0C-686E-46EC-9846-BFA9CBC1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4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48DB-DC4E-4EF6-8977-5DE8FB54BB8B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8B0C-686E-46EC-9846-BFA9CBC1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7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48DB-DC4E-4EF6-8977-5DE8FB54BB8B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8B0C-686E-46EC-9846-BFA9CBC1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2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48DB-DC4E-4EF6-8977-5DE8FB54BB8B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8B0C-686E-46EC-9846-BFA9CBC1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4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148DB-DC4E-4EF6-8977-5DE8FB54BB8B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08B0C-686E-46EC-9846-BFA9CBC1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4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pitany.balazs@erdelystat.r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facebook.com/erdelystat" TargetMode="External"/><Relationship Id="rId2" Type="http://schemas.openxmlformats.org/officeDocument/2006/relationships/hyperlink" Target="http://statisztikak.erdelystat.r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922" y="189000"/>
            <a:ext cx="4058157" cy="468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35596" y="5373216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II. erdélyi </a:t>
            </a:r>
            <a:r>
              <a:rPr lang="hu-HU" dirty="0" err="1" smtClean="0"/>
              <a:t>adatviz</a:t>
            </a:r>
            <a:r>
              <a:rPr lang="hu-HU" dirty="0" smtClean="0"/>
              <a:t> mini-konferencia</a:t>
            </a:r>
            <a:endParaRPr lang="hu-HU" dirty="0"/>
          </a:p>
          <a:p>
            <a:pPr algn="ctr"/>
            <a:r>
              <a:rPr lang="hu-HU" dirty="0"/>
              <a:t>Kolozsvár </a:t>
            </a:r>
            <a:r>
              <a:rPr lang="hu-HU" dirty="0" smtClean="0"/>
              <a:t>2020. január </a:t>
            </a:r>
            <a:r>
              <a:rPr lang="en-US" dirty="0" smtClean="0"/>
              <a:t>11</a:t>
            </a:r>
            <a:r>
              <a:rPr lang="hu-HU" dirty="0" smtClean="0"/>
              <a:t>.</a:t>
            </a:r>
            <a:endParaRPr lang="hu-HU" dirty="0"/>
          </a:p>
          <a:p>
            <a:pPr algn="ctr"/>
            <a:r>
              <a:rPr lang="hu-HU" dirty="0" smtClean="0"/>
              <a:t>Barna Gergő</a:t>
            </a:r>
            <a:endParaRPr lang="hu-HU" dirty="0"/>
          </a:p>
          <a:p>
            <a:pPr algn="ctr"/>
            <a:r>
              <a:rPr lang="hu-HU" dirty="0" smtClean="0">
                <a:hlinkClick r:id="rId3"/>
              </a:rPr>
              <a:t>barna.gergo@erdelystat.ro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620688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 smtClean="0">
                <a:solidFill>
                  <a:srgbClr val="002060"/>
                </a:solidFill>
              </a:rPr>
              <a:t>Egy éves az </a:t>
            </a:r>
            <a:endParaRPr lang="hu-HU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73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lnSpcReduction="10000"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hu-HU" sz="2400" dirty="0" smtClean="0"/>
              <a:t>Kezdeményező: Romániai Magyar Demokrata Szövetség</a:t>
            </a:r>
          </a:p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hu-HU" sz="2400" dirty="0" smtClean="0"/>
              <a:t>Működtető: Iskola Alapítvány</a:t>
            </a:r>
          </a:p>
          <a:p>
            <a:pPr lvl="1">
              <a:spcBef>
                <a:spcPts val="2400"/>
              </a:spcBef>
              <a:spcAft>
                <a:spcPts val="2400"/>
              </a:spcAft>
            </a:pPr>
            <a:r>
              <a:rPr lang="hu-HU" sz="2000" dirty="0" smtClean="0"/>
              <a:t>Közpolitikai Elemző Központ (Statisztikák)</a:t>
            </a:r>
          </a:p>
          <a:p>
            <a:pPr lvl="1">
              <a:spcBef>
                <a:spcPts val="2400"/>
              </a:spcBef>
              <a:spcAft>
                <a:spcPts val="2400"/>
              </a:spcAft>
            </a:pPr>
            <a:r>
              <a:rPr lang="hu-HU" sz="2000" dirty="0" smtClean="0"/>
              <a:t>Nemzeti Kisebbségkutató Intézet (Intézménytár)</a:t>
            </a:r>
          </a:p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hu-HU" sz="2400" dirty="0" smtClean="0"/>
              <a:t>Támogató: </a:t>
            </a:r>
            <a:r>
              <a:rPr lang="hu-HU" sz="2400" dirty="0"/>
              <a:t>Bethlen Gábor </a:t>
            </a:r>
            <a:r>
              <a:rPr lang="hu-HU" sz="2400" dirty="0" smtClean="0"/>
              <a:t>Alap </a:t>
            </a:r>
          </a:p>
          <a:p>
            <a:pPr marL="342900" lvl="1" indent="-342900">
              <a:spcBef>
                <a:spcPts val="240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hu-HU" sz="2000" dirty="0"/>
              <a:t>Eddigi munkatársak: Barna Gergő, Csata István, Csata Zsombor, Csíki Ottó, Deák Attila, Gál Kata, Kapitány Balázs, Kiss Tamás, Székely Panna</a:t>
            </a:r>
            <a:r>
              <a:rPr lang="hu-HU" sz="2000" dirty="0" smtClean="0"/>
              <a:t>.</a:t>
            </a:r>
            <a:endParaRPr lang="en-US" sz="20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149080"/>
            <a:ext cx="3559550" cy="7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alapitvany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56792"/>
            <a:ext cx="2222000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9" descr="Képtalálat a következőre: „rmdsz”"/>
          <p:cNvSpPr>
            <a:spLocks noChangeAspect="1" noChangeArrowheads="1"/>
          </p:cNvSpPr>
          <p:nvPr/>
        </p:nvSpPr>
        <p:spPr bwMode="auto">
          <a:xfrm>
            <a:off x="155575" y="-4572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37317"/>
            <a:ext cx="864000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D:\Munkak2010\!ERDELYSTAT\Honlap\Arculat\estat-r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994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11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hu-HU" dirty="0" smtClean="0"/>
              <a:t>STATISZTIKÁK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Autofit/>
          </a:bodyPr>
          <a:lstStyle/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hu-HU" sz="1800" b="1" dirty="0" smtClean="0"/>
              <a:t>CÉL: </a:t>
            </a:r>
            <a:r>
              <a:rPr lang="hu-HU" sz="1800" dirty="0" smtClean="0"/>
              <a:t>az </a:t>
            </a:r>
            <a:r>
              <a:rPr lang="hu-HU" sz="1800" dirty="0"/>
              <a:t>Erdélyre és a romániai magyar közösség helyzetére vonatkozó statisztikai adatok rendszerezése, megjelenítése és </a:t>
            </a:r>
            <a:r>
              <a:rPr lang="hu-HU" sz="1800" dirty="0" smtClean="0"/>
              <a:t>értelmezése</a:t>
            </a: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hu-HU" sz="1800" b="1" dirty="0" smtClean="0"/>
              <a:t>Társadalmi önismeret fejlesztése – erdélyi magyar társadalom</a:t>
            </a: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hu-HU" sz="1800" b="1" dirty="0" smtClean="0"/>
              <a:t>Regionális identitások erősítése: erdélyi, székelyföldi, partiumi</a:t>
            </a:r>
            <a:endParaRPr lang="hu-HU" sz="1800" b="1" dirty="0"/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endParaRPr lang="hu-HU" sz="1200" b="1" dirty="0" smtClean="0"/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hu-HU" sz="1800" b="1" dirty="0" smtClean="0"/>
              <a:t>CÉLCSOPORTOK</a:t>
            </a:r>
            <a:r>
              <a:rPr lang="hu-HU" sz="1800" dirty="0" smtClean="0"/>
              <a:t>:</a:t>
            </a:r>
            <a:endParaRPr lang="en-US" sz="18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hu-HU" sz="1800" dirty="0"/>
              <a:t>Politikai, szakpolitikai és közpolitikai döntéshozók, intézményvezetők – a hosszú távú tervezésben, de akár a napi munkában is segítséget jelent</a:t>
            </a:r>
            <a:endParaRPr lang="en-US" sz="18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hu-HU" sz="1800" dirty="0"/>
              <a:t>Nyilvánosság – olyan módon építjük fel az adatok megjelenítését, amely bárki számára érdekes lehet, ha pl. meg akarja nézni, hogy a településén, a megyéjében, a régiójában melyek az alapvető statisztikai adatok</a:t>
            </a:r>
            <a:endParaRPr lang="en-US" sz="18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hu-HU" sz="1800" dirty="0"/>
              <a:t>Szakmai műhelyek – célunk minél több szakembert (szociológust, de akár közgazdászt, újságírót) bevonni, aki statisztikai adatokkal foglalkozik – alapadatokat és alapvető módszertani támpontokat nyújtani </a:t>
            </a:r>
            <a:r>
              <a:rPr lang="hu-HU" sz="1800" dirty="0" smtClean="0"/>
              <a:t>kutatóknak, elemzőknek. </a:t>
            </a:r>
            <a:endParaRPr lang="en-US" sz="1800" dirty="0"/>
          </a:p>
        </p:txBody>
      </p:sp>
      <p:pic>
        <p:nvPicPr>
          <p:cNvPr id="1026" name="Picture 2" descr="D:\Munkak2010\!ERDELYSTAT\Honlap\Arculat\estat-r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994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64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404664"/>
            <a:ext cx="7920000" cy="540000"/>
          </a:xfrm>
        </p:spPr>
        <p:txBody>
          <a:bodyPr>
            <a:normAutofit/>
          </a:bodyPr>
          <a:lstStyle/>
          <a:p>
            <a:r>
              <a:rPr lang="hu-HU" sz="2800" dirty="0" smtClean="0"/>
              <a:t>Társadalmi önismeret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3168352"/>
          </a:xfrm>
        </p:spPr>
        <p:txBody>
          <a:bodyPr>
            <a:noAutofit/>
          </a:bodyPr>
          <a:lstStyle/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hu-HU" sz="1800" b="1" dirty="0"/>
              <a:t>Ön szerint Erdélyben… </a:t>
            </a:r>
            <a:r>
              <a:rPr lang="hu-HU" sz="1400" dirty="0" smtClean="0"/>
              <a:t>(%) – 2018 január, erdélyi felnőtt korú magyarok</a:t>
            </a:r>
          </a:p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endParaRPr lang="en-US" sz="1400" dirty="0"/>
          </a:p>
        </p:txBody>
      </p:sp>
      <p:pic>
        <p:nvPicPr>
          <p:cNvPr id="1026" name="Picture 2" descr="D:\Munkak2010\!ERDELYSTAT\Honlap\Arculat\estat-r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994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384" y="4338000"/>
            <a:ext cx="3859233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700" y="1412776"/>
            <a:ext cx="6774182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078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80577"/>
            <a:ext cx="8229600" cy="5865515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hu-HU" sz="1800" b="1" dirty="0" smtClean="0"/>
              <a:t>MÓDSZERTAN:</a:t>
            </a:r>
            <a:endParaRPr lang="hu-HU" sz="18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hu-HU" sz="1800" dirty="0" smtClean="0"/>
              <a:t>Etnikai változó - </a:t>
            </a:r>
            <a:r>
              <a:rPr lang="hu-HU" sz="1800" dirty="0" err="1" smtClean="0"/>
              <a:t>etnokulturális</a:t>
            </a:r>
            <a:r>
              <a:rPr lang="hu-HU" sz="1800" dirty="0" smtClean="0"/>
              <a:t> fogalmak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hu-HU" sz="1800" dirty="0" smtClean="0"/>
              <a:t>Területi megoszlások – régiók (Románia </a:t>
            </a:r>
            <a:r>
              <a:rPr lang="hu-HU" sz="1800" dirty="0"/>
              <a:t>– </a:t>
            </a:r>
            <a:r>
              <a:rPr lang="hu-HU" sz="1800" dirty="0" smtClean="0"/>
              <a:t>4, Erdély – 6, + 4 tömbterület)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hu-HU" sz="1800" dirty="0" smtClean="0"/>
              <a:t>Adatforrások: INS, EUROSTAT, BNR, CNP, ANAF, EDU, GOV.RO, REVISAL stb.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hu-HU" sz="1400" dirty="0" smtClean="0"/>
              <a:t>Saját adatfelvétel: Tanügyi barométer 2019</a:t>
            </a: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endParaRPr lang="hu-HU" sz="1400" b="1" dirty="0" smtClean="0"/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hu-HU" sz="1800" b="1" dirty="0" smtClean="0"/>
              <a:t>TERMÉKEK/SZOLGÁLTATÁSOK:</a:t>
            </a:r>
            <a:endParaRPr lang="hu-HU" sz="18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hu-HU" sz="1800" dirty="0" smtClean="0"/>
              <a:t>Települési, megyei, regionális statisztikai adatlapok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hu-HU" sz="1800" dirty="0" smtClean="0"/>
              <a:t>Statisztikai elemzések (10 elemzés)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hu-HU" sz="1800" dirty="0" smtClean="0"/>
              <a:t>Statisztikai közlemények (10 közlemény)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hu-HU" sz="1800" dirty="0" smtClean="0"/>
              <a:t>Rangsorok (2 rangsor)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hu-HU" sz="1400" dirty="0" smtClean="0"/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hu-HU" sz="1800" b="1" dirty="0" smtClean="0"/>
              <a:t>TÉMAKÖRÖK:</a:t>
            </a:r>
            <a:endParaRPr lang="hu-HU" sz="18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hu-HU" sz="1800" dirty="0" smtClean="0"/>
              <a:t>Demográfia (népesség, népmozgalom, házasságkötések)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hu-HU" sz="1800" dirty="0" smtClean="0"/>
              <a:t>Gazdaság (GDP, foglalkoztatottság, jövedelmek, cégstatisztikák, turizmus)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hu-HU" sz="1800" dirty="0" smtClean="0"/>
              <a:t>Önkormányzatok, települések (infrastruktúra, költségvetések, EU-s pénzek)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hu-HU" sz="1800" dirty="0" smtClean="0"/>
              <a:t>Oktatás (beiskolázási számok, oktatási infrastruktúra, vizsgaeredmények)</a:t>
            </a:r>
            <a:endParaRPr lang="hu-HU" sz="1800" dirty="0"/>
          </a:p>
        </p:txBody>
      </p:sp>
      <p:pic>
        <p:nvPicPr>
          <p:cNvPr id="4" name="Picture 2" descr="D:\Munkak2010\!ERDELYSTAT\Honlap\Arculat\estat-r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994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3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80577"/>
            <a:ext cx="8229600" cy="5865515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hu-HU" sz="1800" b="1" dirty="0" smtClean="0"/>
              <a:t>NYILVÁNOSSÁG: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hu-HU" sz="1800" b="1" dirty="0" smtClean="0"/>
              <a:t>Sajtó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hu-HU" sz="1400" dirty="0"/>
              <a:t>59 megjelenésünk volt az erdélyi magyar nyomtatott médiában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hu-HU" sz="1400" dirty="0"/>
              <a:t>235 az online hírportálokon (173 erdélyi magyar, 55 magyarországi, 7 román)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hu-HU" sz="1400" dirty="0"/>
              <a:t>26 rádióadásban mutattunk be adatokat (21 erdélyi magyar, 3 magyarországi, 2 román)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hu-HU" sz="1400" dirty="0"/>
              <a:t>16 alkalommal vettünk részt TV-adásban (13 erdélyi magyar, 3 magyarországi)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hu-HU" sz="1800" b="1" dirty="0" smtClean="0"/>
              <a:t>Honlap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hu-HU" sz="1400" b="1" dirty="0" smtClean="0">
                <a:hlinkClick r:id="rId2"/>
              </a:rPr>
              <a:t>http</a:t>
            </a:r>
            <a:r>
              <a:rPr lang="hu-HU" sz="1400" b="1" dirty="0">
                <a:hlinkClick r:id="rId2"/>
              </a:rPr>
              <a:t>://</a:t>
            </a:r>
            <a:r>
              <a:rPr lang="hu-HU" sz="1400" b="1" dirty="0" smtClean="0">
                <a:hlinkClick r:id="rId2"/>
              </a:rPr>
              <a:t>statisztikak.erdelystat.ro/</a:t>
            </a:r>
            <a:endParaRPr lang="hu-HU" sz="1400" b="1" dirty="0" smtClean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hu-HU" sz="1400" dirty="0" smtClean="0"/>
              <a:t>31 ezer egyedi látogató (kb. napi 25, havi 1600) / kb. 5000 visszatérő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hu-HU" sz="1400" dirty="0" smtClean="0"/>
              <a:t>126 ezer oldalmegtekintés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hu-HU" sz="1400" dirty="0" smtClean="0"/>
              <a:t>85% Románia, 8% Magyarország, 7% külföld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hu-HU" sz="1800" b="1" dirty="0" smtClean="0"/>
              <a:t>Facebook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hu-HU" sz="1400" b="1" dirty="0">
                <a:hlinkClick r:id="rId3"/>
              </a:rPr>
              <a:t>https://</a:t>
            </a:r>
            <a:r>
              <a:rPr lang="hu-HU" sz="1400" b="1" dirty="0" smtClean="0">
                <a:hlinkClick r:id="rId3"/>
              </a:rPr>
              <a:t>web.facebook.com/erdelystat</a:t>
            </a:r>
            <a:endParaRPr lang="hu-HU" sz="1400" b="1" dirty="0" smtClean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hu-HU" sz="1400" dirty="0" smtClean="0"/>
              <a:t>2964 kedvelő, követő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hu-HU" sz="1400" dirty="0" smtClean="0"/>
              <a:t>280 ezer elérés</a:t>
            </a:r>
            <a:endParaRPr lang="en-US" sz="1400" dirty="0" smtClean="0"/>
          </a:p>
        </p:txBody>
      </p:sp>
      <p:pic>
        <p:nvPicPr>
          <p:cNvPr id="4" name="Picture 2" descr="D:\Munkak2010\!ERDELYSTAT\Honlap\Arculat\estat-r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994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50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9692" y="76562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 smtClean="0"/>
              <a:t>A legnézettebb 20 adatlap</a:t>
            </a:r>
            <a:endParaRPr lang="en-US" sz="20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34519"/>
              </p:ext>
            </p:extLst>
          </p:nvPr>
        </p:nvGraphicFramePr>
        <p:xfrm>
          <a:off x="2592413" y="836712"/>
          <a:ext cx="3959174" cy="5913444"/>
        </p:xfrm>
        <a:graphic>
          <a:graphicData uri="http://schemas.openxmlformats.org/drawingml/2006/table">
            <a:tbl>
              <a:tblPr/>
              <a:tblGrid>
                <a:gridCol w="1861782"/>
                <a:gridCol w="1635214"/>
                <a:gridCol w="462178"/>
              </a:tblGrid>
              <a:tr h="316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Page path level 2</a:t>
                      </a:r>
                      <a:endParaRPr lang="en-US" sz="1600" b="1" i="0" u="none" strike="noStrike" dirty="0">
                        <a:effectLst/>
                        <a:latin typeface="Calibri"/>
                      </a:endParaRPr>
                    </a:p>
                  </a:txBody>
                  <a:tcPr marL="18000" marR="36000" marT="18000" marB="18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Unique </a:t>
                      </a:r>
                      <a:r>
                        <a:rPr lang="en-US" sz="1600" b="1" u="none" strike="noStrike" dirty="0" err="1">
                          <a:effectLst/>
                        </a:rPr>
                        <a:t>Pageviews</a:t>
                      </a:r>
                      <a:endParaRPr lang="en-US" sz="1600" b="1" i="0" u="none" strike="noStrike" dirty="0">
                        <a:effectLst/>
                        <a:latin typeface="Calibri"/>
                      </a:endParaRPr>
                    </a:p>
                  </a:txBody>
                  <a:tcPr marL="18000" marR="36000" marT="18000" marB="18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Perc</a:t>
                      </a:r>
                      <a:endParaRPr lang="en-US" sz="1600" b="1" i="0" u="none" strike="noStrike" dirty="0">
                        <a:effectLst/>
                        <a:latin typeface="Calibri"/>
                      </a:endParaRPr>
                    </a:p>
                  </a:txBody>
                  <a:tcPr marL="18000" marR="36000" marT="18000" marB="18000" anchor="b"/>
                </a:tc>
              </a:tr>
              <a:tr h="168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/</a:t>
                      </a:r>
                      <a:r>
                        <a:rPr lang="en-US" sz="1600" u="none" strike="noStrike" dirty="0" err="1">
                          <a:effectLst/>
                        </a:rPr>
                        <a:t>erdely</a:t>
                      </a:r>
                      <a:r>
                        <a:rPr lang="en-US" sz="1600" u="none" strike="noStrike" dirty="0">
                          <a:effectLst/>
                        </a:rPr>
                        <a:t>/</a:t>
                      </a:r>
                      <a:endParaRPr lang="en-US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18000" marR="36000" marT="18000" marB="1800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1 010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18000" marR="36000" marT="18000" marB="1800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1,2</a:t>
                      </a:r>
                      <a:endParaRPr lang="en-US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18000" marR="36000" marT="18000" marB="1800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68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/</a:t>
                      </a:r>
                      <a:r>
                        <a:rPr lang="en-US" sz="1600" u="none" strike="noStrike" dirty="0" err="1">
                          <a:effectLst/>
                        </a:rPr>
                        <a:t>kolozsvar</a:t>
                      </a:r>
                      <a:r>
                        <a:rPr lang="en-US" sz="1600" u="none" strike="noStrike" dirty="0">
                          <a:effectLst/>
                        </a:rPr>
                        <a:t>/</a:t>
                      </a:r>
                      <a:endParaRPr lang="en-US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18000" marR="36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740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18000" marR="36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2,1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18000" marR="36000" marT="18000" marB="18000" anchor="b"/>
                </a:tc>
              </a:tr>
              <a:tr h="168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/</a:t>
                      </a:r>
                      <a:r>
                        <a:rPr lang="en-US" sz="1600" u="none" strike="noStrike" dirty="0" err="1">
                          <a:effectLst/>
                        </a:rPr>
                        <a:t>csikszereda</a:t>
                      </a:r>
                      <a:r>
                        <a:rPr lang="en-US" sz="1600" u="none" strike="noStrike" dirty="0">
                          <a:effectLst/>
                        </a:rPr>
                        <a:t>/</a:t>
                      </a:r>
                      <a:endParaRPr lang="en-US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18000" marR="36000" marT="18000" marB="1800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598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18000" marR="36000" marT="18000" marB="1800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1,9</a:t>
                      </a:r>
                      <a:endParaRPr lang="en-US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18000" marR="36000" marT="18000" marB="1800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68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/</a:t>
                      </a:r>
                      <a:r>
                        <a:rPr lang="en-US" sz="1600" u="none" strike="noStrike" dirty="0" err="1">
                          <a:effectLst/>
                        </a:rPr>
                        <a:t>marosvasarhely</a:t>
                      </a:r>
                      <a:r>
                        <a:rPr lang="en-US" sz="1600" u="none" strike="noStrike" dirty="0">
                          <a:effectLst/>
                        </a:rPr>
                        <a:t>/</a:t>
                      </a:r>
                      <a:endParaRPr lang="en-US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18000" marR="36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485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18000" marR="36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1,9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18000" marR="36000" marT="18000" marB="18000" anchor="b"/>
                </a:tc>
              </a:tr>
              <a:tr h="168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/</a:t>
                      </a:r>
                      <a:r>
                        <a:rPr lang="en-US" sz="1600" u="none" strike="noStrike" dirty="0" err="1">
                          <a:effectLst/>
                        </a:rPr>
                        <a:t>sepsiszentgyorgy</a:t>
                      </a:r>
                      <a:r>
                        <a:rPr lang="en-US" sz="1600" u="none" strike="noStrike" dirty="0">
                          <a:effectLst/>
                        </a:rPr>
                        <a:t>/</a:t>
                      </a:r>
                      <a:endParaRPr lang="en-US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18000" marR="36000" marT="18000" marB="1800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429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18000" marR="36000" marT="18000" marB="1800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2,3</a:t>
                      </a:r>
                      <a:endParaRPr lang="en-US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18000" marR="36000" marT="18000" marB="1800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68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/</a:t>
                      </a:r>
                      <a:r>
                        <a:rPr lang="en-US" sz="1600" u="none" strike="noStrike" dirty="0" err="1">
                          <a:effectLst/>
                        </a:rPr>
                        <a:t>szatmarnemeti</a:t>
                      </a:r>
                      <a:r>
                        <a:rPr lang="en-US" sz="1600" u="none" strike="noStrike" dirty="0">
                          <a:effectLst/>
                        </a:rPr>
                        <a:t>/</a:t>
                      </a:r>
                      <a:endParaRPr lang="en-US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18000" marR="36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412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18000" marR="36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1,9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18000" marR="36000" marT="18000" marB="18000" anchor="b"/>
                </a:tc>
              </a:tr>
              <a:tr h="168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/</a:t>
                      </a:r>
                      <a:r>
                        <a:rPr lang="en-US" sz="1600" u="none" strike="noStrike" dirty="0" err="1">
                          <a:effectLst/>
                        </a:rPr>
                        <a:t>romania</a:t>
                      </a:r>
                      <a:r>
                        <a:rPr lang="en-US" sz="1600" u="none" strike="noStrike" dirty="0">
                          <a:effectLst/>
                        </a:rPr>
                        <a:t>/</a:t>
                      </a:r>
                      <a:endParaRPr lang="en-US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18000" marR="36000" marT="18000" marB="1800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407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18000" marR="36000" marT="18000" marB="1800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1,8</a:t>
                      </a:r>
                      <a:endParaRPr lang="en-US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18000" marR="36000" marT="18000" marB="1800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68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/</a:t>
                      </a:r>
                      <a:r>
                        <a:rPr lang="en-US" sz="1600" u="none" strike="noStrike" dirty="0" err="1">
                          <a:effectLst/>
                        </a:rPr>
                        <a:t>arad</a:t>
                      </a:r>
                      <a:r>
                        <a:rPr lang="en-US" sz="1600" u="none" strike="noStrike" dirty="0">
                          <a:effectLst/>
                        </a:rPr>
                        <a:t>/</a:t>
                      </a:r>
                      <a:endParaRPr lang="en-US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18000" marR="36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384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18000" marR="36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1,3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18000" marR="36000" marT="18000" marB="18000" anchor="b"/>
                </a:tc>
              </a:tr>
              <a:tr h="168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/</a:t>
                      </a:r>
                      <a:r>
                        <a:rPr lang="en-US" sz="1600" u="none" strike="noStrike" dirty="0" err="1">
                          <a:effectLst/>
                        </a:rPr>
                        <a:t>szekelyudvarhely</a:t>
                      </a:r>
                      <a:r>
                        <a:rPr lang="en-US" sz="1600" u="none" strike="noStrike" dirty="0">
                          <a:effectLst/>
                        </a:rPr>
                        <a:t>/</a:t>
                      </a:r>
                      <a:endParaRPr lang="en-US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18000" marR="36000" marT="18000" marB="1800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371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18000" marR="36000" marT="18000" marB="1800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1,5</a:t>
                      </a:r>
                      <a:endParaRPr lang="en-US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18000" marR="36000" marT="18000" marB="1800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68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/</a:t>
                      </a:r>
                      <a:r>
                        <a:rPr lang="en-US" sz="1600" u="none" strike="noStrike" dirty="0" err="1">
                          <a:effectLst/>
                        </a:rPr>
                        <a:t>brasso</a:t>
                      </a:r>
                      <a:r>
                        <a:rPr lang="en-US" sz="1600" u="none" strike="noStrike" dirty="0">
                          <a:effectLst/>
                        </a:rPr>
                        <a:t>/</a:t>
                      </a:r>
                      <a:endParaRPr lang="en-US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18000" marR="36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347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18000" marR="36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1,3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18000" marR="36000" marT="18000" marB="18000" anchor="b"/>
                </a:tc>
              </a:tr>
              <a:tr h="168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/</a:t>
                      </a:r>
                      <a:r>
                        <a:rPr lang="en-US" sz="1600" u="none" strike="noStrike" dirty="0" err="1">
                          <a:effectLst/>
                        </a:rPr>
                        <a:t>nagyvarad</a:t>
                      </a:r>
                      <a:r>
                        <a:rPr lang="en-US" sz="1600" u="none" strike="noStrike" dirty="0">
                          <a:effectLst/>
                        </a:rPr>
                        <a:t>/</a:t>
                      </a:r>
                      <a:endParaRPr lang="en-US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18000" marR="36000" marT="18000" marB="1800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302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18000" marR="36000" marT="18000" marB="1800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1,2</a:t>
                      </a:r>
                      <a:endParaRPr lang="en-US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18000" marR="36000" marT="18000" marB="1800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68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/</a:t>
                      </a:r>
                      <a:r>
                        <a:rPr lang="en-US" sz="1600" u="none" strike="noStrike" dirty="0" err="1">
                          <a:effectLst/>
                        </a:rPr>
                        <a:t>bukarest</a:t>
                      </a:r>
                      <a:r>
                        <a:rPr lang="en-US" sz="1600" u="none" strike="noStrike" dirty="0">
                          <a:effectLst/>
                        </a:rPr>
                        <a:t>/</a:t>
                      </a:r>
                      <a:endParaRPr lang="en-US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18000" marR="36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266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18000" marR="36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1,4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18000" marR="36000" marT="18000" marB="18000" anchor="b"/>
                </a:tc>
              </a:tr>
              <a:tr h="168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/</a:t>
                      </a:r>
                      <a:r>
                        <a:rPr lang="en-US" sz="1600" u="none" strike="noStrike" dirty="0" err="1">
                          <a:effectLst/>
                        </a:rPr>
                        <a:t>kovaszna</a:t>
                      </a:r>
                      <a:r>
                        <a:rPr lang="en-US" sz="1600" u="none" strike="noStrike" dirty="0">
                          <a:effectLst/>
                        </a:rPr>
                        <a:t>/</a:t>
                      </a:r>
                      <a:endParaRPr lang="en-US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18000" marR="36000" marT="18000" marB="1800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253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18000" marR="36000" marT="18000" marB="1800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1,1</a:t>
                      </a:r>
                      <a:endParaRPr lang="en-US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18000" marR="36000" marT="18000" marB="1800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68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/</a:t>
                      </a:r>
                      <a:r>
                        <a:rPr lang="en-US" sz="1600" u="none" strike="noStrike" dirty="0" err="1">
                          <a:effectLst/>
                        </a:rPr>
                        <a:t>kolozs</a:t>
                      </a:r>
                      <a:r>
                        <a:rPr lang="en-US" sz="1600" u="none" strike="noStrike" dirty="0">
                          <a:effectLst/>
                        </a:rPr>
                        <a:t>/</a:t>
                      </a:r>
                      <a:endParaRPr lang="en-US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18000" marR="36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250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18000" marR="36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1,2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18000" marR="36000" marT="18000" marB="18000" anchor="b"/>
                </a:tc>
              </a:tr>
              <a:tr h="168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/</a:t>
                      </a:r>
                      <a:r>
                        <a:rPr lang="en-US" sz="1600" u="none" strike="noStrike" dirty="0" err="1">
                          <a:effectLst/>
                        </a:rPr>
                        <a:t>gyergyoszentmiklos</a:t>
                      </a:r>
                      <a:r>
                        <a:rPr lang="en-US" sz="1600" u="none" strike="noStrike" dirty="0">
                          <a:effectLst/>
                        </a:rPr>
                        <a:t>/</a:t>
                      </a:r>
                      <a:endParaRPr lang="en-US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18000" marR="36000" marT="18000" marB="1800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232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18000" marR="36000" marT="18000" marB="1800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1,6</a:t>
                      </a:r>
                      <a:endParaRPr lang="en-US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18000" marR="36000" marT="18000" marB="1800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68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/</a:t>
                      </a:r>
                      <a:r>
                        <a:rPr lang="en-US" sz="1600" u="none" strike="noStrike" dirty="0" err="1">
                          <a:effectLst/>
                        </a:rPr>
                        <a:t>tordaszentlaszlo</a:t>
                      </a:r>
                      <a:r>
                        <a:rPr lang="en-US" sz="1600" u="none" strike="noStrike" dirty="0">
                          <a:effectLst/>
                        </a:rPr>
                        <a:t>/</a:t>
                      </a:r>
                      <a:endParaRPr lang="en-US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18000" marR="36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232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18000" marR="36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2,2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18000" marR="36000" marT="18000" marB="18000" anchor="b"/>
                </a:tc>
              </a:tr>
              <a:tr h="168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/</a:t>
                      </a:r>
                      <a:r>
                        <a:rPr lang="en-US" sz="1600" u="none" strike="noStrike" dirty="0" err="1">
                          <a:effectLst/>
                        </a:rPr>
                        <a:t>nagykaroly</a:t>
                      </a:r>
                      <a:r>
                        <a:rPr lang="en-US" sz="1600" u="none" strike="noStrike" dirty="0">
                          <a:effectLst/>
                        </a:rPr>
                        <a:t>/</a:t>
                      </a:r>
                      <a:endParaRPr lang="en-US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18000" marR="36000" marT="18000" marB="1800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220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18000" marR="36000" marT="18000" marB="1800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1,6</a:t>
                      </a:r>
                      <a:endParaRPr lang="en-US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18000" marR="36000" marT="18000" marB="1800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68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/kezdivasarhely/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18000" marR="36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203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18000" marR="36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1,5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18000" marR="36000" marT="18000" marB="18000" anchor="b"/>
                </a:tc>
              </a:tr>
              <a:tr h="168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/</a:t>
                      </a:r>
                      <a:r>
                        <a:rPr lang="en-US" sz="1600" u="none" strike="noStrike" dirty="0" err="1">
                          <a:effectLst/>
                        </a:rPr>
                        <a:t>gyimesbkk</a:t>
                      </a:r>
                      <a:r>
                        <a:rPr lang="en-US" sz="1600" u="none" strike="noStrike" dirty="0">
                          <a:effectLst/>
                        </a:rPr>
                        <a:t>/</a:t>
                      </a:r>
                      <a:endParaRPr lang="en-US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18000" marR="36000" marT="18000" marB="1800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187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18000" marR="36000" marT="18000" marB="1800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1,1</a:t>
                      </a:r>
                      <a:endParaRPr lang="en-US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18000" marR="36000" marT="18000" marB="1800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68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/</a:t>
                      </a:r>
                      <a:r>
                        <a:rPr lang="en-US" sz="1600" u="none" strike="noStrike" dirty="0" err="1">
                          <a:effectLst/>
                        </a:rPr>
                        <a:t>hargita</a:t>
                      </a:r>
                      <a:r>
                        <a:rPr lang="en-US" sz="1600" u="none" strike="noStrike" dirty="0">
                          <a:effectLst/>
                        </a:rPr>
                        <a:t>/</a:t>
                      </a:r>
                      <a:endParaRPr lang="en-US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18000" marR="36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185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18000" marR="36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1,0</a:t>
                      </a:r>
                      <a:endParaRPr lang="en-US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18000" marR="36000" marT="18000" marB="1800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17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9284249"/>
              </p:ext>
            </p:extLst>
          </p:nvPr>
        </p:nvGraphicFramePr>
        <p:xfrm>
          <a:off x="305182" y="620688"/>
          <a:ext cx="8533637" cy="6156480"/>
        </p:xfrm>
        <a:graphic>
          <a:graphicData uri="http://schemas.openxmlformats.org/drawingml/2006/table">
            <a:tbl>
              <a:tblPr/>
              <a:tblGrid>
                <a:gridCol w="994816"/>
                <a:gridCol w="1027138"/>
                <a:gridCol w="5413845"/>
                <a:gridCol w="635660"/>
                <a:gridCol w="462178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hu-HU" sz="1600" b="1" u="none" strike="noStrike" noProof="0" dirty="0" smtClean="0">
                          <a:effectLst/>
                        </a:rPr>
                        <a:t>Típus</a:t>
                      </a:r>
                      <a:endParaRPr lang="hu-HU" sz="1600" b="1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b="1" u="none" strike="noStrike" noProof="0" dirty="0">
                          <a:effectLst/>
                        </a:rPr>
                        <a:t>Dátum</a:t>
                      </a:r>
                      <a:endParaRPr lang="hu-HU" sz="1600" b="1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b="1" u="none" strike="noStrike" noProof="0" dirty="0">
                          <a:effectLst/>
                        </a:rPr>
                        <a:t>Téma</a:t>
                      </a:r>
                      <a:endParaRPr lang="hu-HU" sz="1600" b="1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600" b="1" u="none" strike="noStrike" noProof="0" dirty="0" err="1" smtClean="0">
                          <a:effectLst/>
                        </a:rPr>
                        <a:t>Pagev</a:t>
                      </a:r>
                      <a:r>
                        <a:rPr lang="hu-HU" sz="1600" b="1" u="none" strike="noStrike" noProof="0" dirty="0" smtClean="0">
                          <a:effectLst/>
                        </a:rPr>
                        <a:t>.</a:t>
                      </a:r>
                      <a:endParaRPr lang="hu-HU" sz="1600" b="1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600" b="1" u="none" strike="noStrike" noProof="0" dirty="0" smtClean="0">
                          <a:effectLst/>
                        </a:rPr>
                        <a:t>Perc</a:t>
                      </a:r>
                      <a:endParaRPr lang="hu-HU" sz="1600" b="1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noProof="0" dirty="0" smtClean="0">
                          <a:effectLst/>
                        </a:rPr>
                        <a:t>Rangsor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2019.10.02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noProof="0" dirty="0">
                          <a:effectLst/>
                        </a:rPr>
                        <a:t>Oktatás - képességvizsgák 2019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9 162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3,2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noProof="0" dirty="0" smtClean="0">
                          <a:effectLst/>
                        </a:rPr>
                        <a:t>Elemzés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>
                          <a:effectLst/>
                        </a:rPr>
                        <a:t>2019.04.04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noProof="0" dirty="0">
                          <a:effectLst/>
                        </a:rPr>
                        <a:t>Önkormányzatok uniós </a:t>
                      </a:r>
                      <a:r>
                        <a:rPr lang="hu-HU" sz="1600" u="none" strike="noStrike" noProof="0" dirty="0" smtClean="0">
                          <a:effectLst/>
                        </a:rPr>
                        <a:t>bevételei, </a:t>
                      </a:r>
                      <a:r>
                        <a:rPr lang="hu-HU" sz="1600" u="none" strike="noStrike" noProof="0" dirty="0">
                          <a:effectLst/>
                        </a:rPr>
                        <a:t>2011–2017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2 846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3,2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noProof="0" dirty="0" smtClean="0">
                          <a:effectLst/>
                        </a:rPr>
                        <a:t>Elemzés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2019.11.12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noProof="0" dirty="0" smtClean="0">
                          <a:effectLst/>
                        </a:rPr>
                        <a:t>Gazdaság - FDI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2 489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2,8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noProof="0" dirty="0" smtClean="0">
                          <a:effectLst/>
                        </a:rPr>
                        <a:t>Elemzés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>
                          <a:effectLst/>
                        </a:rPr>
                        <a:t>2019.04.23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noProof="0" dirty="0">
                          <a:effectLst/>
                        </a:rPr>
                        <a:t>Népesség, etnikumok - előrejelzés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2 396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4,</a:t>
                      </a:r>
                      <a:r>
                        <a:rPr lang="hu-HU" sz="1600" u="none" strike="noStrike" noProof="0" dirty="0" err="1" smtClean="0">
                          <a:effectLst/>
                        </a:rPr>
                        <a:t>4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noProof="0" dirty="0" smtClean="0">
                          <a:effectLst/>
                        </a:rPr>
                        <a:t>Elemzés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2019.09.30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noProof="0" dirty="0">
                          <a:effectLst/>
                        </a:rPr>
                        <a:t>Oktatás - képességvizsgák 2019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2 174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3,8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noProof="0" dirty="0" smtClean="0">
                          <a:effectLst/>
                        </a:rPr>
                        <a:t>Elemzés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2019.12.17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noProof="0" dirty="0" smtClean="0">
                          <a:effectLst/>
                        </a:rPr>
                        <a:t>Gazdaság - Cégaktivitás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1 874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3,</a:t>
                      </a:r>
                      <a:r>
                        <a:rPr lang="hu-HU" sz="1600" u="none" strike="noStrike" noProof="0" dirty="0" err="1" smtClean="0">
                          <a:effectLst/>
                        </a:rPr>
                        <a:t>3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noProof="0" dirty="0" smtClean="0">
                          <a:effectLst/>
                        </a:rPr>
                        <a:t>Közlemény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1600" u="none" strike="noStrike" noProof="0" dirty="0">
                          <a:effectLst/>
                        </a:rPr>
                        <a:t>2019.03.07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 noProof="0" dirty="0">
                          <a:effectLst/>
                        </a:rPr>
                        <a:t>Foglalkoztatottság, keresetek, munkanélküliség, 2018. december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1 570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2,9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noProof="0" dirty="0" smtClean="0">
                          <a:effectLst/>
                        </a:rPr>
                        <a:t>Elemzés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>
                          <a:effectLst/>
                        </a:rPr>
                        <a:t>2019.06.11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noProof="0" dirty="0">
                          <a:effectLst/>
                        </a:rPr>
                        <a:t>Oktatás - beiskolázási számok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1 423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3,1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noProof="0" dirty="0" smtClean="0">
                          <a:effectLst/>
                        </a:rPr>
                        <a:t>Rangsor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2019.03.04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noProof="0" dirty="0">
                          <a:effectLst/>
                        </a:rPr>
                        <a:t>Önkormányzatok költségvetése, 2006–2017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1 231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3,1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noProof="0" dirty="0" smtClean="0">
                          <a:effectLst/>
                        </a:rPr>
                        <a:t>Elemzés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>
                          <a:effectLst/>
                        </a:rPr>
                        <a:t>2019.03.21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noProof="0" dirty="0">
                          <a:effectLst/>
                        </a:rPr>
                        <a:t>Lakás-infrastruktúra, 2011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925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2,3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noProof="0" dirty="0" smtClean="0">
                          <a:effectLst/>
                        </a:rPr>
                        <a:t>Közlemény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2019.10.14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 noProof="0" dirty="0">
                          <a:effectLst/>
                        </a:rPr>
                        <a:t>Foglalkoztatottság, keresetek, munkanélküliség, 2019. július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821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3,0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noProof="0" dirty="0" smtClean="0">
                          <a:effectLst/>
                        </a:rPr>
                        <a:t>Elemzés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>
                          <a:effectLst/>
                        </a:rPr>
                        <a:t>2019.02.21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noProof="0" dirty="0">
                          <a:effectLst/>
                        </a:rPr>
                        <a:t>Önkormányzatok költségvetése, 2006–2017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732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2,7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noProof="0" dirty="0" smtClean="0">
                          <a:effectLst/>
                        </a:rPr>
                        <a:t>Közlemény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2019.08.12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 noProof="0" dirty="0">
                          <a:effectLst/>
                        </a:rPr>
                        <a:t>Népmozgalom, 2019. május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517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2,7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noProof="0" dirty="0" smtClean="0">
                          <a:effectLst/>
                        </a:rPr>
                        <a:t>Elemzés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>
                          <a:effectLst/>
                        </a:rPr>
                        <a:t>2018.12.06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noProof="0" dirty="0">
                          <a:effectLst/>
                        </a:rPr>
                        <a:t>GDP, 2007–2017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494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3,2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noProof="0" dirty="0" smtClean="0">
                          <a:effectLst/>
                        </a:rPr>
                        <a:t>Elemzés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>
                          <a:effectLst/>
                        </a:rPr>
                        <a:t>2019.05.20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noProof="0" dirty="0">
                          <a:effectLst/>
                        </a:rPr>
                        <a:t>Gazdasági aktivitás, foglalkoztatottság, munkanélküliség, 2018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456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3,8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noProof="0" dirty="0" smtClean="0">
                          <a:effectLst/>
                        </a:rPr>
                        <a:t>Közlemény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2019.12.06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 noProof="0" dirty="0">
                          <a:effectLst/>
                        </a:rPr>
                        <a:t>Népmozgalom, 2019. szeptember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439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3,2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noProof="0" dirty="0" smtClean="0">
                          <a:effectLst/>
                        </a:rPr>
                        <a:t>Közlemény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1600" u="none" strike="noStrike" noProof="0" dirty="0">
                          <a:effectLst/>
                        </a:rPr>
                        <a:t>2019.05.06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 noProof="0" dirty="0">
                          <a:effectLst/>
                        </a:rPr>
                        <a:t>Népmozgalom, 2019. február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289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2,7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noProof="0" dirty="0" smtClean="0">
                          <a:effectLst/>
                        </a:rPr>
                        <a:t>Közlemény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1600" u="none" strike="noStrike" noProof="0" dirty="0">
                          <a:effectLst/>
                        </a:rPr>
                        <a:t>2019.02.07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 noProof="0" dirty="0">
                          <a:effectLst/>
                        </a:rPr>
                        <a:t>Népmozgalom, 2018. november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273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2,9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noProof="0" dirty="0" smtClean="0">
                          <a:effectLst/>
                        </a:rPr>
                        <a:t>Közlemény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2019.07.03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noProof="0" dirty="0" smtClean="0">
                          <a:effectLst/>
                        </a:rPr>
                        <a:t>Turizmus - tél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241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2,4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noProof="0" dirty="0" smtClean="0">
                          <a:effectLst/>
                        </a:rPr>
                        <a:t>Közlemény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1600" u="none" strike="noStrike" noProof="0" dirty="0">
                          <a:effectLst/>
                        </a:rPr>
                        <a:t>2018.12.06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 noProof="0" dirty="0">
                          <a:effectLst/>
                        </a:rPr>
                        <a:t>Népmozgalom, 2018. augusztus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179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2,</a:t>
                      </a:r>
                      <a:r>
                        <a:rPr lang="hu-HU" sz="1600" u="none" strike="noStrike" noProof="0" dirty="0" err="1" smtClean="0">
                          <a:effectLst/>
                        </a:rPr>
                        <a:t>2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noProof="0" dirty="0" smtClean="0">
                          <a:effectLst/>
                        </a:rPr>
                        <a:t>Közlemény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2019.01.16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 noProof="0" dirty="0">
                          <a:effectLst/>
                        </a:rPr>
                        <a:t>Foglalkoztatottság, keresetek, munkanélküliség, 2018. október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100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noProof="0" dirty="0" smtClean="0">
                          <a:effectLst/>
                        </a:rPr>
                        <a:t>2,4</a:t>
                      </a:r>
                      <a:endParaRPr lang="hu-HU" sz="16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36000" marR="18000" marT="18000" marB="18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99692" y="76562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smtClean="0"/>
              <a:t>Elemzések, közlemények, rangsorok olvasottsága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867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80577"/>
            <a:ext cx="8229600" cy="5865515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hu-HU" sz="1800" b="1" dirty="0" smtClean="0"/>
              <a:t>Jövőtervek: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hu-HU" sz="1800" b="1" dirty="0" smtClean="0"/>
              <a:t>Horizontális terjeszkedés, új témák: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hu-HU" sz="1400" dirty="0" smtClean="0"/>
              <a:t>Több gazdaság: ipar, szolgáltatások, mezőgazdaság hitelek-betétek, keresetek, árak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hu-HU" sz="1400" dirty="0" smtClean="0"/>
              <a:t>Környezetvédelem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hu-HU" sz="1400" dirty="0" smtClean="0"/>
              <a:t>Egészségügy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hu-HU" sz="1400" dirty="0" smtClean="0"/>
              <a:t>Szociális kérdések + nyugdíjak, nyugdíjasok</a:t>
            </a:r>
            <a:endParaRPr lang="hu-HU" sz="14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hu-HU" sz="1800" b="1" dirty="0" smtClean="0"/>
              <a:t>Vertikális irány: </a:t>
            </a:r>
            <a:r>
              <a:rPr lang="hu-HU" sz="1800" dirty="0" smtClean="0"/>
              <a:t>a már feldolgozott témák rendszeres ismétlése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hu-HU" sz="1800" b="1" dirty="0" smtClean="0"/>
              <a:t>Új termékek</a:t>
            </a:r>
            <a:endParaRPr lang="hu-HU" sz="1800" b="1" dirty="0" smtClean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hu-HU" sz="1400" dirty="0" err="1" smtClean="0"/>
              <a:t>Adatvizualizáció</a:t>
            </a:r>
            <a:endParaRPr lang="hu-HU" sz="1400" dirty="0" smtClean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hu-HU" sz="1400" dirty="0" err="1" smtClean="0"/>
              <a:t>Infografikák</a:t>
            </a:r>
            <a:r>
              <a:rPr lang="hu-HU" sz="1400" dirty="0" smtClean="0"/>
              <a:t> – FB</a:t>
            </a:r>
            <a:endParaRPr lang="hu-HU" sz="1400" dirty="0"/>
          </a:p>
          <a:p>
            <a:pPr marL="914400" lvl="2" indent="0" algn="ctr">
              <a:spcBef>
                <a:spcPts val="600"/>
              </a:spcBef>
              <a:spcAft>
                <a:spcPts val="600"/>
              </a:spcAft>
              <a:buNone/>
            </a:pPr>
            <a:endParaRPr lang="hu-HU" sz="1400" dirty="0" smtClean="0"/>
          </a:p>
          <a:p>
            <a:pPr marL="914400" lvl="2" indent="0" algn="ctr">
              <a:spcBef>
                <a:spcPts val="600"/>
              </a:spcBef>
              <a:spcAft>
                <a:spcPts val="600"/>
              </a:spcAft>
              <a:buNone/>
            </a:pPr>
            <a:endParaRPr lang="hu-HU" sz="1400" dirty="0"/>
          </a:p>
          <a:p>
            <a:pPr marL="914400" lvl="2" indent="0" algn="ctr">
              <a:spcBef>
                <a:spcPts val="600"/>
              </a:spcBef>
              <a:spcAft>
                <a:spcPts val="600"/>
              </a:spcAft>
              <a:buNone/>
            </a:pPr>
            <a:endParaRPr lang="hu-HU" sz="1400" dirty="0" smtClean="0"/>
          </a:p>
          <a:p>
            <a:pPr marL="0" lvl="2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hu-HU" sz="2000" b="1" dirty="0" smtClean="0">
                <a:solidFill>
                  <a:schemeClr val="bg1">
                    <a:lumMod val="65000"/>
                  </a:schemeClr>
                </a:solidFill>
              </a:rPr>
              <a:t>KÖSZÖNÖM!</a:t>
            </a:r>
            <a:endParaRPr lang="hu-HU" sz="20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2" descr="D:\Munkak2010\!ERDELYSTAT\Honlap\Arculat\estat-r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994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26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807</Words>
  <Application>Microsoft Office PowerPoint</Application>
  <PresentationFormat>On-screen Show (4:3)</PresentationFormat>
  <Paragraphs>243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STATISZTIKÁK</vt:lpstr>
      <vt:lpstr>Társadalmi önismeret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Gergő Barna</dc:creator>
  <cp:lastModifiedBy>Barna Gergő</cp:lastModifiedBy>
  <cp:revision>25</cp:revision>
  <dcterms:created xsi:type="dcterms:W3CDTF">2019-01-16T16:09:26Z</dcterms:created>
  <dcterms:modified xsi:type="dcterms:W3CDTF">2020-01-11T08:33:47Z</dcterms:modified>
</cp:coreProperties>
</file>