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3" r:id="rId2"/>
    <p:sldId id="2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DEDEDE"/>
    <a:srgbClr val="E6E6E6"/>
    <a:srgbClr val="426790"/>
    <a:srgbClr val="FAF9FF"/>
    <a:srgbClr val="F3F3FF"/>
    <a:srgbClr val="2C2C2B"/>
    <a:srgbClr val="2F2929"/>
    <a:srgbClr val="EDEEF2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24A8F-422B-4B6A-A102-C9311DF0A29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6B3B1-737D-4AD0-8894-77A8A19B4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F8CD09-5FFA-422B-9DE7-3F17F3C739E1}"/>
              </a:ext>
            </a:extLst>
          </p:cNvPr>
          <p:cNvSpPr txBox="1"/>
          <p:nvPr/>
        </p:nvSpPr>
        <p:spPr>
          <a:xfrm>
            <a:off x="2325607" y="2073817"/>
            <a:ext cx="939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ln w="28575">
                  <a:solidFill>
                    <a:schemeClr val="tx1"/>
                  </a:solidFill>
                </a:ln>
                <a:solidFill>
                  <a:srgbClr val="FE0100"/>
                </a:solidFill>
                <a:latin typeface="Bahnschrift" panose="020B0502040204020203" pitchFamily="34" charset="0"/>
              </a:rPr>
              <a:t>székel</a:t>
            </a:r>
            <a:r>
              <a:rPr lang="hu-HU" sz="12400" b="1" dirty="0">
                <a:ln w="28575">
                  <a:solidFill>
                    <a:schemeClr val="tx1"/>
                  </a:solidFill>
                </a:ln>
                <a:solidFill>
                  <a:srgbClr val="FE0100"/>
                </a:solidFill>
                <a:latin typeface="Bahnschrift" panose="020B0502040204020203" pitchFamily="34" charset="0"/>
              </a:rPr>
              <a:t>y</a:t>
            </a:r>
            <a:r>
              <a:rPr lang="en-GB" sz="12600" b="1" dirty="0">
                <a:ln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data</a:t>
            </a:r>
            <a:endParaRPr lang="en-US" sz="12600" b="1" dirty="0">
              <a:ln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739" t="9739" r="9739" b="9739"/>
          <a:stretch/>
        </p:blipFill>
        <p:spPr>
          <a:xfrm>
            <a:off x="676727" y="2163679"/>
            <a:ext cx="2210130" cy="22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3904BE-49BA-4F71-817A-9C4F4C6A79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DDE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86F96-CD7C-402F-B5D9-630578F9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" t="69458" r="74616" b="1778"/>
          <a:stretch/>
        </p:blipFill>
        <p:spPr>
          <a:xfrm flipV="1">
            <a:off x="10246113" y="5105253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9B295E-43C5-4E83-86B1-EEF26E36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1" t="69458" r="49717" b="1778"/>
          <a:stretch/>
        </p:blipFill>
        <p:spPr>
          <a:xfrm flipH="1" flipV="1">
            <a:off x="-921667" y="5046775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20115-0F90-4E79-B0F3-D6D97BC89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0" t="69458" r="25228" b="1778"/>
          <a:stretch/>
        </p:blipFill>
        <p:spPr>
          <a:xfrm>
            <a:off x="10145123" y="-47706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06556A-BD41-4AF6-AE6B-937AEDD6D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2" t="69458" r="536" b="1778"/>
          <a:stretch/>
        </p:blipFill>
        <p:spPr>
          <a:xfrm flipH="1">
            <a:off x="-739931" y="-455283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AE4F4D-7641-4C88-BD49-6FEE5A2298FC}"/>
              </a:ext>
            </a:extLst>
          </p:cNvPr>
          <p:cNvSpPr/>
          <p:nvPr/>
        </p:nvSpPr>
        <p:spPr>
          <a:xfrm>
            <a:off x="-739931" y="-396805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35E61-C723-4D0B-BA4A-BC96AB015E28}"/>
              </a:ext>
            </a:extLst>
          </p:cNvPr>
          <p:cNvSpPr/>
          <p:nvPr/>
        </p:nvSpPr>
        <p:spPr>
          <a:xfrm flipV="1">
            <a:off x="-834582" y="4988298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16FF8-80CE-4B7E-8920-6C23C9839E2F}"/>
              </a:ext>
            </a:extLst>
          </p:cNvPr>
          <p:cNvSpPr/>
          <p:nvPr/>
        </p:nvSpPr>
        <p:spPr>
          <a:xfrm flipH="1" flipV="1">
            <a:off x="10159028" y="5046776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39B08-BE79-49BF-AC0A-9D8540788723}"/>
              </a:ext>
            </a:extLst>
          </p:cNvPr>
          <p:cNvSpPr/>
          <p:nvPr/>
        </p:nvSpPr>
        <p:spPr>
          <a:xfrm flipH="1">
            <a:off x="10058038" y="-360108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D534AF-74A3-4DF9-B0C6-A4A7DE13D3C2}"/>
              </a:ext>
            </a:extLst>
          </p:cNvPr>
          <p:cNvGrpSpPr/>
          <p:nvPr/>
        </p:nvGrpSpPr>
        <p:grpSpPr>
          <a:xfrm>
            <a:off x="264622" y="2324985"/>
            <a:ext cx="11756182" cy="2912185"/>
            <a:chOff x="261452" y="1782150"/>
            <a:chExt cx="11756182" cy="291218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EAEDBA-9BFD-4BD8-ACD0-76749C152DDF}"/>
                </a:ext>
              </a:extLst>
            </p:cNvPr>
            <p:cNvSpPr txBox="1"/>
            <p:nvPr/>
          </p:nvSpPr>
          <p:spPr>
            <a:xfrm>
              <a:off x="261452" y="2307268"/>
              <a:ext cx="1175618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5700" b="1" dirty="0">
                  <a:solidFill>
                    <a:srgbClr val="488E74"/>
                  </a:solidFill>
                  <a:latin typeface="Bahnschrift" panose="020B0502040204020203" pitchFamily="34" charset="0"/>
                </a:rPr>
                <a:t>I</a:t>
              </a:r>
              <a:r>
                <a:rPr lang="en-GB" sz="5700" b="1" dirty="0">
                  <a:solidFill>
                    <a:srgbClr val="488E74"/>
                  </a:solidFill>
                  <a:latin typeface="Bahnschrift" panose="020B0502040204020203" pitchFamily="34" charset="0"/>
                </a:rPr>
                <a:t>I</a:t>
              </a:r>
              <a:r>
                <a:rPr lang="ro-RO" sz="5700" b="1" dirty="0">
                  <a:solidFill>
                    <a:srgbClr val="488E74"/>
                  </a:solidFill>
                  <a:latin typeface="Bahnschrift" panose="020B0502040204020203" pitchFamily="34" charset="0"/>
                </a:rPr>
                <a:t>. erd</a:t>
              </a:r>
              <a:r>
                <a:rPr lang="hu-HU" sz="5700" b="1" dirty="0">
                  <a:solidFill>
                    <a:srgbClr val="488E74"/>
                  </a:solidFill>
                  <a:latin typeface="Bahnschrift" panose="020B0502040204020203" pitchFamily="34" charset="0"/>
                </a:rPr>
                <a:t>élyi adatviz</a:t>
              </a:r>
              <a:br>
                <a:rPr lang="hu-HU" sz="5600" b="1" dirty="0">
                  <a:solidFill>
                    <a:srgbClr val="488E74"/>
                  </a:solidFill>
                  <a:latin typeface="Bahnschrift" panose="020B0502040204020203" pitchFamily="34" charset="0"/>
                </a:rPr>
              </a:br>
              <a:r>
                <a:rPr lang="en-GB" sz="5600" b="1" dirty="0">
                  <a:solidFill>
                    <a:srgbClr val="488E74"/>
                  </a:solidFill>
                  <a:latin typeface="Bahnschrift" panose="020B0502040204020203" pitchFamily="34" charset="0"/>
                </a:rPr>
                <a:t>mini-</a:t>
              </a:r>
              <a:r>
                <a:rPr lang="en-GB" sz="5600" b="1" dirty="0" err="1">
                  <a:solidFill>
                    <a:srgbClr val="488E74"/>
                  </a:solidFill>
                  <a:latin typeface="Bahnschrift" panose="020B0502040204020203" pitchFamily="34" charset="0"/>
                </a:rPr>
                <a:t>konferencia</a:t>
              </a:r>
              <a:endParaRPr lang="hu-HU" sz="5600" b="1" dirty="0">
                <a:solidFill>
                  <a:srgbClr val="488E74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37" name="Graphic 36" descr="Lecturer">
              <a:extLst>
                <a:ext uri="{FF2B5EF4-FFF2-40B4-BE49-F238E27FC236}">
                  <a16:creationId xmlns:a16="http://schemas.microsoft.com/office/drawing/2014/main" id="{D644C7B3-84CB-4571-9ACB-141BE91FA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01020" y="2501063"/>
              <a:ext cx="1488775" cy="1488775"/>
            </a:xfrm>
            <a:prstGeom prst="rect">
              <a:avLst/>
            </a:prstGeom>
          </p:spPr>
        </p:pic>
        <p:pic>
          <p:nvPicPr>
            <p:cNvPr id="38" name="Graphic 37" descr="Bar chart">
              <a:extLst>
                <a:ext uri="{FF2B5EF4-FFF2-40B4-BE49-F238E27FC236}">
                  <a16:creationId xmlns:a16="http://schemas.microsoft.com/office/drawing/2014/main" id="{41F23D77-FCA2-42B2-A7D9-049E09F4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431" y="2439174"/>
              <a:ext cx="1736124" cy="173612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0982B89-8415-40F4-BBA7-BF115701AEE3}"/>
                </a:ext>
              </a:extLst>
            </p:cNvPr>
            <p:cNvSpPr/>
            <p:nvPr/>
          </p:nvSpPr>
          <p:spPr>
            <a:xfrm rot="16200000" flipH="1">
              <a:off x="6121543" y="2177441"/>
              <a:ext cx="36000" cy="4997788"/>
            </a:xfrm>
            <a:prstGeom prst="rect">
              <a:avLst/>
            </a:prstGeom>
            <a:gradFill flip="none" rotWithShape="1">
              <a:gsLst>
                <a:gs pos="27000">
                  <a:srgbClr val="AAAABB"/>
                </a:gs>
                <a:gs pos="76000">
                  <a:srgbClr val="AAAABB"/>
                </a:gs>
                <a:gs pos="0">
                  <a:schemeClr val="bg1">
                    <a:lumMod val="65000"/>
                    <a:alpha val="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428EF3-6E9A-4747-B677-767EAEAC54C2}"/>
                </a:ext>
              </a:extLst>
            </p:cNvPr>
            <p:cNvSpPr/>
            <p:nvPr/>
          </p:nvSpPr>
          <p:spPr>
            <a:xfrm rot="16200000" flipH="1">
              <a:off x="6121543" y="-698744"/>
              <a:ext cx="36000" cy="4997788"/>
            </a:xfrm>
            <a:prstGeom prst="rect">
              <a:avLst/>
            </a:prstGeom>
            <a:gradFill flip="none" rotWithShape="1">
              <a:gsLst>
                <a:gs pos="27000">
                  <a:srgbClr val="AAAABB"/>
                </a:gs>
                <a:gs pos="76000">
                  <a:srgbClr val="AAAABB"/>
                </a:gs>
                <a:gs pos="0">
                  <a:schemeClr val="bg1">
                    <a:lumMod val="65000"/>
                    <a:alpha val="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7F935A-C036-40F7-B3C8-CD8B1D4243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2253" y="663941"/>
            <a:ext cx="4381947" cy="9121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4DD0D58-8EEC-43D8-8E96-C0729BDF4DAD}"/>
              </a:ext>
            </a:extLst>
          </p:cNvPr>
          <p:cNvGrpSpPr/>
          <p:nvPr/>
        </p:nvGrpSpPr>
        <p:grpSpPr>
          <a:xfrm>
            <a:off x="3521451" y="5640185"/>
            <a:ext cx="5709570" cy="1021209"/>
            <a:chOff x="3521451" y="5381508"/>
            <a:chExt cx="5709570" cy="102120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1E3051-8070-4527-845C-5031463787E1}"/>
                </a:ext>
              </a:extLst>
            </p:cNvPr>
            <p:cNvSpPr txBox="1"/>
            <p:nvPr/>
          </p:nvSpPr>
          <p:spPr>
            <a:xfrm>
              <a:off x="6925958" y="5545467"/>
              <a:ext cx="2217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Kolozsvár</a:t>
              </a:r>
            </a:p>
            <a:p>
              <a:pPr algn="ctr"/>
              <a:r>
                <a:rPr lang="hu-HU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2</a:t>
              </a:r>
              <a:r>
                <a:rPr lang="ro-RO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0</a:t>
              </a:r>
              <a:r>
                <a:rPr lang="en-GB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20</a:t>
              </a:r>
              <a:r>
                <a:rPr lang="ro-RO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 </a:t>
              </a:r>
              <a:r>
                <a:rPr lang="hu-HU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j</a:t>
              </a:r>
              <a:r>
                <a:rPr lang="en-GB" sz="2400" dirty="0" err="1">
                  <a:solidFill>
                    <a:srgbClr val="426790"/>
                  </a:solidFill>
                  <a:latin typeface="Bahnschrift" panose="020B0502040204020203" pitchFamily="34" charset="0"/>
                </a:rPr>
                <a:t>anu</a:t>
              </a:r>
              <a:r>
                <a:rPr lang="hu-HU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ár 1</a:t>
              </a:r>
              <a:r>
                <a:rPr lang="en-GB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1</a:t>
              </a:r>
              <a:r>
                <a:rPr lang="hu-HU" sz="2400" dirty="0">
                  <a:solidFill>
                    <a:srgbClr val="426790"/>
                  </a:solidFill>
                  <a:latin typeface="Bahnschrift" panose="020B0502040204020203" pitchFamily="34" charset="0"/>
                </a:rPr>
                <a:t> </a:t>
              </a:r>
            </a:p>
          </p:txBody>
        </p:sp>
        <p:pic>
          <p:nvPicPr>
            <p:cNvPr id="47" name="Picture 2" descr="Babeș–Bolyai Tudományegyetem - LOGO">
              <a:extLst>
                <a:ext uri="{FF2B5EF4-FFF2-40B4-BE49-F238E27FC236}">
                  <a16:creationId xmlns:a16="http://schemas.microsoft.com/office/drawing/2014/main" id="{62C68649-B6DA-453F-A538-62C198A74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451" y="5545467"/>
              <a:ext cx="247650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phic 47" descr="Marker">
              <a:extLst>
                <a:ext uri="{FF2B5EF4-FFF2-40B4-BE49-F238E27FC236}">
                  <a16:creationId xmlns:a16="http://schemas.microsoft.com/office/drawing/2014/main" id="{C35A6209-8C2D-48E4-9CE4-AD223DDA7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38437" y="5381508"/>
              <a:ext cx="592584" cy="59258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DA11E3-C3B3-4ED9-9B96-CDDF645B30CF}"/>
              </a:ext>
            </a:extLst>
          </p:cNvPr>
          <p:cNvGrpSpPr/>
          <p:nvPr/>
        </p:nvGrpSpPr>
        <p:grpSpPr>
          <a:xfrm>
            <a:off x="6380193" y="454755"/>
            <a:ext cx="3824814" cy="1476683"/>
            <a:chOff x="6133264" y="325482"/>
            <a:chExt cx="3824814" cy="1476683"/>
          </a:xfrm>
        </p:grpSpPr>
        <p:pic>
          <p:nvPicPr>
            <p:cNvPr id="1026" name="Picture 2" descr="https://econ.ubbcluj.ro/img/logo.png">
              <a:extLst>
                <a:ext uri="{FF2B5EF4-FFF2-40B4-BE49-F238E27FC236}">
                  <a16:creationId xmlns:a16="http://schemas.microsoft.com/office/drawing/2014/main" id="{00B472C8-1DC7-4BC7-A458-2D96F6542F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1"/>
            <a:stretch/>
          </p:blipFill>
          <p:spPr bwMode="auto">
            <a:xfrm>
              <a:off x="6404562" y="325482"/>
              <a:ext cx="3553516" cy="856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8F03BA-4D53-4E13-BDE4-83F85BE60542}"/>
                </a:ext>
              </a:extLst>
            </p:cNvPr>
            <p:cNvSpPr txBox="1"/>
            <p:nvPr/>
          </p:nvSpPr>
          <p:spPr>
            <a:xfrm>
              <a:off x="6133264" y="1155834"/>
              <a:ext cx="3824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rgbClr val="942A21"/>
                  </a:solidFill>
                  <a:latin typeface="Bahnschrift" panose="020B0502040204020203" pitchFamily="34" charset="0"/>
                </a:rPr>
                <a:t>Közgazdaság- és Gazdálkodás</a:t>
              </a:r>
              <a:r>
                <a:rPr lang="en-US" dirty="0">
                  <a:solidFill>
                    <a:srgbClr val="942A21"/>
                  </a:solidFill>
                  <a:latin typeface="Bahnschrift" panose="020B0502040204020203" pitchFamily="34" charset="0"/>
                </a:rPr>
                <a:t>-</a:t>
              </a:r>
            </a:p>
            <a:p>
              <a:pPr algn="ctr"/>
              <a:r>
                <a:rPr lang="hu-HU" dirty="0">
                  <a:solidFill>
                    <a:srgbClr val="942A21"/>
                  </a:solidFill>
                  <a:latin typeface="Bahnschrift" panose="020B0502040204020203" pitchFamily="34" charset="0"/>
                </a:rPr>
                <a:t>tudományi Magyar </a:t>
              </a:r>
              <a:r>
                <a:rPr lang="en-US" dirty="0">
                  <a:solidFill>
                    <a:srgbClr val="942A21"/>
                  </a:solidFill>
                  <a:latin typeface="Bahnschrift" panose="020B0502040204020203" pitchFamily="34" charset="0"/>
                </a:rPr>
                <a:t>I</a:t>
              </a:r>
              <a:r>
                <a:rPr lang="hu-HU" dirty="0">
                  <a:solidFill>
                    <a:srgbClr val="942A21"/>
                  </a:solidFill>
                  <a:latin typeface="Bahnschrift" panose="020B0502040204020203" pitchFamily="34" charset="0"/>
                </a:rPr>
                <a:t>ntézet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122</cp:revision>
  <dcterms:created xsi:type="dcterms:W3CDTF">2018-08-16T05:00:53Z</dcterms:created>
  <dcterms:modified xsi:type="dcterms:W3CDTF">2020-01-08T00:09:35Z</dcterms:modified>
</cp:coreProperties>
</file>