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1"/>
  </p:sldMasterIdLst>
  <p:notesMasterIdLst>
    <p:notesMasterId r:id="rId66"/>
  </p:notesMasterIdLst>
  <p:sldIdLst>
    <p:sldId id="256" r:id="rId2"/>
    <p:sldId id="424" r:id="rId3"/>
    <p:sldId id="425" r:id="rId4"/>
    <p:sldId id="495" r:id="rId5"/>
    <p:sldId id="454" r:id="rId6"/>
    <p:sldId id="455" r:id="rId7"/>
    <p:sldId id="457" r:id="rId8"/>
    <p:sldId id="458" r:id="rId9"/>
    <p:sldId id="459" r:id="rId10"/>
    <p:sldId id="496" r:id="rId11"/>
    <p:sldId id="428" r:id="rId12"/>
    <p:sldId id="497" r:id="rId13"/>
    <p:sldId id="429" r:id="rId14"/>
    <p:sldId id="500" r:id="rId15"/>
    <p:sldId id="501" r:id="rId16"/>
    <p:sldId id="502" r:id="rId17"/>
    <p:sldId id="504" r:id="rId18"/>
    <p:sldId id="503" r:id="rId19"/>
    <p:sldId id="505" r:id="rId20"/>
    <p:sldId id="512" r:id="rId21"/>
    <p:sldId id="506" r:id="rId22"/>
    <p:sldId id="507" r:id="rId23"/>
    <p:sldId id="508" r:id="rId24"/>
    <p:sldId id="509" r:id="rId25"/>
    <p:sldId id="510" r:id="rId26"/>
    <p:sldId id="511" r:id="rId27"/>
    <p:sldId id="513" r:id="rId28"/>
    <p:sldId id="514" r:id="rId29"/>
    <p:sldId id="518" r:id="rId30"/>
    <p:sldId id="516" r:id="rId31"/>
    <p:sldId id="517" r:id="rId32"/>
    <p:sldId id="522" r:id="rId33"/>
    <p:sldId id="515" r:id="rId34"/>
    <p:sldId id="539" r:id="rId35"/>
    <p:sldId id="519" r:id="rId36"/>
    <p:sldId id="265" r:id="rId37"/>
    <p:sldId id="520" r:id="rId38"/>
    <p:sldId id="521" r:id="rId39"/>
    <p:sldId id="523" r:id="rId40"/>
    <p:sldId id="540" r:id="rId41"/>
    <p:sldId id="531" r:id="rId42"/>
    <p:sldId id="532" r:id="rId43"/>
    <p:sldId id="541" r:id="rId44"/>
    <p:sldId id="543" r:id="rId45"/>
    <p:sldId id="533" r:id="rId46"/>
    <p:sldId id="534" r:id="rId47"/>
    <p:sldId id="524" r:id="rId48"/>
    <p:sldId id="535" r:id="rId49"/>
    <p:sldId id="537" r:id="rId50"/>
    <p:sldId id="538" r:id="rId51"/>
    <p:sldId id="545" r:id="rId52"/>
    <p:sldId id="546" r:id="rId53"/>
    <p:sldId id="491" r:id="rId54"/>
    <p:sldId id="493" r:id="rId55"/>
    <p:sldId id="492" r:id="rId56"/>
    <p:sldId id="490" r:id="rId57"/>
    <p:sldId id="494" r:id="rId58"/>
    <p:sldId id="547" r:id="rId59"/>
    <p:sldId id="548" r:id="rId60"/>
    <p:sldId id="549" r:id="rId61"/>
    <p:sldId id="526" r:id="rId62"/>
    <p:sldId id="544" r:id="rId63"/>
    <p:sldId id="525" r:id="rId64"/>
    <p:sldId id="551"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92" autoAdjust="0"/>
    <p:restoredTop sz="94660"/>
  </p:normalViewPr>
  <p:slideViewPr>
    <p:cSldViewPr snapToGrid="0">
      <p:cViewPr>
        <p:scale>
          <a:sx n="85" d="100"/>
          <a:sy n="85" d="100"/>
        </p:scale>
        <p:origin x="353" y="38"/>
      </p:cViewPr>
      <p:guideLst/>
    </p:cSldViewPr>
  </p:slideViewPr>
  <p:notesTextViewPr>
    <p:cViewPr>
      <p:scale>
        <a:sx n="1" d="1"/>
        <a:sy n="1" d="1"/>
      </p:scale>
      <p:origin x="0" y="0"/>
    </p:cViewPr>
  </p:notesTextViewPr>
  <p:notesViewPr>
    <p:cSldViewPr snapToGrid="0">
      <p:cViewPr varScale="1">
        <p:scale>
          <a:sx n="64" d="100"/>
          <a:sy n="64" d="100"/>
        </p:scale>
        <p:origin x="3180" y="4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3B66F8-5DF8-46C9-8189-2E7E4E9FBA91}" type="datetimeFigureOut">
              <a:rPr lang="en-GB" smtClean="0"/>
              <a:t>24-09-2018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10E0DB-E4A6-46A0-981B-D9511A4DADFE}" type="slidenum">
              <a:rPr lang="en-GB" smtClean="0"/>
              <a:t>‹#›</a:t>
            </a:fld>
            <a:endParaRPr lang="en-GB"/>
          </a:p>
        </p:txBody>
      </p:sp>
    </p:spTree>
    <p:extLst>
      <p:ext uri="{BB962C8B-B14F-4D97-AF65-F5344CB8AC3E}">
        <p14:creationId xmlns:p14="http://schemas.microsoft.com/office/powerpoint/2010/main" val="549409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B10E0DB-E4A6-46A0-981B-D9511A4DADFE}" type="slidenum">
              <a:rPr lang="en-GB" smtClean="0"/>
              <a:t>5</a:t>
            </a:fld>
            <a:endParaRPr lang="en-GB"/>
          </a:p>
        </p:txBody>
      </p:sp>
    </p:spTree>
    <p:extLst>
      <p:ext uri="{BB962C8B-B14F-4D97-AF65-F5344CB8AC3E}">
        <p14:creationId xmlns:p14="http://schemas.microsoft.com/office/powerpoint/2010/main" val="3899607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B10E0DB-E4A6-46A0-981B-D9511A4DADFE}" type="slidenum">
              <a:rPr lang="en-GB" smtClean="0"/>
              <a:t>56</a:t>
            </a:fld>
            <a:endParaRPr lang="en-GB"/>
          </a:p>
        </p:txBody>
      </p:sp>
    </p:spTree>
    <p:extLst>
      <p:ext uri="{BB962C8B-B14F-4D97-AF65-F5344CB8AC3E}">
        <p14:creationId xmlns:p14="http://schemas.microsoft.com/office/powerpoint/2010/main" val="3336103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B10E0DB-E4A6-46A0-981B-D9511A4DADFE}" type="slidenum">
              <a:rPr lang="en-GB" smtClean="0"/>
              <a:t>57</a:t>
            </a:fld>
            <a:endParaRPr lang="en-GB"/>
          </a:p>
        </p:txBody>
      </p:sp>
    </p:spTree>
    <p:extLst>
      <p:ext uri="{BB962C8B-B14F-4D97-AF65-F5344CB8AC3E}">
        <p14:creationId xmlns:p14="http://schemas.microsoft.com/office/powerpoint/2010/main" val="2724239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B10E0DB-E4A6-46A0-981B-D9511A4DADFE}" type="slidenum">
              <a:rPr lang="en-GB" smtClean="0"/>
              <a:t>6</a:t>
            </a:fld>
            <a:endParaRPr lang="en-GB"/>
          </a:p>
        </p:txBody>
      </p:sp>
    </p:spTree>
    <p:extLst>
      <p:ext uri="{BB962C8B-B14F-4D97-AF65-F5344CB8AC3E}">
        <p14:creationId xmlns:p14="http://schemas.microsoft.com/office/powerpoint/2010/main" val="1395382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B10E0DB-E4A6-46A0-981B-D9511A4DADFE}" type="slidenum">
              <a:rPr lang="en-GB" smtClean="0"/>
              <a:t>7</a:t>
            </a:fld>
            <a:endParaRPr lang="en-GB"/>
          </a:p>
        </p:txBody>
      </p:sp>
    </p:spTree>
    <p:extLst>
      <p:ext uri="{BB962C8B-B14F-4D97-AF65-F5344CB8AC3E}">
        <p14:creationId xmlns:p14="http://schemas.microsoft.com/office/powerpoint/2010/main" val="2680618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B10E0DB-E4A6-46A0-981B-D9511A4DADFE}" type="slidenum">
              <a:rPr lang="en-GB" smtClean="0"/>
              <a:t>8</a:t>
            </a:fld>
            <a:endParaRPr lang="en-GB"/>
          </a:p>
        </p:txBody>
      </p:sp>
    </p:spTree>
    <p:extLst>
      <p:ext uri="{BB962C8B-B14F-4D97-AF65-F5344CB8AC3E}">
        <p14:creationId xmlns:p14="http://schemas.microsoft.com/office/powerpoint/2010/main" val="3088345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B10E0DB-E4A6-46A0-981B-D9511A4DADFE}" type="slidenum">
              <a:rPr lang="en-GB" smtClean="0"/>
              <a:t>9</a:t>
            </a:fld>
            <a:endParaRPr lang="en-GB"/>
          </a:p>
        </p:txBody>
      </p:sp>
    </p:spTree>
    <p:extLst>
      <p:ext uri="{BB962C8B-B14F-4D97-AF65-F5344CB8AC3E}">
        <p14:creationId xmlns:p14="http://schemas.microsoft.com/office/powerpoint/2010/main" val="1840638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B10E0DB-E4A6-46A0-981B-D9511A4DADFE}" type="slidenum">
              <a:rPr lang="en-GB" smtClean="0"/>
              <a:t>10</a:t>
            </a:fld>
            <a:endParaRPr lang="en-GB"/>
          </a:p>
        </p:txBody>
      </p:sp>
    </p:spTree>
    <p:extLst>
      <p:ext uri="{BB962C8B-B14F-4D97-AF65-F5344CB8AC3E}">
        <p14:creationId xmlns:p14="http://schemas.microsoft.com/office/powerpoint/2010/main" val="3181505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B10E0DB-E4A6-46A0-981B-D9511A4DADFE}" type="slidenum">
              <a:rPr lang="en-GB" smtClean="0"/>
              <a:t>53</a:t>
            </a:fld>
            <a:endParaRPr lang="en-GB"/>
          </a:p>
        </p:txBody>
      </p:sp>
    </p:spTree>
    <p:extLst>
      <p:ext uri="{BB962C8B-B14F-4D97-AF65-F5344CB8AC3E}">
        <p14:creationId xmlns:p14="http://schemas.microsoft.com/office/powerpoint/2010/main" val="1302302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B10E0DB-E4A6-46A0-981B-D9511A4DADFE}" type="slidenum">
              <a:rPr lang="en-GB" smtClean="0"/>
              <a:t>54</a:t>
            </a:fld>
            <a:endParaRPr lang="en-GB"/>
          </a:p>
        </p:txBody>
      </p:sp>
    </p:spTree>
    <p:extLst>
      <p:ext uri="{BB962C8B-B14F-4D97-AF65-F5344CB8AC3E}">
        <p14:creationId xmlns:p14="http://schemas.microsoft.com/office/powerpoint/2010/main" val="1200605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B10E0DB-E4A6-46A0-981B-D9511A4DADFE}" type="slidenum">
              <a:rPr lang="en-GB" smtClean="0"/>
              <a:t>55</a:t>
            </a:fld>
            <a:endParaRPr lang="en-GB"/>
          </a:p>
        </p:txBody>
      </p:sp>
    </p:spTree>
    <p:extLst>
      <p:ext uri="{BB962C8B-B14F-4D97-AF65-F5344CB8AC3E}">
        <p14:creationId xmlns:p14="http://schemas.microsoft.com/office/powerpoint/2010/main" val="3351231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5397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9/24/2018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45930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9/24/2018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63844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42516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9912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8A87A34-81AB-432B-8DAE-1953F412C126}" type="datetimeFigureOut">
              <a:rPr lang="en-US" smtClean="0"/>
              <a:pPr/>
              <a:t>9/24/2018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47405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8A87A34-81AB-432B-8DAE-1953F412C126}" type="datetimeFigureOut">
              <a:rPr lang="en-US" smtClean="0"/>
              <a:pPr/>
              <a:t>9/24/2018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617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8A87A34-81AB-432B-8DAE-1953F412C126}" type="datetimeFigureOut">
              <a:rPr lang="en-US" smtClean="0"/>
              <a:t>9/24/2018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8100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8A87A34-81AB-432B-8DAE-1953F412C126}" type="datetimeFigureOut">
              <a:rPr lang="en-US" smtClean="0"/>
              <a:t>9/24/2018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2551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48A87A34-81AB-432B-8DAE-1953F412C126}" type="datetimeFigureOut">
              <a:rPr lang="en-US" smtClean="0"/>
              <a:pPr/>
              <a:t>9/24/2018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63038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48A87A34-81AB-432B-8DAE-1953F412C126}" type="datetimeFigureOut">
              <a:rPr lang="en-US" smtClean="0"/>
              <a:pPr/>
              <a:t>9/24/2018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7467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8A87A34-81AB-432B-8DAE-1953F412C126}" type="datetimeFigureOut">
              <a:rPr lang="en-US" smtClean="0"/>
              <a:pPr/>
              <a:t>9/24/2018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67237283"/>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eb.facebook.com/beata.zalewa" TargetMode="External"/><Relationship Id="rId2" Type="http://schemas.openxmlformats.org/officeDocument/2006/relationships/hyperlink" Target="mailto:info@zalnet.pl"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zalnet.pl/" TargetMode="External"/><Relationship Id="rId4" Type="http://schemas.openxmlformats.org/officeDocument/2006/relationships/hyperlink" Target="mailto:info@zalnet.pl"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zalnet.pl/" TargetMode="External"/><Relationship Id="rId4" Type="http://schemas.openxmlformats.org/officeDocument/2006/relationships/hyperlink" Target="mailto:info@zalnet.pl"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zalnet.pl/" TargetMode="External"/><Relationship Id="rId4" Type="http://schemas.openxmlformats.org/officeDocument/2006/relationships/hyperlink" Target="mailto:info@zalnet.pl" TargetMode="Externa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zalnet.pl/" TargetMode="External"/><Relationship Id="rId4" Type="http://schemas.openxmlformats.org/officeDocument/2006/relationships/hyperlink" Target="mailto:info@zalnet.pl" TargetMode="Externa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zalnet.pl/" TargetMode="External"/><Relationship Id="rId4" Type="http://schemas.openxmlformats.org/officeDocument/2006/relationships/hyperlink" Target="mailto:info@zalnet.pl" TargetMode="Externa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mjsabby/RoslynClrHeapAllocationAnalyzer"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github.com/bzalewa/ConferenceGdansk" TargetMode="External"/><Relationship Id="rId2" Type="http://schemas.openxmlformats.org/officeDocument/2006/relationships/hyperlink" Target="mailto:info@zalnet.pl"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E25EC-EECE-46BD-B855-F3217E628557}"/>
              </a:ext>
            </a:extLst>
          </p:cNvPr>
          <p:cNvSpPr>
            <a:spLocks noGrp="1"/>
          </p:cNvSpPr>
          <p:nvPr>
            <p:ph type="ctrTitle"/>
          </p:nvPr>
        </p:nvSpPr>
        <p:spPr/>
        <p:txBody>
          <a:bodyPr>
            <a:normAutofit fontScale="90000"/>
          </a:bodyPr>
          <a:lstStyle/>
          <a:p>
            <a:br>
              <a:rPr lang="en-GB" sz="3600" b="1" dirty="0"/>
            </a:br>
            <a:br>
              <a:rPr lang="en-GB" sz="3600" b="1" dirty="0"/>
            </a:br>
            <a:br>
              <a:rPr lang="en-GB" sz="3600" b="1" dirty="0"/>
            </a:br>
            <a:r>
              <a:rPr lang="en-GB" sz="3600" b="1" dirty="0"/>
              <a:t>Taming the Garbage Collector – how the worst enemy of the programmers change into the best friend</a:t>
            </a:r>
            <a:br>
              <a:rPr lang="en-GB" dirty="0"/>
            </a:br>
            <a:endParaRPr lang="en-GB" dirty="0"/>
          </a:p>
        </p:txBody>
      </p:sp>
      <p:sp>
        <p:nvSpPr>
          <p:cNvPr id="3" name="Subtitle 2">
            <a:extLst>
              <a:ext uri="{FF2B5EF4-FFF2-40B4-BE49-F238E27FC236}">
                <a16:creationId xmlns:a16="http://schemas.microsoft.com/office/drawing/2014/main" id="{E43D18BC-FB52-4289-B8D4-389777C16A11}"/>
              </a:ext>
            </a:extLst>
          </p:cNvPr>
          <p:cNvSpPr>
            <a:spLocks noGrp="1"/>
          </p:cNvSpPr>
          <p:nvPr>
            <p:ph type="subTitle" idx="1"/>
          </p:nvPr>
        </p:nvSpPr>
        <p:spPr/>
        <p:txBody>
          <a:bodyPr/>
          <a:lstStyle/>
          <a:p>
            <a:r>
              <a:rPr lang="en-GB" dirty="0"/>
              <a:t>Beata Zalewa</a:t>
            </a:r>
          </a:p>
        </p:txBody>
      </p:sp>
    </p:spTree>
    <p:extLst>
      <p:ext uri="{BB962C8B-B14F-4D97-AF65-F5344CB8AC3E}">
        <p14:creationId xmlns:p14="http://schemas.microsoft.com/office/powerpoint/2010/main" val="3784678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152400" y="1123837"/>
            <a:ext cx="3191435" cy="4601183"/>
          </a:xfrm>
        </p:spPr>
        <p:txBody>
          <a:bodyPr>
            <a:normAutofit/>
          </a:bodyPr>
          <a:lstStyle/>
          <a:p>
            <a:r>
              <a:rPr lang="pl-PL" dirty="0"/>
              <a:t>DEMO</a:t>
            </a:r>
            <a:endParaRPr lang="en-GB"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a:xfrm>
            <a:off x="3869268" y="864108"/>
            <a:ext cx="7315200" cy="5120640"/>
          </a:xfrm>
        </p:spPr>
        <p:txBody>
          <a:bodyPr>
            <a:normAutofit/>
          </a:bodyPr>
          <a:lstStyle/>
          <a:p>
            <a:pPr marL="0" indent="0">
              <a:buNone/>
            </a:pPr>
            <a:endParaRPr lang="en-GB" dirty="0"/>
          </a:p>
          <a:p>
            <a:pPr marL="0" indent="0">
              <a:buNone/>
            </a:pPr>
            <a:endParaRPr lang="en-GB" dirty="0"/>
          </a:p>
          <a:p>
            <a:pPr marL="0" indent="0">
              <a:buNone/>
            </a:pPr>
            <a:r>
              <a:rPr lang="pl-PL" sz="3400" b="1" dirty="0">
                <a:solidFill>
                  <a:schemeClr val="tx2"/>
                </a:solidFill>
              </a:rPr>
              <a:t>Garbage Collection Demo</a:t>
            </a:r>
            <a:endParaRPr lang="en-GB" sz="3400" b="1" dirty="0">
              <a:solidFill>
                <a:schemeClr val="tx2"/>
              </a:solidFill>
            </a:endParaRPr>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4"/>
          <a:stretch>
            <a:fillRect/>
          </a:stretch>
        </p:blipFill>
        <p:spPr>
          <a:xfrm>
            <a:off x="11246692" y="77497"/>
            <a:ext cx="937341" cy="678239"/>
          </a:xfrm>
          <a:prstGeom prst="rect">
            <a:avLst/>
          </a:prstGeom>
        </p:spPr>
      </p:pic>
      <p:sp>
        <p:nvSpPr>
          <p:cNvPr id="9" name="Rectangle 3">
            <a:extLst>
              <a:ext uri="{FF2B5EF4-FFF2-40B4-BE49-F238E27FC236}">
                <a16:creationId xmlns:a16="http://schemas.microsoft.com/office/drawing/2014/main" id="{88BF3771-9035-41D7-A3C0-1384B3FF3C10}"/>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1ECD0639-13FA-45B7-AC4E-44F919823AAD}"/>
              </a:ext>
            </a:extLst>
          </p:cNvPr>
          <p:cNvSpPr/>
          <p:nvPr/>
        </p:nvSpPr>
        <p:spPr>
          <a:xfrm>
            <a:off x="4407076" y="3244334"/>
            <a:ext cx="184731" cy="369332"/>
          </a:xfrm>
          <a:prstGeom prst="rect">
            <a:avLst/>
          </a:prstGeom>
        </p:spPr>
        <p:txBody>
          <a:bodyPr wrap="none">
            <a:spAutoFit/>
          </a:bodyPr>
          <a:lstStyle/>
          <a:p>
            <a:endParaRPr lang="en-GB" b="0" i="0" u="none" strike="noStrike"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3118520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p:txBody>
          <a:bodyPr>
            <a:normAutofit/>
          </a:bodyPr>
          <a:lstStyle/>
          <a:p>
            <a:r>
              <a:rPr lang="en-GB" sz="3400" dirty="0"/>
              <a:t>STEP II</a:t>
            </a:r>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lstStyle/>
          <a:p>
            <a:pPr marL="0" indent="0">
              <a:buNone/>
            </a:pPr>
            <a:r>
              <a:rPr lang="pl-PL" dirty="0"/>
              <a:t> </a:t>
            </a:r>
            <a:r>
              <a:rPr lang="en-GB" sz="3400" b="1" dirty="0">
                <a:solidFill>
                  <a:schemeClr val="accent1"/>
                </a:solidFill>
              </a:rPr>
              <a:t>G</a:t>
            </a:r>
            <a:r>
              <a:rPr lang="pl-PL" sz="3400" b="1" dirty="0">
                <a:solidFill>
                  <a:schemeClr val="accent1"/>
                </a:solidFill>
              </a:rPr>
              <a:t>arbage</a:t>
            </a:r>
            <a:r>
              <a:rPr lang="en-GB" sz="3400" b="1" dirty="0">
                <a:solidFill>
                  <a:schemeClr val="accent1"/>
                </a:solidFill>
              </a:rPr>
              <a:t> </a:t>
            </a:r>
            <a:r>
              <a:rPr lang="pl-PL" sz="3400" b="1" dirty="0">
                <a:solidFill>
                  <a:schemeClr val="accent1"/>
                </a:solidFill>
              </a:rPr>
              <a:t>Collection</a:t>
            </a:r>
            <a:endParaRPr lang="en-GB" sz="3400" b="1" dirty="0">
              <a:solidFill>
                <a:schemeClr val="accent1"/>
              </a:solidFill>
            </a:endParaRPr>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2226482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p:txBody>
          <a:bodyPr>
            <a:normAutofit/>
          </a:bodyPr>
          <a:lstStyle/>
          <a:p>
            <a:r>
              <a:rPr lang="pl-PL" sz="3400" dirty="0"/>
              <a:t>HOW GARBAGE COLLECTOR WORKS?</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lstStyle/>
          <a:p>
            <a:r>
              <a:rPr lang="en-GB" dirty="0"/>
              <a:t>The purpose of the garbage collector is to discover objects on the managed heap that are no longer reachable and to reclaim the memory occupied by these objects.</a:t>
            </a:r>
          </a:p>
          <a:p>
            <a:r>
              <a:rPr lang="en-GB" dirty="0"/>
              <a:t>Once an object is discovered to be no longer reachable, the garbage collector checks to see if the object has a finalizer.  </a:t>
            </a:r>
            <a:endParaRPr lang="pl-PL" dirty="0"/>
          </a:p>
          <a:p>
            <a:r>
              <a:rPr lang="en-GB" dirty="0"/>
              <a:t>If the object doesn’t have a finalizer, it is marked for collection and its memory is reclaimed by the garbage collector.</a:t>
            </a:r>
          </a:p>
          <a:p>
            <a:pPr marL="0" indent="0">
              <a:buNone/>
            </a:pPr>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774305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p:txBody>
          <a:bodyPr>
            <a:normAutofit/>
          </a:bodyPr>
          <a:lstStyle/>
          <a:p>
            <a:r>
              <a:rPr lang="pl-PL" sz="3400" dirty="0"/>
              <a:t>HOW GARBAGE COLLECTOR WORKS?</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lstStyle/>
          <a:p>
            <a:r>
              <a:rPr lang="en-GB" dirty="0"/>
              <a:t>If an object has a finalizer, it will not be marked for garbage collection, but instead be marked for finalization.  </a:t>
            </a:r>
            <a:endParaRPr lang="pl-PL" dirty="0"/>
          </a:p>
          <a:p>
            <a:r>
              <a:rPr lang="en-GB" dirty="0"/>
              <a:t>It will not get garbage collected during the current pass of the garbage collector.  </a:t>
            </a:r>
            <a:endParaRPr lang="pl-PL" dirty="0"/>
          </a:p>
          <a:p>
            <a:r>
              <a:rPr lang="en-GB" dirty="0"/>
              <a:t>Instead, its finalizer will be run at some point after garbage collection finishes.  It will then be eligible for collection during the </a:t>
            </a:r>
            <a:r>
              <a:rPr lang="en-GB" b="1" dirty="0"/>
              <a:t>next</a:t>
            </a:r>
            <a:r>
              <a:rPr lang="en-GB" dirty="0"/>
              <a:t> pass of the garbage collector.</a:t>
            </a:r>
          </a:p>
          <a:p>
            <a:r>
              <a:rPr lang="en-GB" dirty="0"/>
              <a:t>Reclaiming memory for objects with finalizers therefore requires at least two passes of the garbage collector.</a:t>
            </a:r>
          </a:p>
          <a:p>
            <a:pPr marL="0" indent="0">
              <a:buNone/>
            </a:pPr>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1794090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p:txBody>
          <a:bodyPr>
            <a:normAutofit/>
          </a:bodyPr>
          <a:lstStyle/>
          <a:p>
            <a:r>
              <a:rPr lang="en-GB" sz="3400" dirty="0"/>
              <a:t>OBJECTS WITH FINALIZERS</a:t>
            </a:r>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lstStyle/>
          <a:p>
            <a:r>
              <a:rPr lang="en-GB" dirty="0"/>
              <a:t>In general an object can be garbage collected when it is no longer referenced by any other object or reference-typed variable.  </a:t>
            </a:r>
          </a:p>
          <a:p>
            <a:r>
              <a:rPr lang="en-GB" dirty="0"/>
              <a:t>For example, the object named „</a:t>
            </a:r>
            <a:r>
              <a:rPr lang="pl-PL" dirty="0"/>
              <a:t>Josh</a:t>
            </a:r>
            <a:r>
              <a:rPr lang="en-GB" dirty="0"/>
              <a:t>”  is no longer referenced in the code below when the </a:t>
            </a:r>
            <a:r>
              <a:rPr lang="pl-PL" u="sng" dirty="0"/>
              <a:t>josh</a:t>
            </a:r>
            <a:r>
              <a:rPr lang="pl-PL" dirty="0"/>
              <a:t> </a:t>
            </a:r>
            <a:r>
              <a:rPr lang="en-GB" dirty="0"/>
              <a:t>variable is set to null.</a:t>
            </a:r>
            <a:endParaRPr lang="pl-PL" dirty="0"/>
          </a:p>
          <a:p>
            <a:endParaRPr lang="pl-PL" dirty="0"/>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pic>
        <p:nvPicPr>
          <p:cNvPr id="10" name="Picture 9">
            <a:extLst>
              <a:ext uri="{FF2B5EF4-FFF2-40B4-BE49-F238E27FC236}">
                <a16:creationId xmlns:a16="http://schemas.microsoft.com/office/drawing/2014/main" id="{7CDAE27C-52F1-451E-8E27-8447A1216A14}"/>
              </a:ext>
            </a:extLst>
          </p:cNvPr>
          <p:cNvPicPr>
            <a:picLocks noChangeAspect="1"/>
          </p:cNvPicPr>
          <p:nvPr/>
        </p:nvPicPr>
        <p:blipFill>
          <a:blip r:embed="rId4"/>
          <a:stretch>
            <a:fillRect/>
          </a:stretch>
        </p:blipFill>
        <p:spPr>
          <a:xfrm>
            <a:off x="4141711" y="2662320"/>
            <a:ext cx="5536410" cy="3151143"/>
          </a:xfrm>
          <a:prstGeom prst="rect">
            <a:avLst/>
          </a:prstGeom>
        </p:spPr>
      </p:pic>
    </p:spTree>
    <p:extLst>
      <p:ext uri="{BB962C8B-B14F-4D97-AF65-F5344CB8AC3E}">
        <p14:creationId xmlns:p14="http://schemas.microsoft.com/office/powerpoint/2010/main" val="4229024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p:txBody>
          <a:bodyPr>
            <a:normAutofit/>
          </a:bodyPr>
          <a:lstStyle/>
          <a:p>
            <a:r>
              <a:rPr lang="en-GB" sz="3400" dirty="0"/>
              <a:t>OBJECTS WITH FINALIZERS</a:t>
            </a:r>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lstStyle/>
          <a:p>
            <a:r>
              <a:rPr lang="en-GB" dirty="0"/>
              <a:t>In practice, </a:t>
            </a:r>
            <a:r>
              <a:rPr lang="pl-PL" dirty="0"/>
              <a:t>the situation can be different:</a:t>
            </a:r>
            <a:endParaRPr lang="en-GB" dirty="0"/>
          </a:p>
          <a:p>
            <a:endParaRPr lang="pl-PL" dirty="0"/>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pic>
        <p:nvPicPr>
          <p:cNvPr id="4" name="Picture 3">
            <a:extLst>
              <a:ext uri="{FF2B5EF4-FFF2-40B4-BE49-F238E27FC236}">
                <a16:creationId xmlns:a16="http://schemas.microsoft.com/office/drawing/2014/main" id="{06F22775-A2B3-47FA-9000-ED73E4C2F3EA}"/>
              </a:ext>
            </a:extLst>
          </p:cNvPr>
          <p:cNvPicPr>
            <a:picLocks noChangeAspect="1"/>
          </p:cNvPicPr>
          <p:nvPr/>
        </p:nvPicPr>
        <p:blipFill>
          <a:blip r:embed="rId4"/>
          <a:stretch>
            <a:fillRect/>
          </a:stretch>
        </p:blipFill>
        <p:spPr>
          <a:xfrm>
            <a:off x="3967232" y="2403259"/>
            <a:ext cx="7133066" cy="2696279"/>
          </a:xfrm>
          <a:prstGeom prst="rect">
            <a:avLst/>
          </a:prstGeom>
        </p:spPr>
      </p:pic>
    </p:spTree>
    <p:extLst>
      <p:ext uri="{BB962C8B-B14F-4D97-AF65-F5344CB8AC3E}">
        <p14:creationId xmlns:p14="http://schemas.microsoft.com/office/powerpoint/2010/main" val="918883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p:txBody>
          <a:bodyPr>
            <a:normAutofit/>
          </a:bodyPr>
          <a:lstStyle/>
          <a:p>
            <a:r>
              <a:rPr lang="pl-PL" sz="3400" dirty="0"/>
              <a:t>DEMO</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lstStyle/>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r>
              <a:rPr lang="pl-PL" sz="3400" b="1" dirty="0">
                <a:solidFill>
                  <a:schemeClr val="tx2"/>
                </a:solidFill>
              </a:rPr>
              <a:t>Destructor</a:t>
            </a:r>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3812149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p:txBody>
          <a:bodyPr>
            <a:normAutofit/>
          </a:bodyPr>
          <a:lstStyle/>
          <a:p>
            <a:r>
              <a:rPr lang="pl-PL" sz="3400" dirty="0"/>
              <a:t>GENERATIONS</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lnSpcReduction="10000"/>
          </a:bodyPr>
          <a:lstStyle/>
          <a:p>
            <a:endParaRPr lang="pl-PL" dirty="0"/>
          </a:p>
          <a:p>
            <a:endParaRPr lang="pl-PL" dirty="0"/>
          </a:p>
          <a:p>
            <a:endParaRPr lang="pl-PL" dirty="0"/>
          </a:p>
          <a:p>
            <a:pPr marL="0" indent="0">
              <a:buNone/>
            </a:pPr>
            <a:endParaRPr lang="pl-PL" dirty="0"/>
          </a:p>
          <a:p>
            <a:r>
              <a:rPr lang="en-GB" dirty="0"/>
              <a:t>Referenced-typed objects in an application have different lifetimes.  </a:t>
            </a:r>
            <a:endParaRPr lang="pl-PL" dirty="0"/>
          </a:p>
          <a:p>
            <a:r>
              <a:rPr lang="en-GB" dirty="0"/>
              <a:t>The application will use some objects as long as the application is running.  Others are referenced only during execution of a single method.</a:t>
            </a:r>
          </a:p>
          <a:p>
            <a:r>
              <a:rPr lang="en-GB" dirty="0"/>
              <a:t>If the garbage collector always examined every object whenever it did a garbage collection pass, it would spend a lot of time reexamining longer-living objects that can’t yet be garbage collected. </a:t>
            </a:r>
            <a:endParaRPr lang="pl-PL" dirty="0"/>
          </a:p>
          <a:p>
            <a:r>
              <a:rPr lang="en-GB" dirty="0"/>
              <a:t> The garbage collector can perform more efficiently by looking at only a subset of all objects during each pass.  It does this by grouping objects into </a:t>
            </a:r>
            <a:r>
              <a:rPr lang="en-GB" b="1" i="1" dirty="0"/>
              <a:t>generations</a:t>
            </a:r>
            <a:r>
              <a:rPr lang="pl-PL" i="1" dirty="0"/>
              <a:t>.</a:t>
            </a:r>
            <a:endParaRPr lang="en-GB" dirty="0"/>
          </a:p>
          <a:p>
            <a:endParaRPr lang="pl-PL" dirty="0"/>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3341155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p:txBody>
          <a:bodyPr>
            <a:normAutofit/>
          </a:bodyPr>
          <a:lstStyle/>
          <a:p>
            <a:r>
              <a:rPr lang="pl-PL" sz="3400" dirty="0"/>
              <a:t>GENERATIONS</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lnSpcReduction="10000"/>
          </a:bodyPr>
          <a:lstStyle/>
          <a:p>
            <a:endParaRPr lang="pl-PL" dirty="0"/>
          </a:p>
          <a:p>
            <a:endParaRPr lang="pl-PL" dirty="0"/>
          </a:p>
          <a:p>
            <a:endParaRPr lang="pl-PL" dirty="0"/>
          </a:p>
          <a:p>
            <a:endParaRPr lang="pl-PL" dirty="0"/>
          </a:p>
          <a:p>
            <a:r>
              <a:rPr lang="en-GB" b="1" dirty="0"/>
              <a:t> </a:t>
            </a:r>
            <a:r>
              <a:rPr lang="pl-PL" b="1" dirty="0"/>
              <a:t>G</a:t>
            </a:r>
            <a:r>
              <a:rPr lang="en-GB" b="1" dirty="0"/>
              <a:t>enerations</a:t>
            </a:r>
            <a:r>
              <a:rPr lang="pl-PL" b="1" dirty="0"/>
              <a:t>:</a:t>
            </a:r>
            <a:endParaRPr lang="en-GB" b="1" dirty="0"/>
          </a:p>
          <a:p>
            <a:r>
              <a:rPr lang="en-GB" dirty="0"/>
              <a:t>Generation 0 – Objects that have been created since the last GC pass  </a:t>
            </a:r>
            <a:r>
              <a:rPr lang="en-GB" i="1" dirty="0"/>
              <a:t>(newest objects)</a:t>
            </a:r>
            <a:endParaRPr lang="en-GB" dirty="0"/>
          </a:p>
          <a:p>
            <a:r>
              <a:rPr lang="en-GB" dirty="0"/>
              <a:t>Generation 1 – Objects that have survived one pass of the GC</a:t>
            </a:r>
          </a:p>
          <a:p>
            <a:r>
              <a:rPr lang="en-GB" dirty="0"/>
              <a:t>Generation 2 – All other objects  </a:t>
            </a:r>
            <a:r>
              <a:rPr lang="en-GB" i="1" dirty="0"/>
              <a:t>(oldest objects)</a:t>
            </a:r>
            <a:endParaRPr lang="en-GB" dirty="0"/>
          </a:p>
          <a:p>
            <a:r>
              <a:rPr lang="en-GB" dirty="0"/>
              <a:t>The garbage collector examines and collect objects in generation 0, moving to higher generations only if it needs additional memory.</a:t>
            </a:r>
          </a:p>
          <a:p>
            <a:r>
              <a:rPr lang="en-GB" dirty="0"/>
              <a:t>Objects are promoted to the next generation only if a GC pass is done on the generation in which they are located.</a:t>
            </a:r>
          </a:p>
          <a:p>
            <a:endParaRPr lang="pl-PL" dirty="0"/>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3264535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p:txBody>
          <a:bodyPr>
            <a:normAutofit/>
          </a:bodyPr>
          <a:lstStyle/>
          <a:p>
            <a:r>
              <a:rPr lang="pl-PL" sz="3400" dirty="0"/>
              <a:t>GENERATIONS</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fontScale="92500" lnSpcReduction="10000"/>
          </a:bodyPr>
          <a:lstStyle/>
          <a:p>
            <a:endParaRPr lang="pl-PL" dirty="0"/>
          </a:p>
          <a:p>
            <a:endParaRPr lang="pl-PL" dirty="0"/>
          </a:p>
          <a:p>
            <a:endParaRPr lang="pl-PL" dirty="0"/>
          </a:p>
          <a:p>
            <a:endParaRPr lang="pl-PL" dirty="0"/>
          </a:p>
          <a:p>
            <a:r>
              <a:rPr lang="en-GB" dirty="0"/>
              <a:t>When the garbage collector performs a GC pass, it looks only at objects in generation 0, releasing memory for any that are no longer reachable.  </a:t>
            </a:r>
            <a:endParaRPr lang="pl-PL" dirty="0"/>
          </a:p>
          <a:p>
            <a:r>
              <a:rPr lang="en-GB" dirty="0"/>
              <a:t>In this way, the garbage collector is more efficient, because it is only looking at a portion of the managed heap.</a:t>
            </a:r>
          </a:p>
          <a:p>
            <a:r>
              <a:rPr lang="en-GB" dirty="0"/>
              <a:t>If the garbage collector has collected Gen 0, but the application requires more memory, the garbage collector can then garbage collect generation 1.  </a:t>
            </a:r>
            <a:endParaRPr lang="pl-PL" dirty="0"/>
          </a:p>
          <a:p>
            <a:r>
              <a:rPr lang="en-GB" dirty="0"/>
              <a:t>If the application still requires memory after collecting generation 1, it can move on to generation 2.</a:t>
            </a:r>
          </a:p>
          <a:p>
            <a:r>
              <a:rPr lang="en-GB" dirty="0"/>
              <a:t>This scheme relies on the fact that if an object survives one GC pass, it likely has a longer lifetime and will survive future passes.</a:t>
            </a:r>
          </a:p>
          <a:p>
            <a:endParaRPr lang="pl-PL" dirty="0"/>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3567510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p:txBody>
          <a:bodyPr>
            <a:normAutofit/>
          </a:bodyPr>
          <a:lstStyle/>
          <a:p>
            <a:r>
              <a:rPr lang="en-GB" sz="3400" dirty="0"/>
              <a:t>ABOUT</a:t>
            </a:r>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lstStyle/>
          <a:p>
            <a:r>
              <a:rPr lang="en-GB" dirty="0"/>
              <a:t>In professional life Microsoft Certified Trainer, administrator, developer, freelancer, sometimes a miracle-worker and magician. </a:t>
            </a:r>
          </a:p>
          <a:p>
            <a:r>
              <a:rPr lang="en-GB" dirty="0"/>
              <a:t>From the beginning of career associated with Microsoft technologies.</a:t>
            </a:r>
          </a:p>
          <a:p>
            <a:r>
              <a:rPr lang="en-GB" dirty="0"/>
              <a:t>Private life in numbers: 1 husband, 1 daughter, 1 cat and 2 dogs. My hobbies are detective stories and photography.</a:t>
            </a:r>
            <a:endParaRPr lang="pl-PL" dirty="0"/>
          </a:p>
          <a:p>
            <a:pPr marL="0" indent="0">
              <a:buNone/>
            </a:pPr>
            <a:r>
              <a:rPr lang="en-GB" dirty="0"/>
              <a:t>Email: </a:t>
            </a:r>
            <a:r>
              <a:rPr lang="en-GB" dirty="0">
                <a:hlinkClick r:id="rId2"/>
              </a:rPr>
              <a:t>info@zalnet.pl</a:t>
            </a:r>
            <a:r>
              <a:rPr lang="en-GB" dirty="0"/>
              <a:t>  (INFO@ZALNET.PL)</a:t>
            </a:r>
          </a:p>
          <a:p>
            <a:pPr marL="0" indent="0">
              <a:buNone/>
            </a:pPr>
            <a:r>
              <a:rPr lang="en-GB" dirty="0"/>
              <a:t>Skype: beata</a:t>
            </a:r>
            <a:r>
              <a:rPr lang="en-GB"/>
              <a:t>.zalewa </a:t>
            </a:r>
            <a:endParaRPr lang="en-GB" dirty="0"/>
          </a:p>
          <a:p>
            <a:pPr marL="0" indent="0">
              <a:buNone/>
            </a:pPr>
            <a:r>
              <a:rPr lang="en-GB" dirty="0"/>
              <a:t>Facebook: </a:t>
            </a:r>
            <a:r>
              <a:rPr lang="en-GB" dirty="0">
                <a:hlinkClick r:id="rId3"/>
              </a:rPr>
              <a:t>https://web.facebook.com/beata.zalewa</a:t>
            </a:r>
            <a:r>
              <a:rPr lang="en-GB" dirty="0"/>
              <a:t> </a:t>
            </a:r>
          </a:p>
          <a:p>
            <a:pPr marL="0" indent="0">
              <a:buNone/>
            </a:pPr>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5"/>
          <a:stretch>
            <a:fillRect/>
          </a:stretch>
        </p:blipFill>
        <p:spPr>
          <a:xfrm>
            <a:off x="11246692" y="77497"/>
            <a:ext cx="937341" cy="678239"/>
          </a:xfrm>
          <a:prstGeom prst="rect">
            <a:avLst/>
          </a:prstGeom>
        </p:spPr>
      </p:pic>
    </p:spTree>
    <p:extLst>
      <p:ext uri="{BB962C8B-B14F-4D97-AF65-F5344CB8AC3E}">
        <p14:creationId xmlns:p14="http://schemas.microsoft.com/office/powerpoint/2010/main" val="818890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p:txBody>
          <a:bodyPr>
            <a:normAutofit/>
          </a:bodyPr>
          <a:lstStyle/>
          <a:p>
            <a:r>
              <a:rPr lang="pl-PL" sz="3400" dirty="0"/>
              <a:t>GENERATIONS</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fontScale="92500" lnSpcReduction="20000"/>
          </a:bodyPr>
          <a:lstStyle/>
          <a:p>
            <a:endParaRPr lang="pl-PL" dirty="0"/>
          </a:p>
          <a:p>
            <a:endParaRPr lang="pl-PL" dirty="0"/>
          </a:p>
          <a:p>
            <a:endParaRPr lang="pl-PL" dirty="0"/>
          </a:p>
          <a:p>
            <a:endParaRPr lang="pl-PL" dirty="0"/>
          </a:p>
          <a:p>
            <a:r>
              <a:rPr lang="en-GB" dirty="0"/>
              <a:t>Objects are only promoted to the next generation if the generation that they are currently located in is examined and collected during a garbage collection pass.</a:t>
            </a:r>
            <a:endParaRPr lang="pl-PL" dirty="0"/>
          </a:p>
          <a:p>
            <a:pPr marL="0" indent="0">
              <a:buNone/>
            </a:pPr>
            <a:endParaRPr lang="en-GB" dirty="0"/>
          </a:p>
          <a:p>
            <a:r>
              <a:rPr lang="en-GB" b="1" dirty="0"/>
              <a:t>This means:</a:t>
            </a:r>
          </a:p>
          <a:p>
            <a:pPr marL="457200" indent="-457200">
              <a:buAutoNum type="arabicPeriod"/>
            </a:pPr>
            <a:r>
              <a:rPr lang="en-GB" dirty="0"/>
              <a:t>Since the GC always examines Gen 0 during any GC pass, Gen 0 objects that survive a garbage collection are always promoted to Gen 1.</a:t>
            </a:r>
            <a:endParaRPr lang="pl-PL" dirty="0"/>
          </a:p>
          <a:p>
            <a:pPr marL="457200" indent="-457200">
              <a:buAutoNum type="arabicPeriod"/>
            </a:pPr>
            <a:r>
              <a:rPr lang="en-GB" dirty="0"/>
              <a:t>Objects in Gen 1 are only promoted to Gen 2 if Gen 1 is examined and collected during a GC pass and the object survives.  </a:t>
            </a:r>
            <a:endParaRPr lang="pl-PL" dirty="0"/>
          </a:p>
          <a:p>
            <a:pPr marL="457200" indent="-457200">
              <a:buAutoNum type="arabicPeriod"/>
            </a:pPr>
            <a:r>
              <a:rPr lang="en-GB" dirty="0"/>
              <a:t>The GC will very often do only a Gen 0 pass during collection.  </a:t>
            </a:r>
            <a:endParaRPr lang="pl-PL" dirty="0"/>
          </a:p>
          <a:p>
            <a:pPr marL="457200" indent="-457200">
              <a:buAutoNum type="arabicPeriod"/>
            </a:pPr>
            <a:r>
              <a:rPr lang="en-GB" dirty="0"/>
              <a:t>When the GC only examines and collects Gen 0, Gen 1 objects are not examined and therefore not promoted to Gen 2.</a:t>
            </a:r>
          </a:p>
          <a:p>
            <a:endParaRPr lang="pl-PL" dirty="0"/>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2607297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p:txBody>
          <a:bodyPr>
            <a:normAutofit/>
          </a:bodyPr>
          <a:lstStyle/>
          <a:p>
            <a:r>
              <a:rPr lang="en-GB" sz="3400" dirty="0"/>
              <a:t>LARGE OBJECTS ARE ALLOCATED ON THE LARGE OBJECT HEAP</a:t>
            </a:r>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lnSpcReduction="10000"/>
          </a:bodyPr>
          <a:lstStyle/>
          <a:p>
            <a:endParaRPr lang="pl-PL" dirty="0"/>
          </a:p>
          <a:p>
            <a:endParaRPr lang="pl-PL" dirty="0"/>
          </a:p>
          <a:p>
            <a:endParaRPr lang="pl-PL" dirty="0"/>
          </a:p>
          <a:p>
            <a:endParaRPr lang="pl-PL" dirty="0"/>
          </a:p>
          <a:p>
            <a:r>
              <a:rPr lang="en-GB" dirty="0"/>
              <a:t>The managed heap is the area in memory where reference-typed objects are allocated.  </a:t>
            </a:r>
            <a:endParaRPr lang="pl-PL" dirty="0"/>
          </a:p>
          <a:p>
            <a:r>
              <a:rPr lang="en-GB" dirty="0"/>
              <a:t>When you create a new object, a portion of the managed heap is allocated for the object.</a:t>
            </a:r>
          </a:p>
          <a:p>
            <a:r>
              <a:rPr lang="en-GB" dirty="0"/>
              <a:t>In reality, objects are stored on either the Small Object Heap (SOH) or the Large Object Heap (LOH).  </a:t>
            </a:r>
            <a:endParaRPr lang="pl-PL" dirty="0"/>
          </a:p>
          <a:p>
            <a:r>
              <a:rPr lang="en-GB" dirty="0"/>
              <a:t>Objects that are larger than 85,000 bytes are allocated on the LOH.  All other objects are allocated on the SOH.</a:t>
            </a:r>
            <a:endParaRPr lang="pl-PL" dirty="0"/>
          </a:p>
          <a:p>
            <a:r>
              <a:rPr lang="en-GB" dirty="0"/>
              <a:t>This improves the performance of the garbage collector (GC), since it typically collects objects in Generation 0 (newest), only moving to older generations if necessary.</a:t>
            </a:r>
          </a:p>
          <a:p>
            <a:endParaRPr lang="en-GB" dirty="0"/>
          </a:p>
          <a:p>
            <a:endParaRPr lang="pl-PL" dirty="0"/>
          </a:p>
          <a:p>
            <a:endParaRPr lang="pl-PL" dirty="0"/>
          </a:p>
          <a:p>
            <a:endParaRPr lang="pl-PL" dirty="0"/>
          </a:p>
          <a:p>
            <a:endParaRPr lang="pl-PL" dirty="0"/>
          </a:p>
          <a:p>
            <a:pPr marL="0" indent="0">
              <a:buNone/>
            </a:pPr>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1604268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p:txBody>
          <a:bodyPr>
            <a:normAutofit/>
          </a:bodyPr>
          <a:lstStyle/>
          <a:p>
            <a:r>
              <a:rPr lang="en-GB" sz="3400" dirty="0"/>
              <a:t>LARGE OBJECTS ARE ALLOCATED ON THE LARGE OBJECT HEAP</a:t>
            </a:r>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lnSpcReduction="10000"/>
          </a:bodyPr>
          <a:lstStyle/>
          <a:p>
            <a:endParaRPr lang="pl-PL" dirty="0"/>
          </a:p>
          <a:p>
            <a:endParaRPr lang="pl-PL" dirty="0"/>
          </a:p>
          <a:p>
            <a:endParaRPr lang="pl-PL" dirty="0"/>
          </a:p>
          <a:p>
            <a:endParaRPr lang="pl-PL" dirty="0"/>
          </a:p>
          <a:p>
            <a:r>
              <a:rPr lang="en-GB" b="1" dirty="0"/>
              <a:t>Other differences between the two heaps:</a:t>
            </a:r>
          </a:p>
          <a:p>
            <a:pPr marL="457200" indent="-457200">
              <a:buAutoNum type="arabicPeriod"/>
            </a:pPr>
            <a:r>
              <a:rPr lang="en-GB" dirty="0"/>
              <a:t>The SOH is generational–objects belong to generation 0, 1 or 2.  </a:t>
            </a:r>
            <a:endParaRPr lang="pl-PL" dirty="0"/>
          </a:p>
          <a:p>
            <a:pPr marL="457200" indent="-457200">
              <a:buAutoNum type="arabicPeriod"/>
            </a:pPr>
            <a:r>
              <a:rPr lang="en-GB" dirty="0"/>
              <a:t>The LOH is not sub-divided into generations</a:t>
            </a:r>
            <a:r>
              <a:rPr lang="pl-PL" dirty="0"/>
              <a:t>.</a:t>
            </a:r>
          </a:p>
          <a:p>
            <a:pPr marL="457200" indent="-457200">
              <a:buAutoNum type="arabicPeriod"/>
            </a:pPr>
            <a:r>
              <a:rPr lang="en-GB" dirty="0"/>
              <a:t>After the LOH is garbage collected, the heap is not compacted.  This results in the memory becoming fragmented and requires maintaining a linked list of free blocks.  (The SOH is compacted after every collection).</a:t>
            </a:r>
            <a:endParaRPr lang="pl-PL" dirty="0"/>
          </a:p>
          <a:p>
            <a:pPr marL="457200" indent="-457200">
              <a:buAutoNum type="arabicPeriod"/>
            </a:pPr>
            <a:r>
              <a:rPr lang="en-GB" dirty="0"/>
              <a:t>Allocation on the LOH can be slower than the SOH, due to the fragmentation.</a:t>
            </a:r>
          </a:p>
          <a:p>
            <a:endParaRPr lang="pl-PL" dirty="0"/>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426692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p:txBody>
          <a:bodyPr>
            <a:normAutofit/>
          </a:bodyPr>
          <a:lstStyle/>
          <a:p>
            <a:r>
              <a:rPr lang="en-GB" sz="3200" dirty="0"/>
              <a:t>FORCING A GARBAGE COLLECTION</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fontScale="92500" lnSpcReduction="20000"/>
          </a:bodyPr>
          <a:lstStyle/>
          <a:p>
            <a:endParaRPr lang="pl-PL" dirty="0"/>
          </a:p>
          <a:p>
            <a:endParaRPr lang="pl-PL" dirty="0"/>
          </a:p>
          <a:p>
            <a:endParaRPr lang="pl-PL" dirty="0"/>
          </a:p>
          <a:p>
            <a:endParaRPr lang="pl-PL" dirty="0"/>
          </a:p>
          <a:p>
            <a:r>
              <a:rPr lang="en-GB" dirty="0"/>
              <a:t>The garbage collector (GC) normally runs automatically, doing a garbage collection pass when necessary (when there is memory pressure and you are allocating memory for some new object).</a:t>
            </a:r>
          </a:p>
          <a:p>
            <a:r>
              <a:rPr lang="en-GB" dirty="0"/>
              <a:t>You typically just let the garbage collector run automatically, never explicitly asking it to do garbage collection.</a:t>
            </a:r>
          </a:p>
          <a:p>
            <a:r>
              <a:rPr lang="en-GB" dirty="0"/>
              <a:t>For testing purposes, however, you might want to force garbage collection to happen at a particular time.  You can do this by calling the </a:t>
            </a:r>
            <a:r>
              <a:rPr lang="en-GB" b="1" dirty="0"/>
              <a:t>GC.Collect</a:t>
            </a:r>
            <a:r>
              <a:rPr lang="en-GB" dirty="0"/>
              <a:t> method. </a:t>
            </a:r>
            <a:endParaRPr lang="pl-PL" dirty="0"/>
          </a:p>
          <a:p>
            <a:r>
              <a:rPr lang="en-GB" dirty="0"/>
              <a:t> Calling </a:t>
            </a:r>
            <a:r>
              <a:rPr lang="en-GB" b="1" dirty="0"/>
              <a:t>Collect</a:t>
            </a:r>
            <a:r>
              <a:rPr lang="en-GB" dirty="0"/>
              <a:t> will force a collection across all generations.  You can also specify the highest generation to collect as follows:</a:t>
            </a:r>
            <a:endParaRPr lang="pl-PL" dirty="0"/>
          </a:p>
          <a:p>
            <a:pPr marL="457200" indent="-457200">
              <a:buAutoNum type="arabicPeriod"/>
            </a:pPr>
            <a:r>
              <a:rPr lang="en-GB" b="1" dirty="0"/>
              <a:t>GC.Collect()</a:t>
            </a:r>
            <a:r>
              <a:rPr lang="en-GB" dirty="0"/>
              <a:t> – Collect generations 0, 1, 2</a:t>
            </a:r>
            <a:endParaRPr lang="pl-PL" dirty="0"/>
          </a:p>
          <a:p>
            <a:pPr marL="457200" indent="-457200">
              <a:buAutoNum type="arabicPeriod"/>
            </a:pPr>
            <a:r>
              <a:rPr lang="en-GB" b="1" dirty="0"/>
              <a:t>GC.Collect(0)</a:t>
            </a:r>
            <a:r>
              <a:rPr lang="en-GB" dirty="0"/>
              <a:t> – Collect generation 0 only</a:t>
            </a:r>
            <a:endParaRPr lang="pl-PL" dirty="0"/>
          </a:p>
          <a:p>
            <a:pPr marL="457200" indent="-457200">
              <a:buAutoNum type="arabicPeriod"/>
            </a:pPr>
            <a:r>
              <a:rPr lang="en-GB" b="1" dirty="0"/>
              <a:t>GC.Collect(1)</a:t>
            </a:r>
            <a:r>
              <a:rPr lang="en-GB" dirty="0"/>
              <a:t> – Collect generations 0, 1</a:t>
            </a:r>
          </a:p>
          <a:p>
            <a:endParaRPr lang="pl-PL" dirty="0"/>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2300323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p:txBody>
          <a:bodyPr>
            <a:normAutofit/>
          </a:bodyPr>
          <a:lstStyle/>
          <a:p>
            <a:r>
              <a:rPr lang="en-GB" sz="3200" dirty="0"/>
              <a:t>FORCING A GARBAGE COLLECTION</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a:bodyPr>
          <a:lstStyle/>
          <a:p>
            <a:endParaRPr lang="pl-PL" dirty="0"/>
          </a:p>
          <a:p>
            <a:endParaRPr lang="pl-PL" dirty="0"/>
          </a:p>
          <a:p>
            <a:endParaRPr lang="pl-PL" dirty="0"/>
          </a:p>
          <a:p>
            <a:endParaRPr lang="pl-PL" dirty="0"/>
          </a:p>
          <a:p>
            <a:r>
              <a:rPr lang="en-GB" dirty="0"/>
              <a:t>Objects with finalizers will not be collected when you call </a:t>
            </a:r>
            <a:r>
              <a:rPr lang="en-GB" b="1" dirty="0"/>
              <a:t>Collect</a:t>
            </a:r>
            <a:r>
              <a:rPr lang="en-GB" dirty="0"/>
              <a:t>, but rather placed on the finalization queue. </a:t>
            </a:r>
            <a:endParaRPr lang="pl-PL" dirty="0"/>
          </a:p>
          <a:p>
            <a:r>
              <a:rPr lang="en-GB" dirty="0"/>
              <a:t>If you want to also release memory for these objects, you need to wait until their finalizers are called and then do another garbage collection pass.</a:t>
            </a:r>
            <a:endParaRPr lang="pl-PL" dirty="0"/>
          </a:p>
          <a:p>
            <a:endParaRPr lang="pl-PL" dirty="0"/>
          </a:p>
          <a:p>
            <a:endParaRPr lang="en-GB" dirty="0"/>
          </a:p>
          <a:p>
            <a:endParaRPr lang="pl-PL" dirty="0"/>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pic>
        <p:nvPicPr>
          <p:cNvPr id="6" name="Picture 5">
            <a:extLst>
              <a:ext uri="{FF2B5EF4-FFF2-40B4-BE49-F238E27FC236}">
                <a16:creationId xmlns:a16="http://schemas.microsoft.com/office/drawing/2014/main" id="{404DF650-B005-4EDA-8F6E-7A1896DB3CC3}"/>
              </a:ext>
            </a:extLst>
          </p:cNvPr>
          <p:cNvPicPr>
            <a:picLocks noChangeAspect="1"/>
          </p:cNvPicPr>
          <p:nvPr/>
        </p:nvPicPr>
        <p:blipFill>
          <a:blip r:embed="rId4"/>
          <a:stretch>
            <a:fillRect/>
          </a:stretch>
        </p:blipFill>
        <p:spPr>
          <a:xfrm>
            <a:off x="3869268" y="3484615"/>
            <a:ext cx="6781531" cy="1514542"/>
          </a:xfrm>
          <a:prstGeom prst="rect">
            <a:avLst/>
          </a:prstGeom>
        </p:spPr>
      </p:pic>
    </p:spTree>
    <p:extLst>
      <p:ext uri="{BB962C8B-B14F-4D97-AF65-F5344CB8AC3E}">
        <p14:creationId xmlns:p14="http://schemas.microsoft.com/office/powerpoint/2010/main" val="3153850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p:txBody>
          <a:bodyPr>
            <a:normAutofit/>
          </a:bodyPr>
          <a:lstStyle/>
          <a:p>
            <a:r>
              <a:rPr lang="en-GB" sz="3200" dirty="0"/>
              <a:t>FORCING A GARBAGE COLLECTION</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a:bodyPr>
          <a:lstStyle/>
          <a:p>
            <a:endParaRPr lang="pl-PL" dirty="0"/>
          </a:p>
          <a:p>
            <a:endParaRPr lang="pl-PL" dirty="0"/>
          </a:p>
          <a:p>
            <a:endParaRPr lang="pl-PL" dirty="0"/>
          </a:p>
          <a:p>
            <a:endParaRPr lang="pl-PL" dirty="0"/>
          </a:p>
          <a:p>
            <a:r>
              <a:rPr lang="en-GB" dirty="0"/>
              <a:t>The garbage collector (GC) groups objects into generations to avoid having to examine and collect all objects in memory whenever a garbage collection is done.</a:t>
            </a:r>
          </a:p>
          <a:p>
            <a:r>
              <a:rPr lang="en-GB" dirty="0"/>
              <a:t>For debugging purposes, it’s sometimes useful to know which generation an object currently belongs to.  You can get this information using the </a:t>
            </a:r>
            <a:r>
              <a:rPr lang="en-GB" b="1" dirty="0"/>
              <a:t>GC.GetGeneration</a:t>
            </a:r>
            <a:r>
              <a:rPr lang="en-GB" dirty="0"/>
              <a:t> method</a:t>
            </a:r>
            <a:r>
              <a:rPr lang="pl-PL" dirty="0"/>
              <a:t>.</a:t>
            </a:r>
          </a:p>
          <a:p>
            <a:endParaRPr lang="en-GB" dirty="0"/>
          </a:p>
          <a:p>
            <a:endParaRPr lang="pl-PL" dirty="0"/>
          </a:p>
          <a:p>
            <a:endParaRPr lang="en-GB" dirty="0"/>
          </a:p>
          <a:p>
            <a:endParaRPr lang="pl-PL" dirty="0"/>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pic>
        <p:nvPicPr>
          <p:cNvPr id="9" name="Picture 8">
            <a:extLst>
              <a:ext uri="{FF2B5EF4-FFF2-40B4-BE49-F238E27FC236}">
                <a16:creationId xmlns:a16="http://schemas.microsoft.com/office/drawing/2014/main" id="{9A6C04F2-C66C-427D-BCC8-55C8296BE8D9}"/>
              </a:ext>
            </a:extLst>
          </p:cNvPr>
          <p:cNvPicPr>
            <a:picLocks noChangeAspect="1"/>
          </p:cNvPicPr>
          <p:nvPr/>
        </p:nvPicPr>
        <p:blipFill>
          <a:blip r:embed="rId4"/>
          <a:stretch>
            <a:fillRect/>
          </a:stretch>
        </p:blipFill>
        <p:spPr>
          <a:xfrm>
            <a:off x="4143946" y="3286805"/>
            <a:ext cx="6607113" cy="2655800"/>
          </a:xfrm>
          <a:prstGeom prst="rect">
            <a:avLst/>
          </a:prstGeom>
        </p:spPr>
      </p:pic>
    </p:spTree>
    <p:extLst>
      <p:ext uri="{BB962C8B-B14F-4D97-AF65-F5344CB8AC3E}">
        <p14:creationId xmlns:p14="http://schemas.microsoft.com/office/powerpoint/2010/main" val="1403338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p:txBody>
          <a:bodyPr>
            <a:normAutofit/>
          </a:bodyPr>
          <a:lstStyle/>
          <a:p>
            <a:r>
              <a:rPr lang="en-GB" sz="3200" dirty="0"/>
              <a:t>FORCING A GARBAGE COLLECTION</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a:bodyPr>
          <a:lstStyle/>
          <a:p>
            <a:endParaRPr lang="pl-PL" dirty="0"/>
          </a:p>
          <a:p>
            <a:endParaRPr lang="pl-PL" dirty="0"/>
          </a:p>
          <a:p>
            <a:endParaRPr lang="pl-PL" dirty="0"/>
          </a:p>
          <a:p>
            <a:endParaRPr lang="pl-PL" dirty="0"/>
          </a:p>
          <a:p>
            <a:r>
              <a:rPr lang="en-GB" dirty="0"/>
              <a:t>In the example above, the “</a:t>
            </a:r>
            <a:r>
              <a:rPr lang="pl-PL" dirty="0"/>
              <a:t>Garfield</a:t>
            </a:r>
            <a:r>
              <a:rPr lang="en-GB" dirty="0"/>
              <a:t>”</a:t>
            </a:r>
            <a:r>
              <a:rPr lang="en-GB" b="1" dirty="0"/>
              <a:t> </a:t>
            </a:r>
            <a:r>
              <a:rPr lang="pl-PL" b="1" dirty="0"/>
              <a:t>Cat</a:t>
            </a:r>
            <a:r>
              <a:rPr lang="en-GB" dirty="0"/>
              <a:t> object starts out in generation 0. </a:t>
            </a:r>
            <a:endParaRPr lang="pl-PL" dirty="0"/>
          </a:p>
          <a:p>
            <a:r>
              <a:rPr lang="en-GB" dirty="0"/>
              <a:t>After we do the first garbage collection, it’s promoted to generation 1 and after the 2nd collection, it’s promoted to generation 2.</a:t>
            </a:r>
          </a:p>
          <a:p>
            <a:endParaRPr lang="en-GB" dirty="0"/>
          </a:p>
          <a:p>
            <a:endParaRPr lang="pl-PL" dirty="0"/>
          </a:p>
          <a:p>
            <a:endParaRPr lang="en-GB" dirty="0"/>
          </a:p>
          <a:p>
            <a:endParaRPr lang="pl-PL" dirty="0"/>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pic>
        <p:nvPicPr>
          <p:cNvPr id="4" name="Picture 3">
            <a:extLst>
              <a:ext uri="{FF2B5EF4-FFF2-40B4-BE49-F238E27FC236}">
                <a16:creationId xmlns:a16="http://schemas.microsoft.com/office/drawing/2014/main" id="{3D5F0C95-C54C-459C-8D4A-D5585855EFEF}"/>
              </a:ext>
            </a:extLst>
          </p:cNvPr>
          <p:cNvPicPr>
            <a:picLocks noChangeAspect="1"/>
          </p:cNvPicPr>
          <p:nvPr/>
        </p:nvPicPr>
        <p:blipFill>
          <a:blip r:embed="rId4"/>
          <a:stretch>
            <a:fillRect/>
          </a:stretch>
        </p:blipFill>
        <p:spPr>
          <a:xfrm>
            <a:off x="4950996" y="3076544"/>
            <a:ext cx="5217290" cy="1605988"/>
          </a:xfrm>
          <a:prstGeom prst="rect">
            <a:avLst/>
          </a:prstGeom>
        </p:spPr>
      </p:pic>
    </p:spTree>
    <p:extLst>
      <p:ext uri="{BB962C8B-B14F-4D97-AF65-F5344CB8AC3E}">
        <p14:creationId xmlns:p14="http://schemas.microsoft.com/office/powerpoint/2010/main" val="1643016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p:txBody>
          <a:bodyPr>
            <a:normAutofit/>
          </a:bodyPr>
          <a:lstStyle/>
          <a:p>
            <a:r>
              <a:rPr lang="en-GB" sz="3200" dirty="0"/>
              <a:t>FINALIZERS ARE CALLED WHEN AN APPLICATION</a:t>
            </a:r>
            <a:br>
              <a:rPr lang="en-GB" sz="3200" dirty="0"/>
            </a:br>
            <a:r>
              <a:rPr lang="en-GB" sz="3200" dirty="0"/>
              <a:t>SHUTS DOWN</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lnSpcReduction="10000"/>
          </a:bodyPr>
          <a:lstStyle/>
          <a:p>
            <a:endParaRPr lang="pl-PL" dirty="0"/>
          </a:p>
          <a:p>
            <a:endParaRPr lang="pl-PL" dirty="0"/>
          </a:p>
          <a:p>
            <a:endParaRPr lang="pl-PL" dirty="0"/>
          </a:p>
          <a:p>
            <a:endParaRPr lang="pl-PL" dirty="0"/>
          </a:p>
          <a:p>
            <a:endParaRPr lang="pl-PL" dirty="0"/>
          </a:p>
          <a:p>
            <a:r>
              <a:rPr lang="en-GB" dirty="0"/>
              <a:t>A finalizer is an override of the </a:t>
            </a:r>
            <a:r>
              <a:rPr lang="en-GB" b="1" dirty="0"/>
              <a:t>System.Object.Finalize </a:t>
            </a:r>
            <a:r>
              <a:rPr lang="en-GB" dirty="0"/>
              <a:t>method that you implement using the destructor syntax.  </a:t>
            </a:r>
            <a:endParaRPr lang="pl-PL" dirty="0"/>
          </a:p>
          <a:p>
            <a:r>
              <a:rPr lang="en-GB" dirty="0"/>
              <a:t>The finalizer is called automatically by the garbage collector, before it releases memory for the object.</a:t>
            </a:r>
          </a:p>
          <a:p>
            <a:r>
              <a:rPr lang="en-GB" dirty="0"/>
              <a:t>Finalizers are also called when an application shuts down.  </a:t>
            </a:r>
            <a:endParaRPr lang="pl-PL" dirty="0"/>
          </a:p>
          <a:p>
            <a:r>
              <a:rPr lang="en-GB" dirty="0"/>
              <a:t>Before the application shuts down, the finalizers of any objects that still exist on the managed heap are called.  </a:t>
            </a:r>
            <a:endParaRPr lang="pl-PL" dirty="0"/>
          </a:p>
          <a:p>
            <a:r>
              <a:rPr lang="pl-PL" dirty="0"/>
              <a:t>T</a:t>
            </a:r>
            <a:r>
              <a:rPr lang="en-GB" dirty="0"/>
              <a:t>his is only true if the application shuts down in a controlled manner.  If the application crashes, the finalizers will not be called.</a:t>
            </a:r>
          </a:p>
          <a:p>
            <a:endParaRPr lang="en-GB" dirty="0"/>
          </a:p>
          <a:p>
            <a:endParaRPr lang="pl-PL" dirty="0"/>
          </a:p>
          <a:p>
            <a:endParaRPr lang="en-GB" dirty="0"/>
          </a:p>
          <a:p>
            <a:endParaRPr lang="pl-PL" dirty="0"/>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1057177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p:txBody>
          <a:bodyPr>
            <a:normAutofit/>
          </a:bodyPr>
          <a:lstStyle/>
          <a:p>
            <a:r>
              <a:rPr lang="en-GB" sz="3200" dirty="0"/>
              <a:t>CHECKING TO SEE IF OBJECTS ARE DISPOSABLE</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a:bodyPr>
          <a:lstStyle/>
          <a:p>
            <a:endParaRPr lang="pl-PL" dirty="0"/>
          </a:p>
          <a:p>
            <a:endParaRPr lang="pl-PL" dirty="0"/>
          </a:p>
          <a:p>
            <a:endParaRPr lang="pl-PL" dirty="0"/>
          </a:p>
          <a:p>
            <a:endParaRPr lang="pl-PL" dirty="0"/>
          </a:p>
          <a:p>
            <a:endParaRPr lang="pl-PL" dirty="0"/>
          </a:p>
          <a:p>
            <a:r>
              <a:rPr lang="en-GB" dirty="0"/>
              <a:t>If a type implements the </a:t>
            </a:r>
            <a:r>
              <a:rPr lang="en-GB" b="1" dirty="0"/>
              <a:t>IDisposable</a:t>
            </a:r>
            <a:r>
              <a:rPr lang="en-GB" dirty="0"/>
              <a:t> interface, you should always call the </a:t>
            </a:r>
            <a:r>
              <a:rPr lang="en-GB" b="1" dirty="0"/>
              <a:t>Dispose</a:t>
            </a:r>
            <a:r>
              <a:rPr lang="en-GB" dirty="0"/>
              <a:t> method on an instance of the class when you are done using it.  The presence of</a:t>
            </a:r>
            <a:r>
              <a:rPr lang="en-GB" b="1" dirty="0"/>
              <a:t> IDisposable</a:t>
            </a:r>
            <a:r>
              <a:rPr lang="en-GB" dirty="0"/>
              <a:t> indicates that the class has some resources that can be released prior to garbage collection.</a:t>
            </a:r>
          </a:p>
          <a:p>
            <a:r>
              <a:rPr lang="pl-PL" dirty="0"/>
              <a:t>O</a:t>
            </a:r>
            <a:r>
              <a:rPr lang="en-GB" dirty="0"/>
              <a:t>ne pattern for checking if an object implements the </a:t>
            </a:r>
            <a:r>
              <a:rPr lang="en-GB" b="1" dirty="0"/>
              <a:t>IDisposable</a:t>
            </a:r>
            <a:r>
              <a:rPr lang="en-GB" dirty="0"/>
              <a:t> interface.</a:t>
            </a:r>
          </a:p>
          <a:p>
            <a:endParaRPr lang="en-GB" dirty="0"/>
          </a:p>
          <a:p>
            <a:endParaRPr lang="pl-PL" dirty="0"/>
          </a:p>
          <a:p>
            <a:endParaRPr lang="en-GB" dirty="0"/>
          </a:p>
          <a:p>
            <a:endParaRPr lang="pl-PL" dirty="0"/>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pic>
        <p:nvPicPr>
          <p:cNvPr id="4" name="Picture 3">
            <a:extLst>
              <a:ext uri="{FF2B5EF4-FFF2-40B4-BE49-F238E27FC236}">
                <a16:creationId xmlns:a16="http://schemas.microsoft.com/office/drawing/2014/main" id="{1236AF35-4919-406D-AE09-853E0803ECD2}"/>
              </a:ext>
            </a:extLst>
          </p:cNvPr>
          <p:cNvPicPr>
            <a:picLocks noChangeAspect="1"/>
          </p:cNvPicPr>
          <p:nvPr/>
        </p:nvPicPr>
        <p:blipFill>
          <a:blip r:embed="rId4"/>
          <a:stretch>
            <a:fillRect/>
          </a:stretch>
        </p:blipFill>
        <p:spPr>
          <a:xfrm>
            <a:off x="4963332" y="3801772"/>
            <a:ext cx="4640982" cy="1101185"/>
          </a:xfrm>
          <a:prstGeom prst="rect">
            <a:avLst/>
          </a:prstGeom>
        </p:spPr>
      </p:pic>
    </p:spTree>
    <p:extLst>
      <p:ext uri="{BB962C8B-B14F-4D97-AF65-F5344CB8AC3E}">
        <p14:creationId xmlns:p14="http://schemas.microsoft.com/office/powerpoint/2010/main" val="2986534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p:txBody>
          <a:bodyPr>
            <a:normAutofit/>
          </a:bodyPr>
          <a:lstStyle/>
          <a:p>
            <a:r>
              <a:rPr lang="en-GB" sz="3400" dirty="0"/>
              <a:t>CHECKING TO SEE IF OBJECTS ARE DISPOSABLE</a:t>
            </a:r>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a:bodyPr>
          <a:lstStyle/>
          <a:p>
            <a:endParaRPr lang="pl-PL" dirty="0"/>
          </a:p>
          <a:p>
            <a:endParaRPr lang="pl-PL" dirty="0"/>
          </a:p>
          <a:p>
            <a:endParaRPr lang="pl-PL" dirty="0"/>
          </a:p>
          <a:p>
            <a:endParaRPr lang="pl-PL" dirty="0"/>
          </a:p>
          <a:p>
            <a:endParaRPr lang="pl-PL" dirty="0"/>
          </a:p>
          <a:p>
            <a:r>
              <a:rPr lang="en-GB" dirty="0"/>
              <a:t>You can also use the </a:t>
            </a:r>
            <a:r>
              <a:rPr lang="en-GB" b="1" dirty="0"/>
              <a:t>using</a:t>
            </a:r>
            <a:r>
              <a:rPr lang="en-GB" dirty="0"/>
              <a:t> statement to automatically call </a:t>
            </a:r>
            <a:r>
              <a:rPr lang="en-GB" b="1" dirty="0"/>
              <a:t>Dispose</a:t>
            </a:r>
            <a:r>
              <a:rPr lang="en-GB" dirty="0"/>
              <a:t> on an object when you’re done using it.</a:t>
            </a:r>
            <a:endParaRPr lang="pl-PL" dirty="0"/>
          </a:p>
          <a:p>
            <a:r>
              <a:rPr lang="pl-PL" dirty="0"/>
              <a:t>In this case class must implement IDisposable interface.</a:t>
            </a:r>
            <a:endParaRPr lang="en-GB" dirty="0"/>
          </a:p>
          <a:p>
            <a:endParaRPr lang="en-GB" dirty="0"/>
          </a:p>
          <a:p>
            <a:endParaRPr lang="pl-PL" dirty="0"/>
          </a:p>
          <a:p>
            <a:endParaRPr lang="en-GB" dirty="0"/>
          </a:p>
          <a:p>
            <a:endParaRPr lang="pl-PL" dirty="0"/>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pic>
        <p:nvPicPr>
          <p:cNvPr id="6" name="Picture 5">
            <a:extLst>
              <a:ext uri="{FF2B5EF4-FFF2-40B4-BE49-F238E27FC236}">
                <a16:creationId xmlns:a16="http://schemas.microsoft.com/office/drawing/2014/main" id="{1C079BC4-9698-4597-9BC1-91778A1A47B7}"/>
              </a:ext>
            </a:extLst>
          </p:cNvPr>
          <p:cNvPicPr>
            <a:picLocks noChangeAspect="1"/>
          </p:cNvPicPr>
          <p:nvPr/>
        </p:nvPicPr>
        <p:blipFill>
          <a:blip r:embed="rId4"/>
          <a:stretch>
            <a:fillRect/>
          </a:stretch>
        </p:blipFill>
        <p:spPr>
          <a:xfrm>
            <a:off x="4272680" y="3529015"/>
            <a:ext cx="5387807" cy="1261219"/>
          </a:xfrm>
          <a:prstGeom prst="rect">
            <a:avLst/>
          </a:prstGeom>
        </p:spPr>
      </p:pic>
    </p:spTree>
    <p:extLst>
      <p:ext uri="{BB962C8B-B14F-4D97-AF65-F5344CB8AC3E}">
        <p14:creationId xmlns:p14="http://schemas.microsoft.com/office/powerpoint/2010/main" val="3316449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p:txBody>
          <a:bodyPr>
            <a:normAutofit/>
          </a:bodyPr>
          <a:lstStyle/>
          <a:p>
            <a:r>
              <a:rPr lang="en-GB" sz="3400" dirty="0"/>
              <a:t>AGENDA</a:t>
            </a:r>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lstStyle/>
          <a:p>
            <a:pPr marL="0" indent="0">
              <a:buNone/>
            </a:pPr>
            <a:endParaRPr lang="en-GB" dirty="0"/>
          </a:p>
          <a:p>
            <a:r>
              <a:rPr lang="pl-PL" dirty="0">
                <a:solidFill>
                  <a:schemeClr val="tx1"/>
                </a:solidFill>
              </a:rPr>
              <a:t>Managed and unmanaged resources vs </a:t>
            </a:r>
            <a:r>
              <a:rPr lang="en-GB" dirty="0">
                <a:solidFill>
                  <a:schemeClr val="tx1"/>
                </a:solidFill>
              </a:rPr>
              <a:t>G</a:t>
            </a:r>
            <a:r>
              <a:rPr lang="pl-PL" dirty="0">
                <a:solidFill>
                  <a:schemeClr val="tx1"/>
                </a:solidFill>
              </a:rPr>
              <a:t>arbage Collector</a:t>
            </a:r>
            <a:endParaRPr lang="en-GB" dirty="0">
              <a:solidFill>
                <a:schemeClr val="tx1"/>
              </a:solidFill>
            </a:endParaRPr>
          </a:p>
          <a:p>
            <a:r>
              <a:rPr lang="en-GB" dirty="0">
                <a:solidFill>
                  <a:schemeClr val="tx1"/>
                </a:solidFill>
              </a:rPr>
              <a:t>G</a:t>
            </a:r>
            <a:r>
              <a:rPr lang="pl-PL" dirty="0">
                <a:solidFill>
                  <a:schemeClr val="tx1"/>
                </a:solidFill>
              </a:rPr>
              <a:t>arbage</a:t>
            </a:r>
            <a:r>
              <a:rPr lang="en-GB" dirty="0">
                <a:solidFill>
                  <a:schemeClr val="tx1"/>
                </a:solidFill>
              </a:rPr>
              <a:t> </a:t>
            </a:r>
            <a:r>
              <a:rPr lang="pl-PL" dirty="0">
                <a:solidFill>
                  <a:schemeClr val="tx1"/>
                </a:solidFill>
              </a:rPr>
              <a:t>Collection</a:t>
            </a:r>
            <a:endParaRPr lang="en-GB" dirty="0">
              <a:solidFill>
                <a:schemeClr val="tx1"/>
              </a:solidFill>
            </a:endParaRPr>
          </a:p>
          <a:p>
            <a:r>
              <a:rPr lang="pl-PL" dirty="0">
                <a:solidFill>
                  <a:schemeClr val="tx1"/>
                </a:solidFill>
              </a:rPr>
              <a:t>.NET Memory Management</a:t>
            </a:r>
            <a:endParaRPr lang="en-GB" dirty="0">
              <a:solidFill>
                <a:schemeClr val="tx1"/>
              </a:solidFill>
            </a:endParaRPr>
          </a:p>
          <a:p>
            <a:r>
              <a:rPr lang="pl-PL" dirty="0">
                <a:solidFill>
                  <a:schemeClr val="tx1"/>
                </a:solidFill>
              </a:rPr>
              <a:t>BenchmarkDotNet package</a:t>
            </a:r>
            <a:endParaRPr lang="en-GB" dirty="0">
              <a:solidFill>
                <a:schemeClr val="tx1"/>
              </a:solidFill>
            </a:endParaRPr>
          </a:p>
          <a:p>
            <a:r>
              <a:rPr lang="en-GB" dirty="0">
                <a:solidFill>
                  <a:schemeClr val="tx1"/>
                </a:solidFill>
              </a:rPr>
              <a:t>Working with LINQ</a:t>
            </a:r>
          </a:p>
          <a:p>
            <a:r>
              <a:rPr lang="en-GB" dirty="0">
                <a:solidFill>
                  <a:schemeClr val="tx1"/>
                </a:solidFill>
              </a:rPr>
              <a:t>MemoryDiagnoser</a:t>
            </a:r>
          </a:p>
          <a:p>
            <a:r>
              <a:rPr lang="en-GB" dirty="0">
                <a:solidFill>
                  <a:schemeClr val="tx1"/>
                </a:solidFill>
              </a:rPr>
              <a:t>Memory Leaks</a:t>
            </a:r>
          </a:p>
          <a:p>
            <a:r>
              <a:rPr lang="pl-PL" dirty="0">
                <a:solidFill>
                  <a:schemeClr val="tx1"/>
                </a:solidFill>
              </a:rPr>
              <a:t>Roslyn-based heap allocation</a:t>
            </a:r>
            <a:r>
              <a:rPr lang="en-GB" dirty="0">
                <a:solidFill>
                  <a:schemeClr val="tx1"/>
                </a:solidFill>
              </a:rPr>
              <a:t> </a:t>
            </a:r>
            <a:r>
              <a:rPr lang="pl-PL" dirty="0">
                <a:solidFill>
                  <a:schemeClr val="tx1"/>
                </a:solidFill>
              </a:rPr>
              <a:t>analyzer</a:t>
            </a:r>
            <a:endParaRPr lang="en-GB" dirty="0">
              <a:solidFill>
                <a:schemeClr val="tx1"/>
              </a:solidFill>
            </a:endParaRPr>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3045895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p:txBody>
          <a:bodyPr>
            <a:normAutofit/>
          </a:bodyPr>
          <a:lstStyle/>
          <a:p>
            <a:r>
              <a:rPr lang="pl-PL" sz="3400" dirty="0"/>
              <a:t>DEMO</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a:bodyPr>
          <a:lstStyle/>
          <a:p>
            <a:endParaRPr lang="pl-PL" dirty="0"/>
          </a:p>
          <a:p>
            <a:endParaRPr lang="pl-PL" dirty="0"/>
          </a:p>
          <a:p>
            <a:endParaRPr lang="pl-PL" dirty="0"/>
          </a:p>
          <a:p>
            <a:endParaRPr lang="pl-PL" dirty="0"/>
          </a:p>
          <a:p>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sz="3600" dirty="0">
              <a:solidFill>
                <a:srgbClr val="333333"/>
              </a:solidFill>
              <a:latin typeface="Arial" panose="020B0604020202020204" pitchFamily="34" charset="0"/>
            </a:endParaRPr>
          </a:p>
          <a:p>
            <a:pPr marL="0" indent="0">
              <a:buNone/>
            </a:pPr>
            <a:r>
              <a:rPr lang="pl-PL" sz="3400" b="1" dirty="0">
                <a:solidFill>
                  <a:schemeClr val="tx2"/>
                </a:solidFill>
                <a:latin typeface="Arial" panose="020B0604020202020204" pitchFamily="34" charset="0"/>
              </a:rPr>
              <a:t>Cats Demo</a:t>
            </a:r>
            <a:endParaRPr lang="en-GB" sz="3400" b="1" dirty="0">
              <a:solidFill>
                <a:schemeClr val="tx2"/>
              </a:solidFill>
              <a:latin typeface="Arial" panose="020B0604020202020204" pitchFamily="34" charset="0"/>
            </a:endParaRPr>
          </a:p>
          <a:p>
            <a:pPr marL="0" indent="0">
              <a:buNone/>
            </a:pPr>
            <a:endParaRPr lang="pl-PL" sz="3400" b="1" dirty="0">
              <a:solidFill>
                <a:schemeClr val="tx2"/>
              </a:solidFill>
            </a:endParaRPr>
          </a:p>
          <a:p>
            <a:endParaRPr lang="en-GB" dirty="0"/>
          </a:p>
          <a:p>
            <a:endParaRPr lang="pl-PL" dirty="0"/>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23652983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p:txBody>
          <a:bodyPr>
            <a:normAutofit/>
          </a:bodyPr>
          <a:lstStyle/>
          <a:p>
            <a:r>
              <a:rPr lang="en-GB" sz="3400" dirty="0"/>
              <a:t>STEP II</a:t>
            </a:r>
            <a:r>
              <a:rPr lang="pl-PL" sz="3400" dirty="0"/>
              <a:t>I</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a:bodyPr>
          <a:lstStyle/>
          <a:p>
            <a:endParaRPr lang="pl-PL" dirty="0"/>
          </a:p>
          <a:p>
            <a:endParaRPr lang="pl-PL" dirty="0"/>
          </a:p>
          <a:p>
            <a:endParaRPr lang="pl-PL" dirty="0"/>
          </a:p>
          <a:p>
            <a:endParaRPr lang="pl-PL" dirty="0"/>
          </a:p>
          <a:p>
            <a:endParaRPr lang="pl-PL" dirty="0"/>
          </a:p>
          <a:p>
            <a:pPr marL="0" indent="0">
              <a:buNone/>
            </a:pPr>
            <a:endParaRPr lang="pl-PL" dirty="0"/>
          </a:p>
          <a:p>
            <a:pPr marL="0" indent="0">
              <a:buNone/>
            </a:pPr>
            <a:endParaRPr lang="pl-PL" dirty="0"/>
          </a:p>
          <a:p>
            <a:pPr marL="0" indent="0">
              <a:buNone/>
            </a:pPr>
            <a:endParaRPr lang="pl-PL" dirty="0"/>
          </a:p>
          <a:p>
            <a:pPr marL="0" indent="0">
              <a:buNone/>
            </a:pPr>
            <a:r>
              <a:rPr lang="pl-PL" sz="3600" dirty="0">
                <a:solidFill>
                  <a:schemeClr val="accent1"/>
                </a:solidFill>
                <a:latin typeface="Arial" panose="020B0604020202020204" pitchFamily="34" charset="0"/>
              </a:rPr>
              <a:t>.</a:t>
            </a:r>
            <a:r>
              <a:rPr lang="pl-PL" sz="3600" b="1" dirty="0">
                <a:solidFill>
                  <a:schemeClr val="accent1"/>
                </a:solidFill>
              </a:rPr>
              <a:t>NET Memory Management</a:t>
            </a:r>
            <a:endParaRPr lang="pl-PL" sz="3400" b="1" dirty="0">
              <a:solidFill>
                <a:schemeClr val="accent1"/>
              </a:solidFill>
            </a:endParaRPr>
          </a:p>
          <a:p>
            <a:endParaRPr lang="en-GB" dirty="0"/>
          </a:p>
          <a:p>
            <a:endParaRPr lang="pl-PL" dirty="0"/>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253439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p:txBody>
          <a:bodyPr>
            <a:normAutofit/>
          </a:bodyPr>
          <a:lstStyle/>
          <a:p>
            <a:r>
              <a:rPr lang="en-GB" sz="3200" dirty="0"/>
              <a:t>BASIC LEVEL OF MEMORY MANAGEMENT</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lnSpcReduction="10000"/>
          </a:bodyPr>
          <a:lstStyle/>
          <a:p>
            <a:endParaRPr lang="pl-PL" dirty="0"/>
          </a:p>
          <a:p>
            <a:endParaRPr lang="pl-PL" dirty="0"/>
          </a:p>
          <a:p>
            <a:endParaRPr lang="pl-PL" dirty="0"/>
          </a:p>
          <a:p>
            <a:endParaRPr lang="pl-PL" dirty="0"/>
          </a:p>
          <a:p>
            <a:endParaRPr lang="pl-PL" dirty="0"/>
          </a:p>
          <a:p>
            <a:pPr marL="0" indent="0">
              <a:buNone/>
            </a:pPr>
            <a:endParaRPr lang="pl-PL" dirty="0"/>
          </a:p>
          <a:p>
            <a:pPr marL="0" indent="0">
              <a:buNone/>
            </a:pPr>
            <a:endParaRPr lang="pl-PL" dirty="0"/>
          </a:p>
          <a:p>
            <a:pPr marL="0" indent="0">
              <a:buNone/>
            </a:pPr>
            <a:endParaRPr lang="pl-PL" dirty="0"/>
          </a:p>
          <a:p>
            <a:pPr marL="0" indent="0">
              <a:buNone/>
            </a:pPr>
            <a:r>
              <a:rPr lang="en-GB" sz="3200" dirty="0"/>
              <a:t>To perform efficient memory manipulation in performance critical system, we need to have a good understanding of memory management.</a:t>
            </a:r>
          </a:p>
          <a:p>
            <a:pPr marL="0" indent="0">
              <a:buNone/>
            </a:pPr>
            <a:endParaRPr lang="en-GB" dirty="0"/>
          </a:p>
          <a:p>
            <a:endParaRPr lang="pl-PL" dirty="0"/>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12650568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138954" y="1123837"/>
            <a:ext cx="3245222" cy="4601183"/>
          </a:xfrm>
        </p:spPr>
        <p:txBody>
          <a:bodyPr>
            <a:normAutofit/>
          </a:bodyPr>
          <a:lstStyle/>
          <a:p>
            <a:r>
              <a:rPr lang="en-GB" dirty="0"/>
              <a:t>NET MEMORY PERFORMANCE COUNTERS UPDATED WHEN GARBAGE COLLECTOR RUNS</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fontScale="92500" lnSpcReduction="10000"/>
          </a:bodyPr>
          <a:lstStyle/>
          <a:p>
            <a:endParaRPr lang="pl-PL" dirty="0"/>
          </a:p>
          <a:p>
            <a:endParaRPr lang="pl-PL" dirty="0"/>
          </a:p>
          <a:p>
            <a:endParaRPr lang="pl-PL" dirty="0"/>
          </a:p>
          <a:p>
            <a:endParaRPr lang="pl-PL" dirty="0"/>
          </a:p>
          <a:p>
            <a:endParaRPr lang="pl-PL" dirty="0"/>
          </a:p>
          <a:p>
            <a:r>
              <a:rPr lang="en-GB" dirty="0"/>
              <a:t>The .NET CLR Memory performance counters can be used to track memory usage for CLR-based (.NET) applications.  </a:t>
            </a:r>
            <a:endParaRPr lang="pl-PL" dirty="0"/>
          </a:p>
          <a:p>
            <a:r>
              <a:rPr lang="en-GB" dirty="0"/>
              <a:t>The counters, however, are only updated when the garbage collector runs.  This means that if you’re watching one of the counters, you won’t necessarily see it update immediately after your application allocates some memory.</a:t>
            </a:r>
          </a:p>
          <a:p>
            <a:r>
              <a:rPr lang="en-GB" dirty="0"/>
              <a:t>If you are doing some debugging or profiling related to memory management, you can force garbage collection at the point where you want to measure memory usage.  </a:t>
            </a:r>
            <a:endParaRPr lang="pl-PL" dirty="0"/>
          </a:p>
          <a:p>
            <a:r>
              <a:rPr lang="en-GB" dirty="0"/>
              <a:t>You do this using the </a:t>
            </a:r>
            <a:r>
              <a:rPr lang="en-GB" b="1" dirty="0"/>
              <a:t>GC.Collect</a:t>
            </a:r>
            <a:r>
              <a:rPr lang="en-GB" dirty="0"/>
              <a:t> method.  </a:t>
            </a:r>
            <a:r>
              <a:rPr lang="en-GB" b="1" dirty="0"/>
              <a:t>GC.Collect</a:t>
            </a:r>
            <a:r>
              <a:rPr lang="en-GB" dirty="0"/>
              <a:t> should not typically be called explicitly in production code.</a:t>
            </a:r>
          </a:p>
          <a:p>
            <a:pPr marL="0" indent="0">
              <a:buNone/>
            </a:pPr>
            <a:endParaRPr lang="en-GB" dirty="0"/>
          </a:p>
          <a:p>
            <a:endParaRPr lang="pl-PL" dirty="0"/>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22426580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138954" y="1123837"/>
            <a:ext cx="3245222" cy="4601183"/>
          </a:xfrm>
        </p:spPr>
        <p:txBody>
          <a:bodyPr>
            <a:normAutofit/>
          </a:bodyPr>
          <a:lstStyle/>
          <a:p>
            <a:r>
              <a:rPr lang="en-GB" dirty="0"/>
              <a:t>LOOKING AT .NET MEMORY USAGE USING PERFORMANCE COUNTERS</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a:bodyPr>
          <a:lstStyle/>
          <a:p>
            <a:endParaRPr lang="pl-PL" dirty="0"/>
          </a:p>
          <a:p>
            <a:endParaRPr lang="pl-PL" dirty="0"/>
          </a:p>
          <a:p>
            <a:endParaRPr lang="pl-PL" dirty="0"/>
          </a:p>
          <a:p>
            <a:endParaRPr lang="pl-PL" dirty="0"/>
          </a:p>
          <a:p>
            <a:endParaRPr lang="pl-PL" dirty="0"/>
          </a:p>
          <a:p>
            <a:r>
              <a:rPr lang="en-GB" dirty="0"/>
              <a:t>Provide numeric performance information about the system</a:t>
            </a:r>
          </a:p>
          <a:p>
            <a:r>
              <a:rPr lang="en-GB" dirty="0"/>
              <a:t>Located in different areas in the system – disk, .NET, networking, OS objects</a:t>
            </a:r>
          </a:p>
          <a:p>
            <a:r>
              <a:rPr lang="en-GB" dirty="0"/>
              <a:t>Available on-demand using built-in tools like </a:t>
            </a:r>
            <a:r>
              <a:rPr lang="en-GB" i="1" dirty="0"/>
              <a:t>perfmon</a:t>
            </a:r>
            <a:r>
              <a:rPr lang="en-GB" dirty="0"/>
              <a:t> and </a:t>
            </a:r>
            <a:r>
              <a:rPr lang="en-GB" i="1" dirty="0"/>
              <a:t>typeperf</a:t>
            </a:r>
          </a:p>
          <a:p>
            <a:r>
              <a:rPr lang="en-GB" dirty="0"/>
              <a:t>You can write your own</a:t>
            </a:r>
          </a:p>
          <a:p>
            <a:endParaRPr lang="en-GB" dirty="0"/>
          </a:p>
          <a:p>
            <a:pPr marL="0" indent="0">
              <a:buNone/>
            </a:pPr>
            <a:endParaRPr lang="pl-PL" dirty="0"/>
          </a:p>
          <a:p>
            <a:endParaRPr lang="en-GB" dirty="0"/>
          </a:p>
          <a:p>
            <a:pPr marL="0" indent="0">
              <a:buNone/>
            </a:pPr>
            <a:endParaRPr lang="en-GB" dirty="0"/>
          </a:p>
          <a:p>
            <a:endParaRPr lang="pl-PL" dirty="0"/>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pic>
        <p:nvPicPr>
          <p:cNvPr id="7" name="Picture 6">
            <a:extLst>
              <a:ext uri="{FF2B5EF4-FFF2-40B4-BE49-F238E27FC236}">
                <a16:creationId xmlns:a16="http://schemas.microsoft.com/office/drawing/2014/main" id="{9A7485A1-BF0A-499A-8182-D6F4C1DBDA7D}"/>
              </a:ext>
            </a:extLst>
          </p:cNvPr>
          <p:cNvPicPr>
            <a:picLocks noChangeAspect="1"/>
          </p:cNvPicPr>
          <p:nvPr/>
        </p:nvPicPr>
        <p:blipFill>
          <a:blip r:embed="rId4"/>
          <a:stretch>
            <a:fillRect/>
          </a:stretch>
        </p:blipFill>
        <p:spPr>
          <a:xfrm>
            <a:off x="4159622" y="3067334"/>
            <a:ext cx="4518213" cy="3008634"/>
          </a:xfrm>
          <a:prstGeom prst="rect">
            <a:avLst/>
          </a:prstGeom>
        </p:spPr>
      </p:pic>
    </p:spTree>
    <p:extLst>
      <p:ext uri="{BB962C8B-B14F-4D97-AF65-F5344CB8AC3E}">
        <p14:creationId xmlns:p14="http://schemas.microsoft.com/office/powerpoint/2010/main" val="15830181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138954" y="1123837"/>
            <a:ext cx="3245222" cy="4601183"/>
          </a:xfrm>
        </p:spPr>
        <p:txBody>
          <a:bodyPr>
            <a:normAutofit/>
          </a:bodyPr>
          <a:lstStyle/>
          <a:p>
            <a:r>
              <a:rPr lang="en-GB" dirty="0"/>
              <a:t>LOOKING AT .NET MEMORY USAGE USING PERFORMANCE COUNTERS</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a:bodyPr>
          <a:lstStyle/>
          <a:p>
            <a:endParaRPr lang="pl-PL" dirty="0"/>
          </a:p>
          <a:p>
            <a:endParaRPr lang="pl-PL" dirty="0"/>
          </a:p>
          <a:p>
            <a:endParaRPr lang="pl-PL" dirty="0"/>
          </a:p>
          <a:p>
            <a:endParaRPr lang="pl-PL" dirty="0"/>
          </a:p>
          <a:p>
            <a:endParaRPr lang="pl-PL" dirty="0"/>
          </a:p>
          <a:p>
            <a:r>
              <a:rPr lang="en-GB" dirty="0"/>
              <a:t>As you create new objects in .NET, the garbage collector allocates memory for the objects  on the heap.  As memory is allocated, the process consumes some of its available virtual memory.  (In practice, a 32-bit process can allocate at most around 1.5GB of its 2GB maximum).</a:t>
            </a:r>
          </a:p>
          <a:p>
            <a:r>
              <a:rPr lang="en-GB" dirty="0"/>
              <a:t>You can keep track of (roughly) how much memory on the managed heap that your application has allocated by using performance counters.</a:t>
            </a:r>
            <a:endParaRPr lang="pl-PL" dirty="0"/>
          </a:p>
          <a:p>
            <a:pPr marL="0" indent="0">
              <a:buNone/>
            </a:pPr>
            <a:endParaRPr lang="pl-PL" dirty="0"/>
          </a:p>
          <a:p>
            <a:endParaRPr lang="en-GB" dirty="0"/>
          </a:p>
          <a:p>
            <a:pPr marL="0" indent="0">
              <a:buNone/>
            </a:pPr>
            <a:endParaRPr lang="en-GB" dirty="0"/>
          </a:p>
          <a:p>
            <a:endParaRPr lang="pl-PL" dirty="0"/>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6340160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624C4-E103-46B9-93C9-6F72F0A7F175}"/>
              </a:ext>
            </a:extLst>
          </p:cNvPr>
          <p:cNvSpPr>
            <a:spLocks noGrp="1"/>
          </p:cNvSpPr>
          <p:nvPr>
            <p:ph type="title"/>
          </p:nvPr>
        </p:nvSpPr>
        <p:spPr/>
        <p:txBody>
          <a:bodyPr/>
          <a:lstStyle/>
          <a:p>
            <a:r>
              <a:rPr lang="en-GB" dirty="0"/>
              <a:t>EVENT TRACING FOR WINDOWS</a:t>
            </a:r>
          </a:p>
        </p:txBody>
      </p:sp>
      <p:sp>
        <p:nvSpPr>
          <p:cNvPr id="3" name="Content Placeholder 2">
            <a:extLst>
              <a:ext uri="{FF2B5EF4-FFF2-40B4-BE49-F238E27FC236}">
                <a16:creationId xmlns:a16="http://schemas.microsoft.com/office/drawing/2014/main" id="{56742255-67DE-4812-A1BD-703AD821F6A0}"/>
              </a:ext>
            </a:extLst>
          </p:cNvPr>
          <p:cNvSpPr>
            <a:spLocks noGrp="1"/>
          </p:cNvSpPr>
          <p:nvPr>
            <p:ph idx="1"/>
          </p:nvPr>
        </p:nvSpPr>
        <p:spPr/>
        <p:txBody>
          <a:bodyPr>
            <a:normAutofit/>
          </a:bodyPr>
          <a:lstStyle/>
          <a:p>
            <a:r>
              <a:rPr lang="en-GB" dirty="0"/>
              <a:t>High-speed logging framework supporting more than 100K structured messages per second</a:t>
            </a:r>
          </a:p>
          <a:p>
            <a:r>
              <a:rPr lang="en-GB" dirty="0"/>
              <a:t>▸ .NET, drivers, services, third party components</a:t>
            </a:r>
          </a:p>
          <a:p>
            <a:r>
              <a:rPr lang="en-GB" dirty="0"/>
              <a:t>▸ Can be turned on on-demand while running</a:t>
            </a:r>
          </a:p>
          <a:p>
            <a:r>
              <a:rPr lang="en-GB" dirty="0"/>
              <a:t>▸ Very small overhead</a:t>
            </a:r>
          </a:p>
          <a:p>
            <a:pPr marL="0" indent="0">
              <a:buNone/>
            </a:pPr>
            <a:endParaRPr lang="en-GB" dirty="0"/>
          </a:p>
        </p:txBody>
      </p:sp>
    </p:spTree>
    <p:extLst>
      <p:ext uri="{BB962C8B-B14F-4D97-AF65-F5344CB8AC3E}">
        <p14:creationId xmlns:p14="http://schemas.microsoft.com/office/powerpoint/2010/main" val="25256698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138954" y="1123837"/>
            <a:ext cx="3245222" cy="4601183"/>
          </a:xfrm>
        </p:spPr>
        <p:txBody>
          <a:bodyPr>
            <a:normAutofit/>
          </a:bodyPr>
          <a:lstStyle/>
          <a:p>
            <a:r>
              <a:rPr lang="en-GB" dirty="0"/>
              <a:t>LOOKING AT .NET MEMORY USAGE USING PERFORMANCE COUNTERS</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fontScale="85000" lnSpcReduction="10000"/>
          </a:bodyPr>
          <a:lstStyle/>
          <a:p>
            <a:endParaRPr lang="pl-PL" dirty="0"/>
          </a:p>
          <a:p>
            <a:endParaRPr lang="pl-PL" dirty="0"/>
          </a:p>
          <a:p>
            <a:endParaRPr lang="pl-PL" dirty="0"/>
          </a:p>
          <a:p>
            <a:endParaRPr lang="pl-PL" dirty="0"/>
          </a:p>
          <a:p>
            <a:endParaRPr lang="pl-PL" dirty="0"/>
          </a:p>
          <a:p>
            <a:pPr marL="0" indent="0">
              <a:buNone/>
            </a:pPr>
            <a:r>
              <a:rPr lang="en-GB" dirty="0"/>
              <a:t>To track memory usage:</a:t>
            </a:r>
          </a:p>
          <a:p>
            <a:pPr marL="457200" indent="-457200">
              <a:buAutoNum type="arabicPeriod"/>
            </a:pPr>
            <a:r>
              <a:rPr lang="en-GB" dirty="0"/>
              <a:t>Start Performance Monitor</a:t>
            </a:r>
            <a:r>
              <a:rPr lang="pl-PL" dirty="0"/>
              <a:t>.</a:t>
            </a:r>
          </a:p>
          <a:p>
            <a:pPr marL="457200" indent="-457200">
              <a:buAutoNum type="arabicPeriod"/>
            </a:pPr>
            <a:r>
              <a:rPr lang="en-GB" dirty="0"/>
              <a:t>Start your application</a:t>
            </a:r>
            <a:r>
              <a:rPr lang="pl-PL" dirty="0"/>
              <a:t>.</a:t>
            </a:r>
          </a:p>
          <a:p>
            <a:pPr marL="457200" indent="-457200">
              <a:buAutoNum type="arabicPeriod"/>
            </a:pPr>
            <a:r>
              <a:rPr lang="en-GB" dirty="0"/>
              <a:t>Click the “+” icon to add a counter</a:t>
            </a:r>
            <a:r>
              <a:rPr lang="pl-PL" dirty="0"/>
              <a:t>.</a:t>
            </a:r>
          </a:p>
          <a:p>
            <a:pPr marL="457200" indent="-457200">
              <a:buAutoNum type="arabicPeriod"/>
            </a:pPr>
            <a:r>
              <a:rPr lang="en-GB" dirty="0"/>
              <a:t>Expand the </a:t>
            </a:r>
            <a:r>
              <a:rPr lang="en-GB" b="1" dirty="0"/>
              <a:t>.NET CLR Memory</a:t>
            </a:r>
            <a:r>
              <a:rPr lang="en-GB" dirty="0"/>
              <a:t> section</a:t>
            </a:r>
            <a:r>
              <a:rPr lang="pl-PL" dirty="0"/>
              <a:t>.</a:t>
            </a:r>
          </a:p>
          <a:p>
            <a:pPr marL="457200" indent="-457200">
              <a:buAutoNum type="arabicPeriod"/>
            </a:pPr>
            <a:r>
              <a:rPr lang="en-GB" dirty="0"/>
              <a:t>Select the </a:t>
            </a:r>
            <a:r>
              <a:rPr lang="en-GB" b="1" dirty="0"/>
              <a:t># Total Reserved Bytes</a:t>
            </a:r>
            <a:r>
              <a:rPr lang="en-GB" dirty="0"/>
              <a:t> counter and select your application</a:t>
            </a:r>
            <a:r>
              <a:rPr lang="pl-PL" dirty="0"/>
              <a:t>.</a:t>
            </a:r>
          </a:p>
          <a:p>
            <a:pPr marL="457200" indent="-457200">
              <a:buAutoNum type="arabicPeriod"/>
            </a:pPr>
            <a:r>
              <a:rPr lang="en-GB" dirty="0"/>
              <a:t>Click the </a:t>
            </a:r>
            <a:r>
              <a:rPr lang="en-GB" b="1" dirty="0"/>
              <a:t>Add </a:t>
            </a:r>
            <a:r>
              <a:rPr lang="en-GB" dirty="0"/>
              <a:t>button and then click </a:t>
            </a:r>
            <a:r>
              <a:rPr lang="en-GB" b="1" dirty="0"/>
              <a:t>OK</a:t>
            </a:r>
            <a:r>
              <a:rPr lang="pl-PL" b="1" dirty="0"/>
              <a:t>.</a:t>
            </a:r>
            <a:endParaRPr lang="en-GB" dirty="0"/>
          </a:p>
          <a:p>
            <a:r>
              <a:rPr lang="en-GB" dirty="0"/>
              <a:t>You’ll now see a graph indicating total number of bytes of memory that your application has reserved.  The </a:t>
            </a:r>
            <a:r>
              <a:rPr lang="en-GB" b="1" dirty="0"/>
              <a:t>Last</a:t>
            </a:r>
            <a:r>
              <a:rPr lang="en-GB" dirty="0"/>
              <a:t> field will show you the most recent value.</a:t>
            </a:r>
          </a:p>
          <a:p>
            <a:pPr marL="0" indent="0">
              <a:buNone/>
            </a:pPr>
            <a:endParaRPr lang="en-GB" dirty="0"/>
          </a:p>
          <a:p>
            <a:endParaRPr lang="pl-PL" dirty="0"/>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16113360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138954" y="1123837"/>
            <a:ext cx="3245222" cy="4601183"/>
          </a:xfrm>
        </p:spPr>
        <p:txBody>
          <a:bodyPr>
            <a:normAutofit/>
          </a:bodyPr>
          <a:lstStyle/>
          <a:p>
            <a:r>
              <a:rPr lang="pl-PL" dirty="0"/>
              <a:t>DEMO</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a:bodyPr>
          <a:lstStyle/>
          <a:p>
            <a:endParaRPr lang="pl-PL" dirty="0"/>
          </a:p>
          <a:p>
            <a:endParaRPr lang="pl-PL" dirty="0"/>
          </a:p>
          <a:p>
            <a:endParaRPr lang="pl-PL" dirty="0"/>
          </a:p>
          <a:p>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r>
              <a:rPr lang="en-GB" sz="3400" b="1" dirty="0">
                <a:solidFill>
                  <a:schemeClr val="tx2"/>
                </a:solidFill>
              </a:rPr>
              <a:t>G</a:t>
            </a:r>
            <a:r>
              <a:rPr lang="pl-PL" sz="3400" b="1" dirty="0">
                <a:solidFill>
                  <a:schemeClr val="tx2"/>
                </a:solidFill>
              </a:rPr>
              <a:t>et</a:t>
            </a:r>
            <a:r>
              <a:rPr lang="en-GB" sz="3400" b="1" dirty="0">
                <a:solidFill>
                  <a:schemeClr val="tx2"/>
                </a:solidFill>
              </a:rPr>
              <a:t> T</a:t>
            </a:r>
            <a:r>
              <a:rPr lang="pl-PL" sz="3400" b="1" dirty="0">
                <a:solidFill>
                  <a:schemeClr val="tx2"/>
                </a:solidFill>
              </a:rPr>
              <a:t>otalMemory</a:t>
            </a:r>
            <a:r>
              <a:rPr lang="en-GB" sz="3400" b="1" dirty="0">
                <a:solidFill>
                  <a:schemeClr val="tx2"/>
                </a:solidFill>
              </a:rPr>
              <a:t> </a:t>
            </a:r>
            <a:r>
              <a:rPr lang="pl-PL" sz="3400" b="1" dirty="0">
                <a:solidFill>
                  <a:schemeClr val="tx2"/>
                </a:solidFill>
              </a:rPr>
              <a:t>indicates</a:t>
            </a:r>
            <a:r>
              <a:rPr lang="en-GB" sz="3400" b="1" dirty="0">
                <a:solidFill>
                  <a:schemeClr val="tx2"/>
                </a:solidFill>
              </a:rPr>
              <a:t> </a:t>
            </a:r>
            <a:r>
              <a:rPr lang="pl-PL" sz="3400" b="1" dirty="0">
                <a:solidFill>
                  <a:schemeClr val="tx2"/>
                </a:solidFill>
              </a:rPr>
              <a:t>how</a:t>
            </a:r>
            <a:r>
              <a:rPr lang="en-GB" sz="3400" b="1" dirty="0">
                <a:solidFill>
                  <a:schemeClr val="tx2"/>
                </a:solidFill>
              </a:rPr>
              <a:t> </a:t>
            </a:r>
            <a:r>
              <a:rPr lang="pl-PL" sz="3400" b="1" dirty="0">
                <a:solidFill>
                  <a:schemeClr val="tx2"/>
                </a:solidFill>
              </a:rPr>
              <a:t>much</a:t>
            </a:r>
            <a:r>
              <a:rPr lang="en-GB" sz="3400" b="1" dirty="0">
                <a:solidFill>
                  <a:schemeClr val="tx2"/>
                </a:solidFill>
              </a:rPr>
              <a:t> </a:t>
            </a:r>
            <a:r>
              <a:rPr lang="pl-PL" sz="3400" b="1" dirty="0">
                <a:solidFill>
                  <a:schemeClr val="tx2"/>
                </a:solidFill>
              </a:rPr>
              <a:t>memory</a:t>
            </a:r>
            <a:r>
              <a:rPr lang="en-GB" sz="3400" b="1" dirty="0">
                <a:solidFill>
                  <a:schemeClr val="tx2"/>
                </a:solidFill>
              </a:rPr>
              <a:t> </a:t>
            </a:r>
            <a:r>
              <a:rPr lang="pl-PL" sz="3400" b="1" dirty="0">
                <a:solidFill>
                  <a:schemeClr val="tx2"/>
                </a:solidFill>
              </a:rPr>
              <a:t>you’ve</a:t>
            </a:r>
            <a:r>
              <a:rPr lang="en-GB" sz="3400" b="1" dirty="0">
                <a:solidFill>
                  <a:schemeClr val="tx2"/>
                </a:solidFill>
              </a:rPr>
              <a:t> </a:t>
            </a:r>
            <a:r>
              <a:rPr lang="pl-PL" sz="3400" b="1" dirty="0">
                <a:solidFill>
                  <a:schemeClr val="tx2"/>
                </a:solidFill>
              </a:rPr>
              <a:t>allocated</a:t>
            </a:r>
            <a:endParaRPr lang="en-GB" sz="3400" b="1" dirty="0">
              <a:solidFill>
                <a:schemeClr val="tx2"/>
              </a:solidFill>
            </a:endParaRPr>
          </a:p>
          <a:p>
            <a:pPr marL="0" indent="0">
              <a:buNone/>
            </a:pPr>
            <a:endParaRPr lang="en-GB" dirty="0"/>
          </a:p>
          <a:p>
            <a:endParaRPr lang="pl-PL" dirty="0"/>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24831580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138954" y="1123837"/>
            <a:ext cx="3245222" cy="4601183"/>
          </a:xfrm>
        </p:spPr>
        <p:txBody>
          <a:bodyPr>
            <a:normAutofit/>
          </a:bodyPr>
          <a:lstStyle/>
          <a:p>
            <a:r>
              <a:rPr lang="pl-PL" sz="3400" dirty="0"/>
              <a:t>STEP IV</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a:bodyPr>
          <a:lstStyle/>
          <a:p>
            <a:endParaRPr lang="pl-PL" dirty="0"/>
          </a:p>
          <a:p>
            <a:endParaRPr lang="pl-PL" dirty="0"/>
          </a:p>
          <a:p>
            <a:endParaRPr lang="pl-PL" dirty="0"/>
          </a:p>
          <a:p>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r>
              <a:rPr lang="pl-PL" sz="3400" b="1" dirty="0">
                <a:solidFill>
                  <a:schemeClr val="accent1"/>
                </a:solidFill>
              </a:rPr>
              <a:t>BenchmarkDotNet package</a:t>
            </a:r>
            <a:endParaRPr lang="en-GB" sz="3400" b="1" dirty="0">
              <a:solidFill>
                <a:schemeClr val="accent1"/>
              </a:solidFill>
            </a:endParaRPr>
          </a:p>
          <a:p>
            <a:pPr marL="0" indent="0">
              <a:buNone/>
            </a:pPr>
            <a:endParaRPr lang="en-GB" dirty="0"/>
          </a:p>
          <a:p>
            <a:endParaRPr lang="pl-PL" dirty="0"/>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4119994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p:txBody>
          <a:bodyPr>
            <a:normAutofit/>
          </a:bodyPr>
          <a:lstStyle/>
          <a:p>
            <a:r>
              <a:rPr lang="pl-PL" sz="3400" dirty="0"/>
              <a:t>STEP I</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lstStyle/>
          <a:p>
            <a:pPr marL="0" indent="0">
              <a:buNone/>
            </a:pPr>
            <a:r>
              <a:rPr lang="pl-PL" sz="3400" b="1" dirty="0">
                <a:solidFill>
                  <a:schemeClr val="accent1"/>
                </a:solidFill>
              </a:rPr>
              <a:t>Managed and unmanaged resources vs Garbage Collector</a:t>
            </a:r>
            <a:endParaRPr lang="en-GB" sz="3400" b="1" dirty="0">
              <a:solidFill>
                <a:schemeClr val="accent1"/>
              </a:solidFill>
            </a:endParaRPr>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8574509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138954" y="1123837"/>
            <a:ext cx="3245222" cy="4601183"/>
          </a:xfrm>
        </p:spPr>
        <p:txBody>
          <a:bodyPr>
            <a:normAutofit/>
          </a:bodyPr>
          <a:lstStyle/>
          <a:p>
            <a:r>
              <a:rPr lang="en-GB" sz="3400" dirty="0"/>
              <a:t>COMMON PROGRAMMING CHALLENGE</a:t>
            </a:r>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a:bodyPr>
          <a:lstStyle/>
          <a:p>
            <a:endParaRPr lang="pl-PL" dirty="0"/>
          </a:p>
          <a:p>
            <a:endParaRPr lang="pl-PL" dirty="0"/>
          </a:p>
          <a:p>
            <a:endParaRPr lang="pl-PL" dirty="0"/>
          </a:p>
          <a:p>
            <a:r>
              <a:rPr lang="en-GB" dirty="0"/>
              <a:t>A common programming challenge is how to manage complexity around code performance – a small change might have a large impact on application performance.</a:t>
            </a:r>
          </a:p>
          <a:p>
            <a:pPr marL="0" indent="0">
              <a:buNone/>
            </a:pPr>
            <a:endParaRPr lang="pl-PL" dirty="0"/>
          </a:p>
          <a:p>
            <a:r>
              <a:rPr lang="pl-PL" dirty="0"/>
              <a:t>Sometimes you want </a:t>
            </a:r>
            <a:r>
              <a:rPr lang="en-GB" dirty="0"/>
              <a:t>to be able to perform micro-benchmarks against </a:t>
            </a:r>
            <a:r>
              <a:rPr lang="pl-PL" dirty="0"/>
              <a:t>your</a:t>
            </a:r>
            <a:r>
              <a:rPr lang="en-GB" dirty="0"/>
              <a:t> code before and after</a:t>
            </a:r>
            <a:r>
              <a:rPr lang="pl-PL" dirty="0"/>
              <a:t> and see really </a:t>
            </a:r>
            <a:r>
              <a:rPr lang="en-GB" dirty="0"/>
              <a:t>small changes, and know right away if </a:t>
            </a:r>
            <a:r>
              <a:rPr lang="pl-PL" dirty="0"/>
              <a:t>you</a:t>
            </a:r>
            <a:r>
              <a:rPr lang="en-GB" dirty="0"/>
              <a:t>’ve made things better or worse. </a:t>
            </a:r>
            <a:endParaRPr lang="pl-PL" dirty="0"/>
          </a:p>
          <a:p>
            <a:r>
              <a:rPr lang="en-GB" dirty="0"/>
              <a:t> </a:t>
            </a:r>
            <a:r>
              <a:rPr lang="en-GB" u="sng" dirty="0"/>
              <a:t>BenchmarkDotNet</a:t>
            </a:r>
            <a:r>
              <a:rPr lang="en-GB" dirty="0"/>
              <a:t> helps in </a:t>
            </a:r>
            <a:r>
              <a:rPr lang="pl-PL" dirty="0"/>
              <a:t>this situation</a:t>
            </a:r>
            <a:r>
              <a:rPr lang="en-GB" dirty="0"/>
              <a:t>.</a:t>
            </a:r>
            <a:endParaRPr lang="pl-PL" dirty="0"/>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12395209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138954" y="1123837"/>
            <a:ext cx="3056964" cy="4601183"/>
          </a:xfrm>
        </p:spPr>
        <p:txBody>
          <a:bodyPr>
            <a:normAutofit/>
          </a:bodyPr>
          <a:lstStyle/>
          <a:p>
            <a:r>
              <a:rPr lang="pl-PL" sz="3400" dirty="0"/>
              <a:t>HOW TO START?</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a:bodyPr>
          <a:lstStyle/>
          <a:p>
            <a:pPr marL="0" indent="0">
              <a:buNone/>
            </a:pPr>
            <a:r>
              <a:rPr lang="pl-PL" dirty="0"/>
              <a:t>Project with installed BenchmarkDotNet package and class witch Benchmark attribute</a:t>
            </a:r>
            <a:r>
              <a:rPr lang="en-GB" dirty="0"/>
              <a:t>:</a:t>
            </a:r>
            <a:endParaRPr lang="pl-PL" dirty="0"/>
          </a:p>
          <a:p>
            <a:pPr marL="0" indent="0">
              <a:buNone/>
            </a:pPr>
            <a:endParaRPr lang="en-GB" dirty="0"/>
          </a:p>
          <a:p>
            <a:endParaRPr lang="pl-PL" dirty="0"/>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pic>
        <p:nvPicPr>
          <p:cNvPr id="6" name="Picture 5">
            <a:extLst>
              <a:ext uri="{FF2B5EF4-FFF2-40B4-BE49-F238E27FC236}">
                <a16:creationId xmlns:a16="http://schemas.microsoft.com/office/drawing/2014/main" id="{C0EB61FA-4446-41E3-A8FA-715EBAADB700}"/>
              </a:ext>
            </a:extLst>
          </p:cNvPr>
          <p:cNvPicPr>
            <a:picLocks noChangeAspect="1"/>
          </p:cNvPicPr>
          <p:nvPr/>
        </p:nvPicPr>
        <p:blipFill>
          <a:blip r:embed="rId4"/>
          <a:stretch>
            <a:fillRect/>
          </a:stretch>
        </p:blipFill>
        <p:spPr>
          <a:xfrm>
            <a:off x="4000556" y="2110546"/>
            <a:ext cx="5800312" cy="3920823"/>
          </a:xfrm>
          <a:prstGeom prst="rect">
            <a:avLst/>
          </a:prstGeom>
        </p:spPr>
      </p:pic>
    </p:spTree>
    <p:extLst>
      <p:ext uri="{BB962C8B-B14F-4D97-AF65-F5344CB8AC3E}">
        <p14:creationId xmlns:p14="http://schemas.microsoft.com/office/powerpoint/2010/main" val="13079845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138954" y="1123837"/>
            <a:ext cx="3056964" cy="4601183"/>
          </a:xfrm>
        </p:spPr>
        <p:txBody>
          <a:bodyPr>
            <a:normAutofit/>
          </a:bodyPr>
          <a:lstStyle/>
          <a:p>
            <a:r>
              <a:rPr lang="pl-PL" sz="3400" dirty="0"/>
              <a:t>HOW TO START?</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a:bodyPr>
          <a:lstStyle/>
          <a:p>
            <a:pPr marL="0" indent="0">
              <a:buNone/>
            </a:pPr>
            <a:r>
              <a:rPr lang="pl-PL" dirty="0"/>
              <a:t>Call the BenchmarkRunner method:</a:t>
            </a:r>
          </a:p>
          <a:p>
            <a:pPr marL="0" indent="0">
              <a:buNone/>
            </a:pPr>
            <a:endParaRPr lang="en-GB" dirty="0"/>
          </a:p>
          <a:p>
            <a:endParaRPr lang="pl-PL" dirty="0"/>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pic>
        <p:nvPicPr>
          <p:cNvPr id="4" name="Picture 3">
            <a:extLst>
              <a:ext uri="{FF2B5EF4-FFF2-40B4-BE49-F238E27FC236}">
                <a16:creationId xmlns:a16="http://schemas.microsoft.com/office/drawing/2014/main" id="{A9ABFDF2-741D-4400-AA64-DD61CC98F98B}"/>
              </a:ext>
            </a:extLst>
          </p:cNvPr>
          <p:cNvPicPr>
            <a:picLocks noChangeAspect="1"/>
          </p:cNvPicPr>
          <p:nvPr/>
        </p:nvPicPr>
        <p:blipFill>
          <a:blip r:embed="rId4"/>
          <a:stretch>
            <a:fillRect/>
          </a:stretch>
        </p:blipFill>
        <p:spPr>
          <a:xfrm>
            <a:off x="3938986" y="2124636"/>
            <a:ext cx="6800732" cy="3390154"/>
          </a:xfrm>
          <a:prstGeom prst="rect">
            <a:avLst/>
          </a:prstGeom>
        </p:spPr>
      </p:pic>
    </p:spTree>
    <p:extLst>
      <p:ext uri="{BB962C8B-B14F-4D97-AF65-F5344CB8AC3E}">
        <p14:creationId xmlns:p14="http://schemas.microsoft.com/office/powerpoint/2010/main" val="30920364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242047" y="1123837"/>
            <a:ext cx="3034553" cy="4601183"/>
          </a:xfrm>
        </p:spPr>
        <p:txBody>
          <a:bodyPr>
            <a:normAutofit/>
          </a:bodyPr>
          <a:lstStyle/>
          <a:p>
            <a:r>
              <a:rPr lang="en-GB" sz="3400" dirty="0"/>
              <a:t>RESULTS</a:t>
            </a:r>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a:bodyPr>
          <a:lstStyle/>
          <a:p>
            <a:pPr marL="0" indent="0">
              <a:buNone/>
            </a:pPr>
            <a:endParaRPr lang="pl-PL" dirty="0"/>
          </a:p>
          <a:p>
            <a:pPr marL="0" indent="0">
              <a:buNone/>
            </a:pPr>
            <a:endParaRPr lang="en-GB" dirty="0"/>
          </a:p>
          <a:p>
            <a:endParaRPr lang="pl-PL" dirty="0"/>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pic>
        <p:nvPicPr>
          <p:cNvPr id="7" name="Picture 6">
            <a:extLst>
              <a:ext uri="{FF2B5EF4-FFF2-40B4-BE49-F238E27FC236}">
                <a16:creationId xmlns:a16="http://schemas.microsoft.com/office/drawing/2014/main" id="{B51D0AE9-F474-4890-BFD0-B7530DAC0693}"/>
              </a:ext>
            </a:extLst>
          </p:cNvPr>
          <p:cNvPicPr>
            <a:picLocks noChangeAspect="1"/>
          </p:cNvPicPr>
          <p:nvPr/>
        </p:nvPicPr>
        <p:blipFill>
          <a:blip r:embed="rId4"/>
          <a:stretch>
            <a:fillRect/>
          </a:stretch>
        </p:blipFill>
        <p:spPr>
          <a:xfrm>
            <a:off x="4151688" y="772801"/>
            <a:ext cx="5943801" cy="5312397"/>
          </a:xfrm>
          <a:prstGeom prst="rect">
            <a:avLst/>
          </a:prstGeom>
        </p:spPr>
      </p:pic>
    </p:spTree>
    <p:extLst>
      <p:ext uri="{BB962C8B-B14F-4D97-AF65-F5344CB8AC3E}">
        <p14:creationId xmlns:p14="http://schemas.microsoft.com/office/powerpoint/2010/main" val="13828038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242047" y="1123837"/>
            <a:ext cx="3034553" cy="4601183"/>
          </a:xfrm>
        </p:spPr>
        <p:txBody>
          <a:bodyPr>
            <a:normAutofit/>
          </a:bodyPr>
          <a:lstStyle/>
          <a:p>
            <a:r>
              <a:rPr lang="en-GB" sz="3400" dirty="0"/>
              <a:t>RESULTS</a:t>
            </a:r>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a:bodyPr>
          <a:lstStyle/>
          <a:p>
            <a:pPr marL="0" indent="0">
              <a:buNone/>
            </a:pPr>
            <a:endParaRPr lang="pl-PL" dirty="0"/>
          </a:p>
          <a:p>
            <a:pPr marL="0" indent="0">
              <a:buNone/>
            </a:pPr>
            <a:endParaRPr lang="en-GB" dirty="0"/>
          </a:p>
          <a:p>
            <a:endParaRPr lang="pl-PL" dirty="0"/>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pic>
        <p:nvPicPr>
          <p:cNvPr id="6" name="Picture 5">
            <a:extLst>
              <a:ext uri="{FF2B5EF4-FFF2-40B4-BE49-F238E27FC236}">
                <a16:creationId xmlns:a16="http://schemas.microsoft.com/office/drawing/2014/main" id="{52DB6CF2-C32B-4B9D-8A90-1BF67256A756}"/>
              </a:ext>
            </a:extLst>
          </p:cNvPr>
          <p:cNvPicPr>
            <a:picLocks noChangeAspect="1"/>
          </p:cNvPicPr>
          <p:nvPr/>
        </p:nvPicPr>
        <p:blipFill>
          <a:blip r:embed="rId4"/>
          <a:stretch>
            <a:fillRect/>
          </a:stretch>
        </p:blipFill>
        <p:spPr>
          <a:xfrm>
            <a:off x="3551417" y="773113"/>
            <a:ext cx="6649026" cy="4961050"/>
          </a:xfrm>
          <a:prstGeom prst="rect">
            <a:avLst/>
          </a:prstGeom>
        </p:spPr>
      </p:pic>
    </p:spTree>
    <p:extLst>
      <p:ext uri="{BB962C8B-B14F-4D97-AF65-F5344CB8AC3E}">
        <p14:creationId xmlns:p14="http://schemas.microsoft.com/office/powerpoint/2010/main" val="8038566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138954" y="1123837"/>
            <a:ext cx="3245222" cy="4601183"/>
          </a:xfrm>
        </p:spPr>
        <p:txBody>
          <a:bodyPr>
            <a:normAutofit/>
          </a:bodyPr>
          <a:lstStyle/>
          <a:p>
            <a:r>
              <a:rPr lang="pl-PL" dirty="0"/>
              <a:t>DEMO</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a:bodyPr>
          <a:lstStyle/>
          <a:p>
            <a:endParaRPr lang="pl-PL" dirty="0"/>
          </a:p>
          <a:p>
            <a:endParaRPr lang="pl-PL" dirty="0"/>
          </a:p>
          <a:p>
            <a:endParaRPr lang="pl-PL" dirty="0"/>
          </a:p>
          <a:p>
            <a:endParaRPr lang="pl-PL" dirty="0"/>
          </a:p>
          <a:p>
            <a:pPr marL="0" indent="0">
              <a:buNone/>
            </a:pPr>
            <a:endParaRPr lang="pl-PL" dirty="0"/>
          </a:p>
          <a:p>
            <a:pPr marL="0" indent="0">
              <a:buNone/>
            </a:pPr>
            <a:endParaRPr lang="pl-PL" dirty="0"/>
          </a:p>
          <a:p>
            <a:pPr marL="0" indent="0">
              <a:buNone/>
            </a:pPr>
            <a:endParaRPr lang="pl-PL" dirty="0"/>
          </a:p>
          <a:p>
            <a:pPr marL="0" indent="0">
              <a:buNone/>
            </a:pPr>
            <a:r>
              <a:rPr lang="pl-PL" sz="3400" b="1" dirty="0">
                <a:solidFill>
                  <a:schemeClr val="tx2"/>
                </a:solidFill>
              </a:rPr>
              <a:t>Benchmark Demo</a:t>
            </a:r>
            <a:endParaRPr lang="en-GB" sz="3400" b="1" dirty="0">
              <a:solidFill>
                <a:schemeClr val="tx2"/>
              </a:solidFill>
            </a:endParaRPr>
          </a:p>
          <a:p>
            <a:endParaRPr lang="pl-PL" dirty="0"/>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20625408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138954" y="1123837"/>
            <a:ext cx="3245222" cy="4601183"/>
          </a:xfrm>
        </p:spPr>
        <p:txBody>
          <a:bodyPr>
            <a:normAutofit/>
          </a:bodyPr>
          <a:lstStyle/>
          <a:p>
            <a:r>
              <a:rPr lang="pl-PL" dirty="0"/>
              <a:t>STEP </a:t>
            </a:r>
            <a:r>
              <a:rPr lang="en-GB" dirty="0"/>
              <a:t>V</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a:bodyPr>
          <a:lstStyle/>
          <a:p>
            <a:endParaRPr lang="pl-PL" dirty="0"/>
          </a:p>
          <a:p>
            <a:endParaRPr lang="pl-PL" dirty="0"/>
          </a:p>
          <a:p>
            <a:endParaRPr lang="pl-PL" dirty="0"/>
          </a:p>
          <a:p>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r>
              <a:rPr lang="en-GB" sz="3400" b="1" dirty="0">
                <a:solidFill>
                  <a:schemeClr val="accent1"/>
                </a:solidFill>
              </a:rPr>
              <a:t>Working with LINQ</a:t>
            </a:r>
          </a:p>
          <a:p>
            <a:pPr marL="0" indent="0">
              <a:buNone/>
            </a:pPr>
            <a:endParaRPr lang="en-GB" dirty="0"/>
          </a:p>
          <a:p>
            <a:endParaRPr lang="pl-PL" dirty="0"/>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20361153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138954" y="1123837"/>
            <a:ext cx="3245222" cy="4601183"/>
          </a:xfrm>
        </p:spPr>
        <p:txBody>
          <a:bodyPr>
            <a:normAutofit/>
          </a:bodyPr>
          <a:lstStyle/>
          <a:p>
            <a:r>
              <a:rPr lang="en-GB" b="1" dirty="0"/>
              <a:t>LINQ</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a:bodyPr>
          <a:lstStyle/>
          <a:p>
            <a:endParaRPr lang="pl-PL" dirty="0"/>
          </a:p>
          <a:p>
            <a:endParaRPr lang="pl-PL" dirty="0"/>
          </a:p>
          <a:p>
            <a:pPr marL="0" indent="0">
              <a:buNone/>
            </a:pPr>
            <a:endParaRPr lang="pl-PL" dirty="0"/>
          </a:p>
          <a:p>
            <a:pPr marL="0" indent="0">
              <a:buNone/>
            </a:pPr>
            <a:endParaRPr lang="pl-PL" dirty="0"/>
          </a:p>
          <a:p>
            <a:r>
              <a:rPr lang="en-GB" dirty="0"/>
              <a:t>Language-Integrated Query (LINQ) is the name for a set of technologies based on the integration of query capabilities directly into the C# language. </a:t>
            </a:r>
          </a:p>
          <a:p>
            <a:r>
              <a:rPr lang="en-GB" dirty="0"/>
              <a:t>Traditionally, queries against data are expressed as simple strings without type checking at compile time or IntelliSense support. Furthermore, you have to learn a different query language for each type of data source: SQL databases, XML documents, various Web services, and so on. </a:t>
            </a:r>
          </a:p>
          <a:p>
            <a:r>
              <a:rPr lang="en-GB" dirty="0"/>
              <a:t>With LINQ, a query is a first-class language construct, just like classes, methods, events.</a:t>
            </a:r>
            <a:endParaRPr lang="pl-PL" dirty="0"/>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41721150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138954" y="1123837"/>
            <a:ext cx="3245222" cy="4601183"/>
          </a:xfrm>
        </p:spPr>
        <p:txBody>
          <a:bodyPr>
            <a:normAutofit/>
          </a:bodyPr>
          <a:lstStyle/>
          <a:p>
            <a:r>
              <a:rPr lang="en-GB" dirty="0"/>
              <a:t>WHICH WAY IS FASTER?</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a:bodyPr>
          <a:lstStyle/>
          <a:p>
            <a:endParaRPr lang="pl-PL" dirty="0"/>
          </a:p>
          <a:p>
            <a:endParaRPr lang="pl-PL" dirty="0"/>
          </a:p>
          <a:p>
            <a:endParaRPr lang="pl-PL" dirty="0"/>
          </a:p>
          <a:p>
            <a:endParaRPr lang="pl-PL" dirty="0"/>
          </a:p>
          <a:p>
            <a:endParaRPr lang="pl-PL" dirty="0"/>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pic>
        <p:nvPicPr>
          <p:cNvPr id="4" name="Picture 3">
            <a:extLst>
              <a:ext uri="{FF2B5EF4-FFF2-40B4-BE49-F238E27FC236}">
                <a16:creationId xmlns:a16="http://schemas.microsoft.com/office/drawing/2014/main" id="{BFAA8184-561B-43E6-8F83-42D383024EF6}"/>
              </a:ext>
            </a:extLst>
          </p:cNvPr>
          <p:cNvPicPr>
            <a:picLocks noChangeAspect="1"/>
          </p:cNvPicPr>
          <p:nvPr/>
        </p:nvPicPr>
        <p:blipFill>
          <a:blip r:embed="rId4"/>
          <a:stretch>
            <a:fillRect/>
          </a:stretch>
        </p:blipFill>
        <p:spPr>
          <a:xfrm>
            <a:off x="3738837" y="755736"/>
            <a:ext cx="6454644" cy="5326817"/>
          </a:xfrm>
          <a:prstGeom prst="rect">
            <a:avLst/>
          </a:prstGeom>
        </p:spPr>
      </p:pic>
    </p:spTree>
    <p:extLst>
      <p:ext uri="{BB962C8B-B14F-4D97-AF65-F5344CB8AC3E}">
        <p14:creationId xmlns:p14="http://schemas.microsoft.com/office/powerpoint/2010/main" val="24084353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138954" y="1123837"/>
            <a:ext cx="3056964" cy="4601183"/>
          </a:xfrm>
        </p:spPr>
        <p:txBody>
          <a:bodyPr>
            <a:normAutofit/>
          </a:bodyPr>
          <a:lstStyle/>
          <a:p>
            <a:r>
              <a:rPr lang="pl-PL" sz="3400" dirty="0"/>
              <a:t>HOW TO </a:t>
            </a:r>
            <a:r>
              <a:rPr lang="en-GB" sz="3400" dirty="0"/>
              <a:t>CHECK IT</a:t>
            </a:r>
            <a:r>
              <a:rPr lang="pl-PL" sz="3400" dirty="0"/>
              <a:t>?</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a:bodyPr>
          <a:lstStyle/>
          <a:p>
            <a:pPr marL="0" indent="0">
              <a:buNone/>
            </a:pPr>
            <a:r>
              <a:rPr lang="en-GB" dirty="0"/>
              <a:t>Compare 3 different queries with the same end result:</a:t>
            </a:r>
          </a:p>
          <a:p>
            <a:pPr marL="0" indent="0">
              <a:buNone/>
            </a:pPr>
            <a:endParaRPr lang="pl-PL" dirty="0"/>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pic>
        <p:nvPicPr>
          <p:cNvPr id="6" name="Picture 5">
            <a:extLst>
              <a:ext uri="{FF2B5EF4-FFF2-40B4-BE49-F238E27FC236}">
                <a16:creationId xmlns:a16="http://schemas.microsoft.com/office/drawing/2014/main" id="{7DE4C5A4-93DC-4D90-B1F2-5CFB2F749756}"/>
              </a:ext>
            </a:extLst>
          </p:cNvPr>
          <p:cNvPicPr>
            <a:picLocks noChangeAspect="1"/>
          </p:cNvPicPr>
          <p:nvPr/>
        </p:nvPicPr>
        <p:blipFill>
          <a:blip r:embed="rId4"/>
          <a:stretch>
            <a:fillRect/>
          </a:stretch>
        </p:blipFill>
        <p:spPr>
          <a:xfrm>
            <a:off x="3869268" y="2213037"/>
            <a:ext cx="6678318" cy="731870"/>
          </a:xfrm>
          <a:prstGeom prst="rect">
            <a:avLst/>
          </a:prstGeom>
        </p:spPr>
      </p:pic>
      <p:pic>
        <p:nvPicPr>
          <p:cNvPr id="7" name="Picture 6">
            <a:extLst>
              <a:ext uri="{FF2B5EF4-FFF2-40B4-BE49-F238E27FC236}">
                <a16:creationId xmlns:a16="http://schemas.microsoft.com/office/drawing/2014/main" id="{98E088A6-3BEB-425D-B0C6-F1FB04AF20B6}"/>
              </a:ext>
            </a:extLst>
          </p:cNvPr>
          <p:cNvPicPr>
            <a:picLocks noChangeAspect="1"/>
          </p:cNvPicPr>
          <p:nvPr/>
        </p:nvPicPr>
        <p:blipFill>
          <a:blip r:embed="rId5"/>
          <a:stretch>
            <a:fillRect/>
          </a:stretch>
        </p:blipFill>
        <p:spPr>
          <a:xfrm>
            <a:off x="3869268" y="3392433"/>
            <a:ext cx="6664268" cy="2251905"/>
          </a:xfrm>
          <a:prstGeom prst="rect">
            <a:avLst/>
          </a:prstGeom>
        </p:spPr>
      </p:pic>
    </p:spTree>
    <p:extLst>
      <p:ext uri="{BB962C8B-B14F-4D97-AF65-F5344CB8AC3E}">
        <p14:creationId xmlns:p14="http://schemas.microsoft.com/office/powerpoint/2010/main" val="1130078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152400" y="1123837"/>
            <a:ext cx="3191435" cy="4601183"/>
          </a:xfrm>
        </p:spPr>
        <p:txBody>
          <a:bodyPr>
            <a:normAutofit/>
          </a:bodyPr>
          <a:lstStyle/>
          <a:p>
            <a:r>
              <a:rPr lang="en-GB" dirty="0"/>
              <a:t>MANAGED RESOURCES</a:t>
            </a:r>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a:xfrm>
            <a:off x="3869268" y="864108"/>
            <a:ext cx="7315200" cy="5120640"/>
          </a:xfrm>
        </p:spPr>
        <p:txBody>
          <a:bodyPr>
            <a:normAutofit fontScale="85000" lnSpcReduction="20000"/>
          </a:bodyPr>
          <a:lstStyle/>
          <a:p>
            <a:pPr marL="0" indent="0">
              <a:buNone/>
            </a:pPr>
            <a:endParaRPr lang="en-GB" dirty="0"/>
          </a:p>
          <a:p>
            <a:pPr marL="0" indent="0">
              <a:buNone/>
            </a:pPr>
            <a:endParaRPr lang="en-GB" dirty="0"/>
          </a:p>
          <a:p>
            <a:pPr marL="0" indent="0">
              <a:buNone/>
            </a:pPr>
            <a:endParaRPr lang="en-GB" dirty="0"/>
          </a:p>
          <a:p>
            <a:endParaRPr lang="en-GB" dirty="0"/>
          </a:p>
          <a:p>
            <a:endParaRPr lang="pl-PL" sz="2400" dirty="0"/>
          </a:p>
          <a:p>
            <a:r>
              <a:rPr lang="en-GB" sz="2600" dirty="0"/>
              <a:t>Managed Resources are those that are pure .NET code</a:t>
            </a:r>
            <a:r>
              <a:rPr lang="pl-PL" sz="2600" dirty="0"/>
              <a:t>.</a:t>
            </a:r>
          </a:p>
          <a:p>
            <a:r>
              <a:rPr lang="pl-PL" sz="2600" dirty="0"/>
              <a:t>They are</a:t>
            </a:r>
            <a:r>
              <a:rPr lang="en-GB" sz="2600" dirty="0"/>
              <a:t> managed by the runtime and are under its direct control. e.g. int, </a:t>
            </a:r>
            <a:r>
              <a:rPr lang="pl-PL" sz="2600" dirty="0"/>
              <a:t>long, </a:t>
            </a:r>
            <a:r>
              <a:rPr lang="en-GB" sz="2600" dirty="0"/>
              <a:t>double, </a:t>
            </a:r>
            <a:r>
              <a:rPr lang="pl-PL" sz="2600" dirty="0"/>
              <a:t>string, </a:t>
            </a:r>
            <a:r>
              <a:rPr lang="en-GB" sz="2600" dirty="0"/>
              <a:t>struct</a:t>
            </a:r>
            <a:r>
              <a:rPr lang="pl-PL" sz="2600" dirty="0"/>
              <a:t> or</a:t>
            </a:r>
            <a:r>
              <a:rPr lang="en-GB" sz="2600" dirty="0"/>
              <a:t> class.</a:t>
            </a:r>
          </a:p>
          <a:p>
            <a:r>
              <a:rPr lang="en-GB" sz="2600" dirty="0"/>
              <a:t>While programming in the managed environment, you allocate memory on the managed heap using the new operator</a:t>
            </a:r>
            <a:r>
              <a:rPr lang="pl-PL" sz="2600" dirty="0"/>
              <a:t>:</a:t>
            </a:r>
          </a:p>
          <a:p>
            <a:pPr marL="0" indent="0">
              <a:buNone/>
            </a:pPr>
            <a:r>
              <a:rPr lang="pl-PL" sz="2600" b="1" dirty="0"/>
              <a:t>	</a:t>
            </a:r>
            <a:r>
              <a:rPr lang="en-GB" sz="2600" b="1" dirty="0"/>
              <a:t>var obj = new ClassName()</a:t>
            </a:r>
            <a:r>
              <a:rPr lang="pl-PL" sz="2600" b="1" dirty="0"/>
              <a:t>;</a:t>
            </a:r>
          </a:p>
          <a:p>
            <a:pPr marL="0" indent="0">
              <a:buNone/>
            </a:pPr>
            <a:endParaRPr lang="pl-PL" sz="2600" b="1" dirty="0"/>
          </a:p>
          <a:p>
            <a:r>
              <a:rPr lang="en-GB" sz="2600" dirty="0"/>
              <a:t> </a:t>
            </a:r>
            <a:r>
              <a:rPr lang="pl-PL" sz="2600" dirty="0"/>
              <a:t>W</a:t>
            </a:r>
            <a:r>
              <a:rPr lang="en-GB" sz="2600" dirty="0"/>
              <a:t>hen your work is done, then the </a:t>
            </a:r>
            <a:r>
              <a:rPr lang="en-GB" sz="2600" u="sng" dirty="0"/>
              <a:t>garbage collector (GC) reclaims that memory</a:t>
            </a:r>
            <a:r>
              <a:rPr lang="en-GB" sz="2600" dirty="0"/>
              <a:t>.</a:t>
            </a:r>
          </a:p>
          <a:p>
            <a:endParaRPr lang="en-GB" dirty="0"/>
          </a:p>
          <a:p>
            <a:pPr marL="0" indent="0">
              <a:buNone/>
            </a:pPr>
            <a:endParaRPr lang="en-GB" dirty="0"/>
          </a:p>
          <a:p>
            <a:pPr marL="0" indent="0">
              <a:buNone/>
            </a:pPr>
            <a:endParaRPr lang="en-GB" dirty="0"/>
          </a:p>
          <a:p>
            <a:endParaRPr lang="en-GB" dirty="0"/>
          </a:p>
          <a:p>
            <a:pPr marL="0" indent="0">
              <a:buNone/>
            </a:pPr>
            <a:endParaRPr lang="en-GB" dirty="0"/>
          </a:p>
          <a:p>
            <a:endParaRPr lang="en-GB" dirty="0"/>
          </a:p>
          <a:p>
            <a:endParaRPr lang="en-GB"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4"/>
          <a:stretch>
            <a:fillRect/>
          </a:stretch>
        </p:blipFill>
        <p:spPr>
          <a:xfrm>
            <a:off x="11246692" y="77497"/>
            <a:ext cx="937341" cy="678239"/>
          </a:xfrm>
          <a:prstGeom prst="rect">
            <a:avLst/>
          </a:prstGeom>
        </p:spPr>
      </p:pic>
      <p:sp>
        <p:nvSpPr>
          <p:cNvPr id="9" name="Rectangle 3">
            <a:extLst>
              <a:ext uri="{FF2B5EF4-FFF2-40B4-BE49-F238E27FC236}">
                <a16:creationId xmlns:a16="http://schemas.microsoft.com/office/drawing/2014/main" id="{88BF3771-9035-41D7-A3C0-1384B3FF3C10}"/>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1ECD0639-13FA-45B7-AC4E-44F919823AAD}"/>
              </a:ext>
            </a:extLst>
          </p:cNvPr>
          <p:cNvSpPr/>
          <p:nvPr/>
        </p:nvSpPr>
        <p:spPr>
          <a:xfrm>
            <a:off x="4407076" y="3244334"/>
            <a:ext cx="184731" cy="369332"/>
          </a:xfrm>
          <a:prstGeom prst="rect">
            <a:avLst/>
          </a:prstGeom>
        </p:spPr>
        <p:txBody>
          <a:bodyPr wrap="none">
            <a:spAutoFit/>
          </a:bodyPr>
          <a:lstStyle/>
          <a:p>
            <a:endParaRPr lang="en-GB" b="0" i="0" u="none" strike="noStrike"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30704626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138954" y="1123837"/>
            <a:ext cx="3245222" cy="4601183"/>
          </a:xfrm>
        </p:spPr>
        <p:txBody>
          <a:bodyPr>
            <a:normAutofit/>
          </a:bodyPr>
          <a:lstStyle/>
          <a:p>
            <a:r>
              <a:rPr lang="pl-PL" dirty="0"/>
              <a:t>DEMO</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a:bodyPr>
          <a:lstStyle/>
          <a:p>
            <a:endParaRPr lang="pl-PL" dirty="0"/>
          </a:p>
          <a:p>
            <a:endParaRPr lang="pl-PL" dirty="0"/>
          </a:p>
          <a:p>
            <a:endParaRPr lang="pl-PL" dirty="0"/>
          </a:p>
          <a:p>
            <a:endParaRPr lang="pl-PL" dirty="0"/>
          </a:p>
          <a:p>
            <a:pPr marL="0" indent="0">
              <a:buNone/>
            </a:pPr>
            <a:endParaRPr lang="pl-PL" dirty="0"/>
          </a:p>
          <a:p>
            <a:pPr marL="0" indent="0">
              <a:buNone/>
            </a:pPr>
            <a:endParaRPr lang="pl-PL" dirty="0"/>
          </a:p>
          <a:p>
            <a:pPr marL="0" indent="0">
              <a:buNone/>
            </a:pPr>
            <a:endParaRPr lang="pl-PL" dirty="0"/>
          </a:p>
          <a:p>
            <a:pPr marL="0" indent="0">
              <a:buNone/>
            </a:pPr>
            <a:r>
              <a:rPr lang="en-GB" sz="3400" b="1" dirty="0">
                <a:solidFill>
                  <a:schemeClr val="tx2"/>
                </a:solidFill>
              </a:rPr>
              <a:t>Working with LINQ</a:t>
            </a:r>
          </a:p>
          <a:p>
            <a:endParaRPr lang="pl-PL" dirty="0"/>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34114189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138954" y="1123837"/>
            <a:ext cx="3245222" cy="4601183"/>
          </a:xfrm>
        </p:spPr>
        <p:txBody>
          <a:bodyPr>
            <a:normAutofit/>
          </a:bodyPr>
          <a:lstStyle/>
          <a:p>
            <a:r>
              <a:rPr lang="pl-PL" dirty="0"/>
              <a:t>STEP </a:t>
            </a:r>
            <a:r>
              <a:rPr lang="en-GB" dirty="0"/>
              <a:t>VI</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a:bodyPr>
          <a:lstStyle/>
          <a:p>
            <a:endParaRPr lang="pl-PL" dirty="0"/>
          </a:p>
          <a:p>
            <a:endParaRPr lang="pl-PL" dirty="0"/>
          </a:p>
          <a:p>
            <a:endParaRPr lang="pl-PL" dirty="0"/>
          </a:p>
          <a:p>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r>
              <a:rPr lang="en-GB" sz="3400" b="1" dirty="0">
                <a:solidFill>
                  <a:schemeClr val="accent1"/>
                </a:solidFill>
              </a:rPr>
              <a:t>MemoryDiagnoser</a:t>
            </a:r>
          </a:p>
          <a:p>
            <a:pPr marL="0" indent="0">
              <a:buNone/>
            </a:pPr>
            <a:endParaRPr lang="en-GB" dirty="0"/>
          </a:p>
          <a:p>
            <a:endParaRPr lang="pl-PL" dirty="0"/>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26282975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138954" y="1123837"/>
            <a:ext cx="3245222" cy="4601183"/>
          </a:xfrm>
        </p:spPr>
        <p:txBody>
          <a:bodyPr>
            <a:normAutofit/>
          </a:bodyPr>
          <a:lstStyle/>
          <a:p>
            <a:r>
              <a:rPr lang="pl-PL" dirty="0"/>
              <a:t>MEMORY DIAGNOSER</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lnSpcReduction="10000"/>
          </a:bodyPr>
          <a:lstStyle/>
          <a:p>
            <a:endParaRPr lang="pl-PL" dirty="0"/>
          </a:p>
          <a:p>
            <a:endParaRPr lang="pl-PL" dirty="0"/>
          </a:p>
          <a:p>
            <a:pPr marL="0" indent="0">
              <a:buNone/>
            </a:pPr>
            <a:endParaRPr lang="pl-PL" dirty="0"/>
          </a:p>
          <a:p>
            <a:pPr marL="0" indent="0">
              <a:buNone/>
            </a:pPr>
            <a:endParaRPr lang="pl-PL" dirty="0"/>
          </a:p>
          <a:p>
            <a:pPr fontAlgn="base"/>
            <a:r>
              <a:rPr lang="en-GB" dirty="0"/>
              <a:t>MemoryDiagnoser is one of its features that allows measuring the number of allocated bytes and garbage collection frequency.</a:t>
            </a:r>
          </a:p>
          <a:p>
            <a:pPr fontAlgn="base"/>
            <a:r>
              <a:rPr lang="en-GB" dirty="0"/>
              <a:t>Before the </a:t>
            </a:r>
            <a:r>
              <a:rPr lang="en-GB" b="1" dirty="0"/>
              <a:t>0.10.1</a:t>
            </a:r>
            <a:r>
              <a:rPr lang="en-GB" dirty="0"/>
              <a:t> version of BenchmarkDotNet the MemoryDiagnoser was part of </a:t>
            </a:r>
            <a:r>
              <a:rPr lang="en-GB" b="1" dirty="0"/>
              <a:t>BenchmarkDotNet.Diagnostics.Windows</a:t>
            </a:r>
            <a:r>
              <a:rPr lang="en-GB" dirty="0"/>
              <a:t> package. Internally it was using Event Tracing for Windows (ETW), which had following implications:</a:t>
            </a:r>
          </a:p>
          <a:p>
            <a:pPr lvl="0" fontAlgn="base"/>
            <a:r>
              <a:rPr lang="en-GB" dirty="0"/>
              <a:t>It was not cross-platform (</a:t>
            </a:r>
            <a:r>
              <a:rPr lang="en-GB" b="1" dirty="0"/>
              <a:t>Windows only</a:t>
            </a:r>
            <a:r>
              <a:rPr lang="en-GB" dirty="0"/>
              <a:t>).</a:t>
            </a:r>
          </a:p>
          <a:p>
            <a:pPr lvl="0" fontAlgn="base"/>
            <a:r>
              <a:rPr lang="en-GB" dirty="0"/>
              <a:t>It was as accurate as ETW allowed us it to be. We were using the </a:t>
            </a:r>
            <a:r>
              <a:rPr lang="en-GB" i="1" dirty="0"/>
              <a:t>GCAllocationTick </a:t>
            </a:r>
            <a:r>
              <a:rPr lang="en-GB" dirty="0"/>
              <a:t>event which is raised </a:t>
            </a:r>
            <a:r>
              <a:rPr lang="en-GB" i="1" dirty="0"/>
              <a:t>“Each time approximately 100 KB is allocated”</a:t>
            </a:r>
            <a:r>
              <a:rPr lang="en-GB" dirty="0"/>
              <a:t>. Which means that if 199 KB was allocated we would know only about the first 100 KB.</a:t>
            </a:r>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5297561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41801" y="1123837"/>
            <a:ext cx="3375441" cy="4601183"/>
          </a:xfrm>
        </p:spPr>
        <p:txBody>
          <a:bodyPr>
            <a:normAutofit/>
          </a:bodyPr>
          <a:lstStyle/>
          <a:p>
            <a:r>
              <a:rPr lang="pl-PL" sz="3400" dirty="0"/>
              <a:t>MEMORY DIAGNOSER</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a:xfrm>
            <a:off x="3869268" y="864108"/>
            <a:ext cx="7315200" cy="5120640"/>
          </a:xfrm>
        </p:spPr>
        <p:txBody>
          <a:bodyPr>
            <a:normAutofit fontScale="40000" lnSpcReduction="20000"/>
          </a:bodyPr>
          <a:lstStyle/>
          <a:p>
            <a:pPr marL="0" indent="0">
              <a:buNone/>
            </a:pPr>
            <a:endParaRPr lang="en-GB" dirty="0"/>
          </a:p>
          <a:p>
            <a:pPr marL="0" indent="0">
              <a:buNone/>
            </a:pPr>
            <a:endParaRPr lang="en-GB" dirty="0"/>
          </a:p>
          <a:p>
            <a:pPr marL="0" indent="0">
              <a:buNone/>
            </a:pPr>
            <a:endParaRPr lang="en-GB" dirty="0"/>
          </a:p>
          <a:p>
            <a:pPr lvl="0"/>
            <a:endParaRPr lang="en-GB" dirty="0"/>
          </a:p>
          <a:p>
            <a:pPr lvl="0"/>
            <a:endParaRPr lang="en-GB" dirty="0"/>
          </a:p>
          <a:p>
            <a:pPr lvl="0"/>
            <a:endParaRPr lang="en-GB" dirty="0"/>
          </a:p>
          <a:p>
            <a:pPr lvl="0"/>
            <a:endParaRPr lang="en-GB" sz="2900" dirty="0"/>
          </a:p>
          <a:p>
            <a:endParaRPr lang="en-GB" sz="3200" dirty="0"/>
          </a:p>
          <a:p>
            <a:endParaRPr lang="en-GB" sz="3200" dirty="0"/>
          </a:p>
          <a:p>
            <a:endParaRPr lang="en-GB" sz="3200" dirty="0"/>
          </a:p>
          <a:p>
            <a:endParaRPr lang="en-GB" sz="3200" dirty="0"/>
          </a:p>
          <a:p>
            <a:pPr marL="0" indent="0">
              <a:buNone/>
            </a:pPr>
            <a:endParaRPr lang="en-GB" sz="9600" dirty="0"/>
          </a:p>
          <a:p>
            <a:pPr fontAlgn="base"/>
            <a:endParaRPr lang="en-GB" sz="9600" dirty="0"/>
          </a:p>
          <a:p>
            <a:pPr fontAlgn="base"/>
            <a:r>
              <a:rPr lang="en-GB" sz="9600" dirty="0"/>
              <a:t>C</a:t>
            </a:r>
            <a:r>
              <a:rPr lang="pl-PL" sz="9600" dirty="0"/>
              <a:t>lass with Benchmark attribute:</a:t>
            </a:r>
          </a:p>
          <a:p>
            <a:pPr fontAlgn="base"/>
            <a:endParaRPr lang="pl-PL" sz="9600" dirty="0"/>
          </a:p>
          <a:p>
            <a:pPr marL="0" indent="0" fontAlgn="base">
              <a:buNone/>
            </a:pPr>
            <a:endParaRPr lang="en-GB" sz="9600" dirty="0"/>
          </a:p>
          <a:p>
            <a:endParaRPr lang="en-GB" sz="7000" dirty="0"/>
          </a:p>
          <a:p>
            <a:endParaRPr lang="en-GB" sz="7000" dirty="0"/>
          </a:p>
          <a:p>
            <a:endParaRPr lang="en-GB" sz="7000" dirty="0"/>
          </a:p>
          <a:p>
            <a:endParaRPr lang="en-GB" sz="3200" dirty="0"/>
          </a:p>
          <a:p>
            <a:endParaRPr lang="en-GB" sz="3200" dirty="0"/>
          </a:p>
          <a:p>
            <a:endParaRPr lang="en-GB" sz="2900" dirty="0"/>
          </a:p>
          <a:p>
            <a:pPr marL="0" lvl="0" indent="0">
              <a:buNone/>
            </a:pPr>
            <a:endParaRPr lang="en-GB" sz="2900" dirty="0"/>
          </a:p>
          <a:p>
            <a:endParaRPr lang="en-GB" sz="4400" dirty="0"/>
          </a:p>
          <a:p>
            <a:endParaRPr lang="en-GB" sz="4400" b="1" dirty="0"/>
          </a:p>
          <a:p>
            <a:endParaRPr lang="en-GB" sz="4200" dirty="0"/>
          </a:p>
          <a:p>
            <a:endParaRPr lang="en-GB" dirty="0"/>
          </a:p>
          <a:p>
            <a:endParaRPr lang="en-GB" dirty="0"/>
          </a:p>
          <a:p>
            <a:endParaRPr lang="en-GB" dirty="0"/>
          </a:p>
          <a:p>
            <a:endParaRPr lang="en-GB" dirty="0"/>
          </a:p>
          <a:p>
            <a:endParaRPr lang="en-GB" dirty="0"/>
          </a:p>
          <a:p>
            <a:pPr marL="0" indent="0">
              <a:buNone/>
            </a:pPr>
            <a:endParaRPr lang="en-GB" dirty="0"/>
          </a:p>
          <a:p>
            <a:endParaRPr lang="en-GB" dirty="0"/>
          </a:p>
          <a:p>
            <a:pPr marL="0" indent="0">
              <a:buNone/>
            </a:pPr>
            <a:endParaRPr lang="en-GB" dirty="0"/>
          </a:p>
          <a:p>
            <a:endParaRPr lang="en-GB" dirty="0"/>
          </a:p>
          <a:p>
            <a:endParaRPr lang="en-GB"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sp>
        <p:nvSpPr>
          <p:cNvPr id="6" name="TextBox 5">
            <a:extLst>
              <a:ext uri="{FF2B5EF4-FFF2-40B4-BE49-F238E27FC236}">
                <a16:creationId xmlns:a16="http://schemas.microsoft.com/office/drawing/2014/main" id="{4D10D83B-2179-4335-8D65-063FD6F41935}"/>
              </a:ext>
            </a:extLst>
          </p:cNvPr>
          <p:cNvSpPr txBox="1"/>
          <p:nvPr/>
        </p:nvSpPr>
        <p:spPr>
          <a:xfrm>
            <a:off x="7888941" y="6349616"/>
            <a:ext cx="4267200" cy="430887"/>
          </a:xfrm>
          <a:prstGeom prst="rect">
            <a:avLst/>
          </a:prstGeom>
          <a:noFill/>
        </p:spPr>
        <p:txBody>
          <a:bodyPr wrap="square" rtlCol="0">
            <a:spAutoFit/>
          </a:bodyPr>
          <a:lstStyle/>
          <a:p>
            <a:r>
              <a:rPr lang="pl-PL" sz="1100" spc="300" dirty="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rPr>
              <a:t>Email: </a:t>
            </a:r>
            <a:r>
              <a:rPr lang="pl-PL" sz="1100" spc="300" dirty="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hlinkClick r:id="rId4"/>
              </a:rPr>
              <a:t>info@zalnet.pl</a:t>
            </a:r>
            <a:r>
              <a:rPr lang="en-GB" sz="1100" spc="300" dirty="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rPr>
              <a:t>       </a:t>
            </a:r>
            <a:r>
              <a:rPr lang="en-GB" sz="1100" spc="300" dirty="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hlinkClick r:id="rId5"/>
              </a:rPr>
              <a:t>www.zalnet.pl</a:t>
            </a:r>
            <a:endParaRPr lang="en-GB" sz="1100" spc="300" dirty="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endParaRPr>
          </a:p>
          <a:p>
            <a:endParaRPr lang="en-ID" sz="1100" spc="300" dirty="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endParaRPr>
          </a:p>
        </p:txBody>
      </p:sp>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6"/>
          <a:stretch>
            <a:fillRect/>
          </a:stretch>
        </p:blipFill>
        <p:spPr>
          <a:xfrm>
            <a:off x="11246692" y="77497"/>
            <a:ext cx="937341" cy="678239"/>
          </a:xfrm>
          <a:prstGeom prst="rect">
            <a:avLst/>
          </a:prstGeom>
        </p:spPr>
      </p:pic>
      <p:sp>
        <p:nvSpPr>
          <p:cNvPr id="9" name="Rectangle 3">
            <a:extLst>
              <a:ext uri="{FF2B5EF4-FFF2-40B4-BE49-F238E27FC236}">
                <a16:creationId xmlns:a16="http://schemas.microsoft.com/office/drawing/2014/main" id="{88BF3771-9035-41D7-A3C0-1384B3FF3C10}"/>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1ECD0639-13FA-45B7-AC4E-44F919823AAD}"/>
              </a:ext>
            </a:extLst>
          </p:cNvPr>
          <p:cNvSpPr/>
          <p:nvPr/>
        </p:nvSpPr>
        <p:spPr>
          <a:xfrm>
            <a:off x="4407076" y="3244334"/>
            <a:ext cx="184731" cy="369332"/>
          </a:xfrm>
          <a:prstGeom prst="rect">
            <a:avLst/>
          </a:prstGeom>
        </p:spPr>
        <p:txBody>
          <a:bodyPr wrap="none">
            <a:spAutoFit/>
          </a:bodyPr>
          <a:lstStyle/>
          <a:p>
            <a:endParaRPr lang="en-GB" b="0" i="0" u="none" strike="noStrike" dirty="0">
              <a:solidFill>
                <a:srgbClr val="333333"/>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EF73A0A3-21D6-4635-B614-A6C5D713CD76}"/>
              </a:ext>
            </a:extLst>
          </p:cNvPr>
          <p:cNvPicPr>
            <a:picLocks noChangeAspect="1"/>
          </p:cNvPicPr>
          <p:nvPr/>
        </p:nvPicPr>
        <p:blipFill>
          <a:blip r:embed="rId7"/>
          <a:stretch>
            <a:fillRect/>
          </a:stretch>
        </p:blipFill>
        <p:spPr>
          <a:xfrm>
            <a:off x="4978061" y="1940859"/>
            <a:ext cx="4364340" cy="3975032"/>
          </a:xfrm>
          <a:prstGeom prst="rect">
            <a:avLst/>
          </a:prstGeom>
        </p:spPr>
      </p:pic>
    </p:spTree>
    <p:extLst>
      <p:ext uri="{BB962C8B-B14F-4D97-AF65-F5344CB8AC3E}">
        <p14:creationId xmlns:p14="http://schemas.microsoft.com/office/powerpoint/2010/main" val="12588664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41801" y="1123837"/>
            <a:ext cx="3375441" cy="4601183"/>
          </a:xfrm>
        </p:spPr>
        <p:txBody>
          <a:bodyPr>
            <a:normAutofit/>
          </a:bodyPr>
          <a:lstStyle/>
          <a:p>
            <a:r>
              <a:rPr lang="pl-PL" sz="3400" dirty="0"/>
              <a:t>MEMORY DIAGNOSER</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a:xfrm>
            <a:off x="3869268" y="864108"/>
            <a:ext cx="7315200" cy="5120640"/>
          </a:xfrm>
        </p:spPr>
        <p:txBody>
          <a:bodyPr>
            <a:normAutofit/>
          </a:bodyPr>
          <a:lstStyle/>
          <a:p>
            <a:pPr marL="0" indent="0">
              <a:buNone/>
            </a:pPr>
            <a:endParaRPr lang="en-GB" dirty="0"/>
          </a:p>
          <a:p>
            <a:pPr marL="0" indent="0">
              <a:buNone/>
            </a:pPr>
            <a:endParaRPr lang="en-GB" dirty="0"/>
          </a:p>
          <a:p>
            <a:pPr marL="0" indent="0">
              <a:buNone/>
            </a:pPr>
            <a:endParaRPr lang="en-GB" dirty="0"/>
          </a:p>
          <a:p>
            <a:pPr lvl="0"/>
            <a:endParaRPr lang="en-GB" dirty="0"/>
          </a:p>
          <a:p>
            <a:pPr lvl="0"/>
            <a:endParaRPr lang="en-GB" dirty="0"/>
          </a:p>
          <a:p>
            <a:pPr lvl="0"/>
            <a:endParaRPr lang="en-GB" dirty="0"/>
          </a:p>
          <a:p>
            <a:pPr lvl="0"/>
            <a:endParaRPr lang="en-GB" sz="2900" dirty="0"/>
          </a:p>
          <a:p>
            <a:endParaRPr lang="en-GB" sz="3200" dirty="0"/>
          </a:p>
          <a:p>
            <a:endParaRPr lang="en-GB" sz="3200" dirty="0"/>
          </a:p>
          <a:p>
            <a:endParaRPr lang="en-GB" sz="3200" dirty="0"/>
          </a:p>
          <a:p>
            <a:endParaRPr lang="en-GB" sz="3200" dirty="0"/>
          </a:p>
          <a:p>
            <a:pPr marL="0" indent="0">
              <a:buNone/>
            </a:pPr>
            <a:endParaRPr lang="en-GB" sz="9600" dirty="0"/>
          </a:p>
          <a:p>
            <a:pPr fontAlgn="base"/>
            <a:endParaRPr lang="pl-PL" sz="9600" dirty="0"/>
          </a:p>
          <a:p>
            <a:pPr marL="0" indent="0" fontAlgn="base">
              <a:buNone/>
            </a:pPr>
            <a:endParaRPr lang="en-GB" sz="9600" dirty="0"/>
          </a:p>
          <a:p>
            <a:endParaRPr lang="en-GB" sz="7000" dirty="0"/>
          </a:p>
          <a:p>
            <a:endParaRPr lang="en-GB" sz="7000" dirty="0"/>
          </a:p>
          <a:p>
            <a:endParaRPr lang="en-GB" sz="7000" dirty="0"/>
          </a:p>
          <a:p>
            <a:endParaRPr lang="en-GB" sz="3200" dirty="0"/>
          </a:p>
          <a:p>
            <a:endParaRPr lang="en-GB" sz="3200" dirty="0"/>
          </a:p>
          <a:p>
            <a:endParaRPr lang="en-GB" sz="2900" dirty="0"/>
          </a:p>
          <a:p>
            <a:pPr marL="0" lvl="0" indent="0">
              <a:buNone/>
            </a:pPr>
            <a:endParaRPr lang="en-GB" sz="2900" dirty="0"/>
          </a:p>
          <a:p>
            <a:endParaRPr lang="en-GB" sz="4400" dirty="0"/>
          </a:p>
          <a:p>
            <a:endParaRPr lang="en-GB" sz="4400" b="1" dirty="0"/>
          </a:p>
          <a:p>
            <a:endParaRPr lang="en-GB" sz="4200" dirty="0"/>
          </a:p>
          <a:p>
            <a:endParaRPr lang="en-GB" dirty="0"/>
          </a:p>
          <a:p>
            <a:endParaRPr lang="en-GB" dirty="0"/>
          </a:p>
          <a:p>
            <a:endParaRPr lang="en-GB" dirty="0"/>
          </a:p>
          <a:p>
            <a:endParaRPr lang="en-GB" dirty="0"/>
          </a:p>
          <a:p>
            <a:endParaRPr lang="en-GB" dirty="0"/>
          </a:p>
          <a:p>
            <a:pPr marL="0" indent="0">
              <a:buNone/>
            </a:pPr>
            <a:endParaRPr lang="en-GB" dirty="0"/>
          </a:p>
          <a:p>
            <a:endParaRPr lang="en-GB" dirty="0"/>
          </a:p>
          <a:p>
            <a:pPr marL="0" indent="0">
              <a:buNone/>
            </a:pPr>
            <a:endParaRPr lang="en-GB" dirty="0"/>
          </a:p>
          <a:p>
            <a:endParaRPr lang="en-GB" dirty="0"/>
          </a:p>
          <a:p>
            <a:endParaRPr lang="en-GB"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sp>
        <p:nvSpPr>
          <p:cNvPr id="6" name="TextBox 5">
            <a:extLst>
              <a:ext uri="{FF2B5EF4-FFF2-40B4-BE49-F238E27FC236}">
                <a16:creationId xmlns:a16="http://schemas.microsoft.com/office/drawing/2014/main" id="{4D10D83B-2179-4335-8D65-063FD6F41935}"/>
              </a:ext>
            </a:extLst>
          </p:cNvPr>
          <p:cNvSpPr txBox="1"/>
          <p:nvPr/>
        </p:nvSpPr>
        <p:spPr>
          <a:xfrm>
            <a:off x="7888941" y="6349616"/>
            <a:ext cx="4267200" cy="430887"/>
          </a:xfrm>
          <a:prstGeom prst="rect">
            <a:avLst/>
          </a:prstGeom>
          <a:noFill/>
        </p:spPr>
        <p:txBody>
          <a:bodyPr wrap="square" rtlCol="0">
            <a:spAutoFit/>
          </a:bodyPr>
          <a:lstStyle/>
          <a:p>
            <a:r>
              <a:rPr lang="pl-PL" sz="1100" spc="300" dirty="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rPr>
              <a:t>Email: </a:t>
            </a:r>
            <a:r>
              <a:rPr lang="pl-PL" sz="1100" spc="300" dirty="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hlinkClick r:id="rId4"/>
              </a:rPr>
              <a:t>info@zalnet.pl</a:t>
            </a:r>
            <a:r>
              <a:rPr lang="en-GB" sz="1100" spc="300" dirty="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rPr>
              <a:t>       </a:t>
            </a:r>
            <a:r>
              <a:rPr lang="en-GB" sz="1100" spc="300" dirty="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hlinkClick r:id="rId5"/>
              </a:rPr>
              <a:t>www.zalnet.pl</a:t>
            </a:r>
            <a:endParaRPr lang="en-GB" sz="1100" spc="300" dirty="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endParaRPr>
          </a:p>
          <a:p>
            <a:endParaRPr lang="en-ID" sz="1100" spc="300" dirty="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endParaRPr>
          </a:p>
        </p:txBody>
      </p:sp>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6"/>
          <a:stretch>
            <a:fillRect/>
          </a:stretch>
        </p:blipFill>
        <p:spPr>
          <a:xfrm>
            <a:off x="11246692" y="77497"/>
            <a:ext cx="937341" cy="678239"/>
          </a:xfrm>
          <a:prstGeom prst="rect">
            <a:avLst/>
          </a:prstGeom>
        </p:spPr>
      </p:pic>
      <p:sp>
        <p:nvSpPr>
          <p:cNvPr id="9" name="Rectangle 3">
            <a:extLst>
              <a:ext uri="{FF2B5EF4-FFF2-40B4-BE49-F238E27FC236}">
                <a16:creationId xmlns:a16="http://schemas.microsoft.com/office/drawing/2014/main" id="{88BF3771-9035-41D7-A3C0-1384B3FF3C10}"/>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1ECD0639-13FA-45B7-AC4E-44F919823AAD}"/>
              </a:ext>
            </a:extLst>
          </p:cNvPr>
          <p:cNvSpPr/>
          <p:nvPr/>
        </p:nvSpPr>
        <p:spPr>
          <a:xfrm>
            <a:off x="4407076" y="3244334"/>
            <a:ext cx="184731" cy="369332"/>
          </a:xfrm>
          <a:prstGeom prst="rect">
            <a:avLst/>
          </a:prstGeom>
        </p:spPr>
        <p:txBody>
          <a:bodyPr wrap="none">
            <a:spAutoFit/>
          </a:bodyPr>
          <a:lstStyle/>
          <a:p>
            <a:endParaRPr lang="en-GB" b="0" i="0" u="none" strike="noStrike" dirty="0">
              <a:solidFill>
                <a:srgbClr val="333333"/>
              </a:solidFill>
              <a:effectLst/>
              <a:latin typeface="Arial" panose="020B0604020202020204" pitchFamily="34" charset="0"/>
            </a:endParaRPr>
          </a:p>
        </p:txBody>
      </p:sp>
      <p:pic>
        <p:nvPicPr>
          <p:cNvPr id="10" name="Picture 9">
            <a:extLst>
              <a:ext uri="{FF2B5EF4-FFF2-40B4-BE49-F238E27FC236}">
                <a16:creationId xmlns:a16="http://schemas.microsoft.com/office/drawing/2014/main" id="{791E9521-C328-4F8F-8FEA-95F2C209829A}"/>
              </a:ext>
            </a:extLst>
          </p:cNvPr>
          <p:cNvPicPr>
            <a:picLocks noChangeAspect="1"/>
          </p:cNvPicPr>
          <p:nvPr/>
        </p:nvPicPr>
        <p:blipFill>
          <a:blip r:embed="rId7"/>
          <a:stretch>
            <a:fillRect/>
          </a:stretch>
        </p:blipFill>
        <p:spPr>
          <a:xfrm>
            <a:off x="3836894" y="764604"/>
            <a:ext cx="6570060" cy="5325600"/>
          </a:xfrm>
          <a:prstGeom prst="rect">
            <a:avLst/>
          </a:prstGeom>
        </p:spPr>
      </p:pic>
    </p:spTree>
    <p:extLst>
      <p:ext uri="{BB962C8B-B14F-4D97-AF65-F5344CB8AC3E}">
        <p14:creationId xmlns:p14="http://schemas.microsoft.com/office/powerpoint/2010/main" val="11605078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41801" y="1123837"/>
            <a:ext cx="3375441" cy="4601183"/>
          </a:xfrm>
        </p:spPr>
        <p:txBody>
          <a:bodyPr>
            <a:normAutofit/>
          </a:bodyPr>
          <a:lstStyle/>
          <a:p>
            <a:r>
              <a:rPr lang="pl-PL" sz="3400" dirty="0"/>
              <a:t>MEMORY DIAGNOSER</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a:xfrm>
            <a:off x="3869268" y="864108"/>
            <a:ext cx="7315200" cy="5120640"/>
          </a:xfrm>
        </p:spPr>
        <p:txBody>
          <a:bodyPr>
            <a:normAutofit fontScale="40000" lnSpcReduction="20000"/>
          </a:bodyPr>
          <a:lstStyle/>
          <a:p>
            <a:pPr marL="0" indent="0">
              <a:buNone/>
            </a:pPr>
            <a:endParaRPr lang="en-GB" dirty="0"/>
          </a:p>
          <a:p>
            <a:pPr marL="0" indent="0">
              <a:buNone/>
            </a:pPr>
            <a:endParaRPr lang="en-GB" dirty="0"/>
          </a:p>
          <a:p>
            <a:pPr marL="0" indent="0">
              <a:buNone/>
            </a:pPr>
            <a:endParaRPr lang="en-GB" dirty="0"/>
          </a:p>
          <a:p>
            <a:pPr lvl="0"/>
            <a:endParaRPr lang="en-GB" dirty="0"/>
          </a:p>
          <a:p>
            <a:pPr lvl="0"/>
            <a:endParaRPr lang="en-GB" dirty="0"/>
          </a:p>
          <a:p>
            <a:pPr lvl="0"/>
            <a:endParaRPr lang="en-GB" dirty="0"/>
          </a:p>
          <a:p>
            <a:pPr lvl="0"/>
            <a:endParaRPr lang="en-GB" sz="2900" dirty="0"/>
          </a:p>
          <a:p>
            <a:endParaRPr lang="en-GB" sz="3200" dirty="0"/>
          </a:p>
          <a:p>
            <a:endParaRPr lang="en-GB" sz="3200" dirty="0"/>
          </a:p>
          <a:p>
            <a:endParaRPr lang="en-GB" sz="3200" dirty="0"/>
          </a:p>
          <a:p>
            <a:endParaRPr lang="en-GB" sz="3200" dirty="0"/>
          </a:p>
          <a:p>
            <a:pPr marL="0" indent="0">
              <a:buNone/>
            </a:pPr>
            <a:endParaRPr lang="en-GB" sz="9600" dirty="0"/>
          </a:p>
          <a:p>
            <a:pPr fontAlgn="base"/>
            <a:endParaRPr lang="pl-PL" sz="9600" dirty="0"/>
          </a:p>
          <a:p>
            <a:pPr fontAlgn="base"/>
            <a:r>
              <a:rPr lang="pl-PL" sz="9600" dirty="0"/>
              <a:t>Add the MemoryDiagnoser attribute to the class :</a:t>
            </a:r>
          </a:p>
          <a:p>
            <a:pPr fontAlgn="base"/>
            <a:endParaRPr lang="pl-PL" sz="9600" dirty="0"/>
          </a:p>
          <a:p>
            <a:pPr fontAlgn="base"/>
            <a:endParaRPr lang="pl-PL" sz="9600" dirty="0"/>
          </a:p>
          <a:p>
            <a:pPr marL="0" indent="0" fontAlgn="base">
              <a:buNone/>
            </a:pPr>
            <a:endParaRPr lang="en-GB" sz="9600" dirty="0"/>
          </a:p>
          <a:p>
            <a:endParaRPr lang="en-GB" sz="7000" dirty="0"/>
          </a:p>
          <a:p>
            <a:endParaRPr lang="en-GB" sz="7000" dirty="0"/>
          </a:p>
          <a:p>
            <a:endParaRPr lang="en-GB" sz="7000" dirty="0"/>
          </a:p>
          <a:p>
            <a:endParaRPr lang="en-GB" sz="3200" dirty="0"/>
          </a:p>
          <a:p>
            <a:endParaRPr lang="en-GB" sz="3200" dirty="0"/>
          </a:p>
          <a:p>
            <a:endParaRPr lang="en-GB" sz="2900" dirty="0"/>
          </a:p>
          <a:p>
            <a:pPr marL="0" lvl="0" indent="0">
              <a:buNone/>
            </a:pPr>
            <a:endParaRPr lang="en-GB" sz="2900" dirty="0"/>
          </a:p>
          <a:p>
            <a:endParaRPr lang="en-GB" sz="4400" dirty="0"/>
          </a:p>
          <a:p>
            <a:endParaRPr lang="en-GB" sz="4400" b="1" dirty="0"/>
          </a:p>
          <a:p>
            <a:endParaRPr lang="en-GB" sz="4200" dirty="0"/>
          </a:p>
          <a:p>
            <a:endParaRPr lang="en-GB" dirty="0"/>
          </a:p>
          <a:p>
            <a:endParaRPr lang="en-GB" dirty="0"/>
          </a:p>
          <a:p>
            <a:endParaRPr lang="en-GB" dirty="0"/>
          </a:p>
          <a:p>
            <a:endParaRPr lang="en-GB" dirty="0"/>
          </a:p>
          <a:p>
            <a:endParaRPr lang="en-GB" dirty="0"/>
          </a:p>
          <a:p>
            <a:pPr marL="0" indent="0">
              <a:buNone/>
            </a:pPr>
            <a:endParaRPr lang="en-GB" dirty="0"/>
          </a:p>
          <a:p>
            <a:endParaRPr lang="en-GB" dirty="0"/>
          </a:p>
          <a:p>
            <a:pPr marL="0" indent="0">
              <a:buNone/>
            </a:pPr>
            <a:endParaRPr lang="en-GB" dirty="0"/>
          </a:p>
          <a:p>
            <a:endParaRPr lang="en-GB" dirty="0"/>
          </a:p>
          <a:p>
            <a:endParaRPr lang="en-GB"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sp>
        <p:nvSpPr>
          <p:cNvPr id="6" name="TextBox 5">
            <a:extLst>
              <a:ext uri="{FF2B5EF4-FFF2-40B4-BE49-F238E27FC236}">
                <a16:creationId xmlns:a16="http://schemas.microsoft.com/office/drawing/2014/main" id="{4D10D83B-2179-4335-8D65-063FD6F41935}"/>
              </a:ext>
            </a:extLst>
          </p:cNvPr>
          <p:cNvSpPr txBox="1"/>
          <p:nvPr/>
        </p:nvSpPr>
        <p:spPr>
          <a:xfrm>
            <a:off x="7888941" y="6349616"/>
            <a:ext cx="4267200" cy="430887"/>
          </a:xfrm>
          <a:prstGeom prst="rect">
            <a:avLst/>
          </a:prstGeom>
          <a:noFill/>
        </p:spPr>
        <p:txBody>
          <a:bodyPr wrap="square" rtlCol="0">
            <a:spAutoFit/>
          </a:bodyPr>
          <a:lstStyle/>
          <a:p>
            <a:r>
              <a:rPr lang="pl-PL" sz="1100" spc="300" dirty="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rPr>
              <a:t>Email: </a:t>
            </a:r>
            <a:r>
              <a:rPr lang="pl-PL" sz="1100" spc="300" dirty="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hlinkClick r:id="rId4"/>
              </a:rPr>
              <a:t>info@zalnet.pl</a:t>
            </a:r>
            <a:r>
              <a:rPr lang="en-GB" sz="1100" spc="300" dirty="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rPr>
              <a:t>       </a:t>
            </a:r>
            <a:r>
              <a:rPr lang="en-GB" sz="1100" spc="300" dirty="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hlinkClick r:id="rId5"/>
              </a:rPr>
              <a:t>www.zalnet.pl</a:t>
            </a:r>
            <a:endParaRPr lang="en-GB" sz="1100" spc="300" dirty="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endParaRPr>
          </a:p>
          <a:p>
            <a:endParaRPr lang="en-ID" sz="1100" spc="300" dirty="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endParaRPr>
          </a:p>
        </p:txBody>
      </p:sp>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6"/>
          <a:stretch>
            <a:fillRect/>
          </a:stretch>
        </p:blipFill>
        <p:spPr>
          <a:xfrm>
            <a:off x="11246692" y="77497"/>
            <a:ext cx="937341" cy="678239"/>
          </a:xfrm>
          <a:prstGeom prst="rect">
            <a:avLst/>
          </a:prstGeom>
        </p:spPr>
      </p:pic>
      <p:sp>
        <p:nvSpPr>
          <p:cNvPr id="9" name="Rectangle 3">
            <a:extLst>
              <a:ext uri="{FF2B5EF4-FFF2-40B4-BE49-F238E27FC236}">
                <a16:creationId xmlns:a16="http://schemas.microsoft.com/office/drawing/2014/main" id="{88BF3771-9035-41D7-A3C0-1384B3FF3C10}"/>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1ECD0639-13FA-45B7-AC4E-44F919823AAD}"/>
              </a:ext>
            </a:extLst>
          </p:cNvPr>
          <p:cNvSpPr/>
          <p:nvPr/>
        </p:nvSpPr>
        <p:spPr>
          <a:xfrm>
            <a:off x="4407076" y="3244334"/>
            <a:ext cx="184731" cy="369332"/>
          </a:xfrm>
          <a:prstGeom prst="rect">
            <a:avLst/>
          </a:prstGeom>
        </p:spPr>
        <p:txBody>
          <a:bodyPr wrap="none">
            <a:spAutoFit/>
          </a:bodyPr>
          <a:lstStyle/>
          <a:p>
            <a:endParaRPr lang="en-GB" b="0" i="0" u="none" strike="noStrike" dirty="0">
              <a:solidFill>
                <a:srgbClr val="333333"/>
              </a:solidFill>
              <a:effectLst/>
              <a:latin typeface="Arial" panose="020B0604020202020204" pitchFamily="34" charset="0"/>
            </a:endParaRPr>
          </a:p>
        </p:txBody>
      </p:sp>
      <p:pic>
        <p:nvPicPr>
          <p:cNvPr id="4" name="Picture 3">
            <a:extLst>
              <a:ext uri="{FF2B5EF4-FFF2-40B4-BE49-F238E27FC236}">
                <a16:creationId xmlns:a16="http://schemas.microsoft.com/office/drawing/2014/main" id="{A344BF9D-5CF2-410B-B52D-3A7D3832D3A4}"/>
              </a:ext>
            </a:extLst>
          </p:cNvPr>
          <p:cNvPicPr>
            <a:picLocks noChangeAspect="1"/>
          </p:cNvPicPr>
          <p:nvPr/>
        </p:nvPicPr>
        <p:blipFill>
          <a:blip r:embed="rId7"/>
          <a:stretch>
            <a:fillRect/>
          </a:stretch>
        </p:blipFill>
        <p:spPr>
          <a:xfrm>
            <a:off x="4271510" y="2031227"/>
            <a:ext cx="6580440" cy="4023709"/>
          </a:xfrm>
          <a:prstGeom prst="rect">
            <a:avLst/>
          </a:prstGeom>
        </p:spPr>
      </p:pic>
    </p:spTree>
    <p:extLst>
      <p:ext uri="{BB962C8B-B14F-4D97-AF65-F5344CB8AC3E}">
        <p14:creationId xmlns:p14="http://schemas.microsoft.com/office/powerpoint/2010/main" val="7640442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41801" y="1123837"/>
            <a:ext cx="3375441" cy="4601183"/>
          </a:xfrm>
        </p:spPr>
        <p:txBody>
          <a:bodyPr>
            <a:normAutofit/>
          </a:bodyPr>
          <a:lstStyle/>
          <a:p>
            <a:r>
              <a:rPr lang="pl-PL" sz="3400" dirty="0"/>
              <a:t>MEMORY DIAGNOSER</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a:xfrm>
            <a:off x="3869268" y="864108"/>
            <a:ext cx="7315200" cy="5120640"/>
          </a:xfrm>
        </p:spPr>
        <p:txBody>
          <a:bodyPr>
            <a:normAutofit/>
          </a:bodyPr>
          <a:lstStyle/>
          <a:p>
            <a:pPr marL="0" indent="0">
              <a:buNone/>
            </a:pPr>
            <a:endParaRPr lang="en-GB" dirty="0"/>
          </a:p>
          <a:p>
            <a:pPr marL="0" indent="0">
              <a:buNone/>
            </a:pPr>
            <a:endParaRPr lang="en-GB" dirty="0"/>
          </a:p>
          <a:p>
            <a:pPr marL="0" indent="0">
              <a:buNone/>
            </a:pPr>
            <a:endParaRPr lang="en-GB" dirty="0"/>
          </a:p>
          <a:p>
            <a:pPr lvl="0"/>
            <a:endParaRPr lang="en-GB" dirty="0"/>
          </a:p>
          <a:p>
            <a:pPr lvl="0"/>
            <a:endParaRPr lang="en-GB" dirty="0"/>
          </a:p>
          <a:p>
            <a:pPr lvl="0"/>
            <a:endParaRPr lang="en-GB" dirty="0"/>
          </a:p>
          <a:p>
            <a:pPr lvl="0"/>
            <a:endParaRPr lang="en-GB" sz="2900" dirty="0"/>
          </a:p>
          <a:p>
            <a:endParaRPr lang="en-GB" sz="3200" dirty="0"/>
          </a:p>
          <a:p>
            <a:endParaRPr lang="en-GB" sz="3200" dirty="0"/>
          </a:p>
          <a:p>
            <a:endParaRPr lang="en-GB" sz="3200" dirty="0"/>
          </a:p>
          <a:p>
            <a:endParaRPr lang="en-GB" sz="3200" dirty="0"/>
          </a:p>
          <a:p>
            <a:pPr marL="0" indent="0">
              <a:buNone/>
            </a:pPr>
            <a:endParaRPr lang="en-GB" sz="9600" dirty="0"/>
          </a:p>
          <a:p>
            <a:pPr fontAlgn="base"/>
            <a:endParaRPr lang="pl-PL" sz="9600" dirty="0"/>
          </a:p>
          <a:p>
            <a:pPr marL="0" indent="0" fontAlgn="base">
              <a:buNone/>
            </a:pPr>
            <a:endParaRPr lang="en-GB" sz="9600" dirty="0"/>
          </a:p>
          <a:p>
            <a:endParaRPr lang="en-GB" sz="7000" dirty="0"/>
          </a:p>
          <a:p>
            <a:endParaRPr lang="en-GB" sz="7000" dirty="0"/>
          </a:p>
          <a:p>
            <a:endParaRPr lang="en-GB" sz="7000" dirty="0"/>
          </a:p>
          <a:p>
            <a:endParaRPr lang="en-GB" sz="3200" dirty="0"/>
          </a:p>
          <a:p>
            <a:endParaRPr lang="en-GB" sz="3200" dirty="0"/>
          </a:p>
          <a:p>
            <a:endParaRPr lang="en-GB" sz="2900" dirty="0"/>
          </a:p>
          <a:p>
            <a:pPr marL="0" lvl="0" indent="0">
              <a:buNone/>
            </a:pPr>
            <a:endParaRPr lang="en-GB" sz="2900" dirty="0"/>
          </a:p>
          <a:p>
            <a:endParaRPr lang="en-GB" sz="4400" dirty="0"/>
          </a:p>
          <a:p>
            <a:endParaRPr lang="en-GB" sz="4400" b="1" dirty="0"/>
          </a:p>
          <a:p>
            <a:endParaRPr lang="en-GB" sz="4200" dirty="0"/>
          </a:p>
          <a:p>
            <a:endParaRPr lang="en-GB" dirty="0"/>
          </a:p>
          <a:p>
            <a:endParaRPr lang="en-GB" dirty="0"/>
          </a:p>
          <a:p>
            <a:endParaRPr lang="en-GB" dirty="0"/>
          </a:p>
          <a:p>
            <a:endParaRPr lang="en-GB" dirty="0"/>
          </a:p>
          <a:p>
            <a:endParaRPr lang="en-GB" dirty="0"/>
          </a:p>
          <a:p>
            <a:pPr marL="0" indent="0">
              <a:buNone/>
            </a:pPr>
            <a:endParaRPr lang="en-GB" dirty="0"/>
          </a:p>
          <a:p>
            <a:endParaRPr lang="en-GB" dirty="0"/>
          </a:p>
          <a:p>
            <a:pPr marL="0" indent="0">
              <a:buNone/>
            </a:pPr>
            <a:endParaRPr lang="en-GB" dirty="0"/>
          </a:p>
          <a:p>
            <a:endParaRPr lang="en-GB" dirty="0"/>
          </a:p>
          <a:p>
            <a:endParaRPr lang="en-GB"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sp>
        <p:nvSpPr>
          <p:cNvPr id="6" name="TextBox 5">
            <a:extLst>
              <a:ext uri="{FF2B5EF4-FFF2-40B4-BE49-F238E27FC236}">
                <a16:creationId xmlns:a16="http://schemas.microsoft.com/office/drawing/2014/main" id="{4D10D83B-2179-4335-8D65-063FD6F41935}"/>
              </a:ext>
            </a:extLst>
          </p:cNvPr>
          <p:cNvSpPr txBox="1"/>
          <p:nvPr/>
        </p:nvSpPr>
        <p:spPr>
          <a:xfrm>
            <a:off x="7888941" y="6349616"/>
            <a:ext cx="4267200" cy="430887"/>
          </a:xfrm>
          <a:prstGeom prst="rect">
            <a:avLst/>
          </a:prstGeom>
          <a:noFill/>
        </p:spPr>
        <p:txBody>
          <a:bodyPr wrap="square" rtlCol="0">
            <a:spAutoFit/>
          </a:bodyPr>
          <a:lstStyle/>
          <a:p>
            <a:r>
              <a:rPr lang="pl-PL" sz="1100" spc="300" dirty="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rPr>
              <a:t>Email: </a:t>
            </a:r>
            <a:r>
              <a:rPr lang="pl-PL" sz="1100" spc="300" dirty="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hlinkClick r:id="rId4"/>
              </a:rPr>
              <a:t>info@zalnet.pl</a:t>
            </a:r>
            <a:r>
              <a:rPr lang="en-GB" sz="1100" spc="300" dirty="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rPr>
              <a:t>       </a:t>
            </a:r>
            <a:r>
              <a:rPr lang="en-GB" sz="1100" spc="300" dirty="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hlinkClick r:id="rId5"/>
              </a:rPr>
              <a:t>www.zalnet.pl</a:t>
            </a:r>
            <a:endParaRPr lang="en-GB" sz="1100" spc="300" dirty="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endParaRPr>
          </a:p>
          <a:p>
            <a:endParaRPr lang="en-ID" sz="1100" spc="300" dirty="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endParaRPr>
          </a:p>
        </p:txBody>
      </p:sp>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6"/>
          <a:stretch>
            <a:fillRect/>
          </a:stretch>
        </p:blipFill>
        <p:spPr>
          <a:xfrm>
            <a:off x="11246692" y="77497"/>
            <a:ext cx="937341" cy="678239"/>
          </a:xfrm>
          <a:prstGeom prst="rect">
            <a:avLst/>
          </a:prstGeom>
        </p:spPr>
      </p:pic>
      <p:sp>
        <p:nvSpPr>
          <p:cNvPr id="9" name="Rectangle 3">
            <a:extLst>
              <a:ext uri="{FF2B5EF4-FFF2-40B4-BE49-F238E27FC236}">
                <a16:creationId xmlns:a16="http://schemas.microsoft.com/office/drawing/2014/main" id="{88BF3771-9035-41D7-A3C0-1384B3FF3C10}"/>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1ECD0639-13FA-45B7-AC4E-44F919823AAD}"/>
              </a:ext>
            </a:extLst>
          </p:cNvPr>
          <p:cNvSpPr/>
          <p:nvPr/>
        </p:nvSpPr>
        <p:spPr>
          <a:xfrm>
            <a:off x="4407076" y="3244334"/>
            <a:ext cx="184731" cy="369332"/>
          </a:xfrm>
          <a:prstGeom prst="rect">
            <a:avLst/>
          </a:prstGeom>
        </p:spPr>
        <p:txBody>
          <a:bodyPr wrap="none">
            <a:spAutoFit/>
          </a:bodyPr>
          <a:lstStyle/>
          <a:p>
            <a:endParaRPr lang="en-GB" b="0" i="0" u="none" strike="noStrike" dirty="0">
              <a:solidFill>
                <a:srgbClr val="333333"/>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1A459673-BFC3-4D4F-8BC9-1BA2F292934D}"/>
              </a:ext>
            </a:extLst>
          </p:cNvPr>
          <p:cNvPicPr>
            <a:picLocks noChangeAspect="1"/>
          </p:cNvPicPr>
          <p:nvPr/>
        </p:nvPicPr>
        <p:blipFill>
          <a:blip r:embed="rId7"/>
          <a:stretch>
            <a:fillRect/>
          </a:stretch>
        </p:blipFill>
        <p:spPr>
          <a:xfrm>
            <a:off x="3652032" y="755736"/>
            <a:ext cx="7432827" cy="5321026"/>
          </a:xfrm>
          <a:prstGeom prst="rect">
            <a:avLst/>
          </a:prstGeom>
        </p:spPr>
      </p:pic>
    </p:spTree>
    <p:extLst>
      <p:ext uri="{BB962C8B-B14F-4D97-AF65-F5344CB8AC3E}">
        <p14:creationId xmlns:p14="http://schemas.microsoft.com/office/powerpoint/2010/main" val="20897349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41801" y="1123837"/>
            <a:ext cx="3375441" cy="4601183"/>
          </a:xfrm>
        </p:spPr>
        <p:txBody>
          <a:bodyPr>
            <a:normAutofit/>
          </a:bodyPr>
          <a:lstStyle/>
          <a:p>
            <a:r>
              <a:rPr lang="pl-PL" sz="3400" dirty="0"/>
              <a:t>DEMO</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a:xfrm>
            <a:off x="3869268" y="864108"/>
            <a:ext cx="7315200" cy="5120640"/>
          </a:xfrm>
        </p:spPr>
        <p:txBody>
          <a:bodyPr>
            <a:normAutofit fontScale="25000" lnSpcReduction="20000"/>
          </a:bodyPr>
          <a:lstStyle/>
          <a:p>
            <a:pPr marL="0" indent="0">
              <a:buNone/>
            </a:pPr>
            <a:endParaRPr lang="en-GB" dirty="0"/>
          </a:p>
          <a:p>
            <a:pPr marL="0" indent="0">
              <a:buNone/>
            </a:pPr>
            <a:endParaRPr lang="en-GB" dirty="0"/>
          </a:p>
          <a:p>
            <a:pPr marL="0" indent="0">
              <a:buNone/>
            </a:pPr>
            <a:endParaRPr lang="en-GB" dirty="0"/>
          </a:p>
          <a:p>
            <a:pPr lvl="0"/>
            <a:endParaRPr lang="en-GB" dirty="0"/>
          </a:p>
          <a:p>
            <a:pPr lvl="0"/>
            <a:endParaRPr lang="en-GB" dirty="0"/>
          </a:p>
          <a:p>
            <a:pPr lvl="0"/>
            <a:endParaRPr lang="en-GB" dirty="0"/>
          </a:p>
          <a:p>
            <a:pPr lvl="0"/>
            <a:endParaRPr lang="en-GB" sz="2900" dirty="0"/>
          </a:p>
          <a:p>
            <a:endParaRPr lang="en-GB" sz="3200" dirty="0"/>
          </a:p>
          <a:p>
            <a:endParaRPr lang="en-GB" sz="3200" dirty="0"/>
          </a:p>
          <a:p>
            <a:endParaRPr lang="en-GB" sz="3200" dirty="0"/>
          </a:p>
          <a:p>
            <a:endParaRPr lang="en-GB" sz="3200" dirty="0"/>
          </a:p>
          <a:p>
            <a:pPr marL="0" indent="0">
              <a:buNone/>
            </a:pPr>
            <a:endParaRPr lang="en-GB" sz="9600" dirty="0"/>
          </a:p>
          <a:p>
            <a:pPr fontAlgn="base"/>
            <a:endParaRPr lang="pl-PL" sz="9600" dirty="0"/>
          </a:p>
          <a:p>
            <a:pPr fontAlgn="base"/>
            <a:endParaRPr lang="pl-PL" sz="9600" dirty="0"/>
          </a:p>
          <a:p>
            <a:pPr fontAlgn="base"/>
            <a:endParaRPr lang="pl-PL" sz="9600" dirty="0"/>
          </a:p>
          <a:p>
            <a:pPr fontAlgn="base"/>
            <a:endParaRPr lang="pl-PL" sz="9600" dirty="0"/>
          </a:p>
          <a:p>
            <a:pPr fontAlgn="base"/>
            <a:endParaRPr lang="pl-PL" sz="9600" dirty="0"/>
          </a:p>
          <a:p>
            <a:pPr fontAlgn="base"/>
            <a:endParaRPr lang="pl-PL" sz="9600" dirty="0"/>
          </a:p>
          <a:p>
            <a:pPr fontAlgn="base"/>
            <a:endParaRPr lang="pl-PL" sz="9600" dirty="0"/>
          </a:p>
          <a:p>
            <a:pPr fontAlgn="base"/>
            <a:endParaRPr lang="pl-PL" sz="9600" dirty="0"/>
          </a:p>
          <a:p>
            <a:pPr fontAlgn="base"/>
            <a:endParaRPr lang="pl-PL" sz="9600" dirty="0"/>
          </a:p>
          <a:p>
            <a:pPr marL="0" indent="0" fontAlgn="base">
              <a:buNone/>
            </a:pPr>
            <a:r>
              <a:rPr lang="pl-PL" sz="13600" b="1" dirty="0"/>
              <a:t> </a:t>
            </a:r>
            <a:r>
              <a:rPr lang="pl-PL" sz="13600" b="1" dirty="0">
                <a:solidFill>
                  <a:schemeClr val="tx2"/>
                </a:solidFill>
              </a:rPr>
              <a:t>MemoryDiagnoser</a:t>
            </a:r>
          </a:p>
          <a:p>
            <a:pPr fontAlgn="base"/>
            <a:endParaRPr lang="pl-PL" sz="9600" dirty="0"/>
          </a:p>
          <a:p>
            <a:pPr marL="0" indent="0" fontAlgn="base">
              <a:buNone/>
            </a:pPr>
            <a:endParaRPr lang="pl-PL" sz="9600" dirty="0"/>
          </a:p>
          <a:p>
            <a:pPr marL="0" indent="0" fontAlgn="base">
              <a:buNone/>
            </a:pPr>
            <a:endParaRPr lang="en-GB" sz="9600" dirty="0"/>
          </a:p>
          <a:p>
            <a:endParaRPr lang="en-GB" sz="7000" dirty="0"/>
          </a:p>
          <a:p>
            <a:endParaRPr lang="en-GB" sz="7000" dirty="0"/>
          </a:p>
          <a:p>
            <a:endParaRPr lang="en-GB" sz="7000" dirty="0"/>
          </a:p>
          <a:p>
            <a:endParaRPr lang="en-GB" sz="3200" dirty="0"/>
          </a:p>
          <a:p>
            <a:endParaRPr lang="en-GB" sz="3200" dirty="0"/>
          </a:p>
          <a:p>
            <a:endParaRPr lang="en-GB" sz="2900" dirty="0"/>
          </a:p>
          <a:p>
            <a:pPr marL="0" lvl="0" indent="0">
              <a:buNone/>
            </a:pPr>
            <a:endParaRPr lang="en-GB" sz="2900" dirty="0"/>
          </a:p>
          <a:p>
            <a:endParaRPr lang="en-GB" sz="4400" dirty="0"/>
          </a:p>
          <a:p>
            <a:endParaRPr lang="en-GB" sz="4400" b="1" dirty="0"/>
          </a:p>
          <a:p>
            <a:endParaRPr lang="en-GB" sz="4200" dirty="0"/>
          </a:p>
          <a:p>
            <a:endParaRPr lang="en-GB" dirty="0"/>
          </a:p>
          <a:p>
            <a:endParaRPr lang="en-GB" dirty="0"/>
          </a:p>
          <a:p>
            <a:endParaRPr lang="en-GB" dirty="0"/>
          </a:p>
          <a:p>
            <a:endParaRPr lang="en-GB" dirty="0"/>
          </a:p>
          <a:p>
            <a:endParaRPr lang="en-GB" dirty="0"/>
          </a:p>
          <a:p>
            <a:pPr marL="0" indent="0">
              <a:buNone/>
            </a:pPr>
            <a:endParaRPr lang="en-GB" dirty="0"/>
          </a:p>
          <a:p>
            <a:endParaRPr lang="en-GB" dirty="0"/>
          </a:p>
          <a:p>
            <a:pPr marL="0" indent="0">
              <a:buNone/>
            </a:pPr>
            <a:endParaRPr lang="en-GB" dirty="0"/>
          </a:p>
          <a:p>
            <a:endParaRPr lang="en-GB" dirty="0"/>
          </a:p>
          <a:p>
            <a:endParaRPr lang="en-GB"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sp>
        <p:nvSpPr>
          <p:cNvPr id="6" name="TextBox 5">
            <a:extLst>
              <a:ext uri="{FF2B5EF4-FFF2-40B4-BE49-F238E27FC236}">
                <a16:creationId xmlns:a16="http://schemas.microsoft.com/office/drawing/2014/main" id="{4D10D83B-2179-4335-8D65-063FD6F41935}"/>
              </a:ext>
            </a:extLst>
          </p:cNvPr>
          <p:cNvSpPr txBox="1"/>
          <p:nvPr/>
        </p:nvSpPr>
        <p:spPr>
          <a:xfrm>
            <a:off x="7888941" y="6349616"/>
            <a:ext cx="4267200" cy="430887"/>
          </a:xfrm>
          <a:prstGeom prst="rect">
            <a:avLst/>
          </a:prstGeom>
          <a:noFill/>
        </p:spPr>
        <p:txBody>
          <a:bodyPr wrap="square" rtlCol="0">
            <a:spAutoFit/>
          </a:bodyPr>
          <a:lstStyle/>
          <a:p>
            <a:r>
              <a:rPr lang="pl-PL" sz="1100" spc="300" dirty="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rPr>
              <a:t>Email: </a:t>
            </a:r>
            <a:r>
              <a:rPr lang="pl-PL" sz="1100" spc="300" dirty="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hlinkClick r:id="rId4"/>
              </a:rPr>
              <a:t>info@zalnet.pl</a:t>
            </a:r>
            <a:r>
              <a:rPr lang="en-GB" sz="1100" spc="300" dirty="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rPr>
              <a:t>       </a:t>
            </a:r>
            <a:r>
              <a:rPr lang="en-GB" sz="1100" spc="300" dirty="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hlinkClick r:id="rId5"/>
              </a:rPr>
              <a:t>www.zalnet.pl</a:t>
            </a:r>
            <a:endParaRPr lang="en-GB" sz="1100" spc="300" dirty="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endParaRPr>
          </a:p>
          <a:p>
            <a:endParaRPr lang="en-ID" sz="1100" spc="300" dirty="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endParaRPr>
          </a:p>
        </p:txBody>
      </p:sp>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6"/>
          <a:stretch>
            <a:fillRect/>
          </a:stretch>
        </p:blipFill>
        <p:spPr>
          <a:xfrm>
            <a:off x="11246692" y="77497"/>
            <a:ext cx="937341" cy="678239"/>
          </a:xfrm>
          <a:prstGeom prst="rect">
            <a:avLst/>
          </a:prstGeom>
        </p:spPr>
      </p:pic>
      <p:sp>
        <p:nvSpPr>
          <p:cNvPr id="9" name="Rectangle 3">
            <a:extLst>
              <a:ext uri="{FF2B5EF4-FFF2-40B4-BE49-F238E27FC236}">
                <a16:creationId xmlns:a16="http://schemas.microsoft.com/office/drawing/2014/main" id="{88BF3771-9035-41D7-A3C0-1384B3FF3C10}"/>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1ECD0639-13FA-45B7-AC4E-44F919823AAD}"/>
              </a:ext>
            </a:extLst>
          </p:cNvPr>
          <p:cNvSpPr/>
          <p:nvPr/>
        </p:nvSpPr>
        <p:spPr>
          <a:xfrm>
            <a:off x="4407076" y="3244334"/>
            <a:ext cx="184731" cy="369332"/>
          </a:xfrm>
          <a:prstGeom prst="rect">
            <a:avLst/>
          </a:prstGeom>
        </p:spPr>
        <p:txBody>
          <a:bodyPr wrap="none">
            <a:spAutoFit/>
          </a:bodyPr>
          <a:lstStyle/>
          <a:p>
            <a:endParaRPr lang="en-GB" b="0" i="0" u="none" strike="noStrike"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23906095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138954" y="1123837"/>
            <a:ext cx="3245222" cy="4601183"/>
          </a:xfrm>
        </p:spPr>
        <p:txBody>
          <a:bodyPr>
            <a:normAutofit/>
          </a:bodyPr>
          <a:lstStyle/>
          <a:p>
            <a:r>
              <a:rPr lang="pl-PL" dirty="0"/>
              <a:t>STEP </a:t>
            </a:r>
            <a:r>
              <a:rPr lang="en-GB" dirty="0"/>
              <a:t>VII</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a:bodyPr>
          <a:lstStyle/>
          <a:p>
            <a:endParaRPr lang="pl-PL" dirty="0"/>
          </a:p>
          <a:p>
            <a:endParaRPr lang="pl-PL" dirty="0"/>
          </a:p>
          <a:p>
            <a:endParaRPr lang="pl-PL" dirty="0"/>
          </a:p>
          <a:p>
            <a:endParaRPr lang="pl-PL" dirty="0"/>
          </a:p>
          <a:p>
            <a:pPr marL="0" indent="0">
              <a:buNone/>
            </a:pPr>
            <a:endParaRPr lang="pl-PL" dirty="0"/>
          </a:p>
          <a:p>
            <a:pPr marL="0" indent="0">
              <a:buNone/>
            </a:pPr>
            <a:endParaRPr lang="pl-PL" dirty="0"/>
          </a:p>
          <a:p>
            <a:pPr marL="0" indent="0">
              <a:buNone/>
            </a:pPr>
            <a:endParaRPr lang="pl-PL" dirty="0"/>
          </a:p>
          <a:p>
            <a:pPr marL="0" indent="0">
              <a:buNone/>
            </a:pPr>
            <a:r>
              <a:rPr lang="en-GB" sz="3400" b="1" dirty="0">
                <a:solidFill>
                  <a:schemeClr val="accent1"/>
                </a:solidFill>
              </a:rPr>
              <a:t>Memory Leaks</a:t>
            </a:r>
            <a:endParaRPr lang="en-GB" dirty="0"/>
          </a:p>
          <a:p>
            <a:endParaRPr lang="pl-PL" dirty="0"/>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26825874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138954" y="1123837"/>
            <a:ext cx="3245222" cy="4601183"/>
          </a:xfrm>
        </p:spPr>
        <p:txBody>
          <a:bodyPr>
            <a:normAutofit/>
          </a:bodyPr>
          <a:lstStyle/>
          <a:p>
            <a:r>
              <a:rPr lang="en-GB" b="1" dirty="0"/>
              <a:t>WHAT IS MEMORY LEAK?</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a:bodyPr>
          <a:lstStyle/>
          <a:p>
            <a:endParaRPr lang="pl-PL" dirty="0"/>
          </a:p>
          <a:p>
            <a:endParaRPr lang="pl-PL" dirty="0"/>
          </a:p>
          <a:p>
            <a:pPr marL="0" indent="0">
              <a:buNone/>
            </a:pPr>
            <a:endParaRPr lang="pl-PL" dirty="0"/>
          </a:p>
          <a:p>
            <a:pPr marL="0" indent="0">
              <a:buNone/>
            </a:pPr>
            <a:endParaRPr lang="pl-PL" dirty="0"/>
          </a:p>
          <a:p>
            <a:endParaRPr lang="pl-PL" dirty="0"/>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pic>
        <p:nvPicPr>
          <p:cNvPr id="6" name="Picture 5">
            <a:extLst>
              <a:ext uri="{FF2B5EF4-FFF2-40B4-BE49-F238E27FC236}">
                <a16:creationId xmlns:a16="http://schemas.microsoft.com/office/drawing/2014/main" id="{4DEB93FD-B2B9-4ECF-B2FE-C27C38F23718}"/>
              </a:ext>
            </a:extLst>
          </p:cNvPr>
          <p:cNvPicPr>
            <a:picLocks noChangeAspect="1"/>
          </p:cNvPicPr>
          <p:nvPr/>
        </p:nvPicPr>
        <p:blipFill>
          <a:blip r:embed="rId4"/>
          <a:stretch>
            <a:fillRect/>
          </a:stretch>
        </p:blipFill>
        <p:spPr>
          <a:xfrm>
            <a:off x="3805518" y="1901058"/>
            <a:ext cx="6672361" cy="2326624"/>
          </a:xfrm>
          <a:prstGeom prst="rect">
            <a:avLst/>
          </a:prstGeom>
        </p:spPr>
      </p:pic>
    </p:spTree>
    <p:extLst>
      <p:ext uri="{BB962C8B-B14F-4D97-AF65-F5344CB8AC3E}">
        <p14:creationId xmlns:p14="http://schemas.microsoft.com/office/powerpoint/2010/main" val="3320874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152400" y="1123837"/>
            <a:ext cx="3191435" cy="4601183"/>
          </a:xfrm>
        </p:spPr>
        <p:txBody>
          <a:bodyPr>
            <a:normAutofit/>
          </a:bodyPr>
          <a:lstStyle/>
          <a:p>
            <a:r>
              <a:rPr lang="en-GB" dirty="0"/>
              <a:t>UNMANAGED RESOURCES</a:t>
            </a:r>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a:xfrm>
            <a:off x="3869268" y="864108"/>
            <a:ext cx="7315200" cy="5120640"/>
          </a:xfrm>
        </p:spPr>
        <p:txBody>
          <a:bodyPr>
            <a:normAutofit lnSpcReduction="10000"/>
          </a:bodyPr>
          <a:lstStyle/>
          <a:p>
            <a:pPr marL="0" indent="0">
              <a:buNone/>
            </a:pPr>
            <a:endParaRPr lang="en-GB" dirty="0"/>
          </a:p>
          <a:p>
            <a:pPr marL="0" indent="0">
              <a:buNone/>
            </a:pPr>
            <a:endParaRPr lang="en-GB" dirty="0"/>
          </a:p>
          <a:p>
            <a:pPr marL="0" indent="0">
              <a:buNone/>
            </a:pPr>
            <a:endParaRPr lang="en-GB" dirty="0"/>
          </a:p>
          <a:p>
            <a:endParaRPr lang="en-GB" dirty="0"/>
          </a:p>
          <a:p>
            <a:endParaRPr lang="en-GB" dirty="0"/>
          </a:p>
          <a:p>
            <a:pPr marL="0" indent="0">
              <a:buNone/>
            </a:pPr>
            <a:endParaRPr lang="en-GB" dirty="0"/>
          </a:p>
          <a:p>
            <a:r>
              <a:rPr lang="en-GB" dirty="0"/>
              <a:t>Unmanaged Resources are those that are not under direct control of runtime:</a:t>
            </a:r>
          </a:p>
          <a:p>
            <a:pPr marL="0" indent="0">
              <a:buNone/>
            </a:pPr>
            <a:r>
              <a:rPr lang="pl-PL" dirty="0"/>
              <a:t>- </a:t>
            </a:r>
            <a:r>
              <a:rPr lang="en-GB" dirty="0"/>
              <a:t>Database Connections </a:t>
            </a:r>
          </a:p>
          <a:p>
            <a:pPr>
              <a:buFontTx/>
              <a:buChar char="-"/>
            </a:pPr>
            <a:r>
              <a:rPr lang="en-GB" dirty="0"/>
              <a:t>File </a:t>
            </a:r>
            <a:endParaRPr lang="pl-PL" dirty="0"/>
          </a:p>
          <a:p>
            <a:pPr>
              <a:buFontTx/>
              <a:buChar char="-"/>
            </a:pPr>
            <a:r>
              <a:rPr lang="pl-PL" dirty="0"/>
              <a:t>File streams</a:t>
            </a:r>
            <a:endParaRPr lang="en-GB" dirty="0"/>
          </a:p>
          <a:p>
            <a:pPr marL="0" indent="0">
              <a:buNone/>
            </a:pPr>
            <a:r>
              <a:rPr lang="pl-PL" dirty="0"/>
              <a:t>- </a:t>
            </a:r>
            <a:r>
              <a:rPr lang="en-GB" dirty="0"/>
              <a:t>COM objects</a:t>
            </a:r>
          </a:p>
          <a:p>
            <a:pPr marL="0" indent="0">
              <a:buNone/>
            </a:pPr>
            <a:r>
              <a:rPr lang="pl-PL" dirty="0"/>
              <a:t>- </a:t>
            </a:r>
            <a:r>
              <a:rPr lang="en-GB" dirty="0"/>
              <a:t>etc.</a:t>
            </a:r>
          </a:p>
          <a:p>
            <a:endParaRPr lang="en-GB" dirty="0"/>
          </a:p>
          <a:p>
            <a:endParaRPr lang="en-GB" dirty="0"/>
          </a:p>
          <a:p>
            <a:pPr marL="0" indent="0">
              <a:buNone/>
            </a:pPr>
            <a:endParaRPr lang="en-GB" dirty="0"/>
          </a:p>
          <a:p>
            <a:endParaRPr lang="en-GB" dirty="0"/>
          </a:p>
          <a:p>
            <a:pPr marL="0" indent="0">
              <a:buNone/>
            </a:pPr>
            <a:endParaRPr lang="en-GB" dirty="0"/>
          </a:p>
          <a:p>
            <a:endParaRPr lang="en-GB" dirty="0"/>
          </a:p>
          <a:p>
            <a:endParaRPr lang="en-GB"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4"/>
          <a:stretch>
            <a:fillRect/>
          </a:stretch>
        </p:blipFill>
        <p:spPr>
          <a:xfrm>
            <a:off x="11246692" y="77497"/>
            <a:ext cx="937341" cy="678239"/>
          </a:xfrm>
          <a:prstGeom prst="rect">
            <a:avLst/>
          </a:prstGeom>
        </p:spPr>
      </p:pic>
      <p:sp>
        <p:nvSpPr>
          <p:cNvPr id="9" name="Rectangle 3">
            <a:extLst>
              <a:ext uri="{FF2B5EF4-FFF2-40B4-BE49-F238E27FC236}">
                <a16:creationId xmlns:a16="http://schemas.microsoft.com/office/drawing/2014/main" id="{88BF3771-9035-41D7-A3C0-1384B3FF3C10}"/>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1ECD0639-13FA-45B7-AC4E-44F919823AAD}"/>
              </a:ext>
            </a:extLst>
          </p:cNvPr>
          <p:cNvSpPr/>
          <p:nvPr/>
        </p:nvSpPr>
        <p:spPr>
          <a:xfrm>
            <a:off x="4407076" y="3244334"/>
            <a:ext cx="184731" cy="369332"/>
          </a:xfrm>
          <a:prstGeom prst="rect">
            <a:avLst/>
          </a:prstGeom>
        </p:spPr>
        <p:txBody>
          <a:bodyPr wrap="none">
            <a:spAutoFit/>
          </a:bodyPr>
          <a:lstStyle/>
          <a:p>
            <a:endParaRPr lang="en-GB" b="0" i="0" u="none" strike="noStrike"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9762202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138954" y="1123837"/>
            <a:ext cx="3245222" cy="4601183"/>
          </a:xfrm>
        </p:spPr>
        <p:txBody>
          <a:bodyPr>
            <a:normAutofit/>
          </a:bodyPr>
          <a:lstStyle/>
          <a:p>
            <a:r>
              <a:rPr lang="pl-PL" sz="3400" b="1" dirty="0"/>
              <a:t>DEMO</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a:bodyPr>
          <a:lstStyle/>
          <a:p>
            <a:endParaRPr lang="pl-PL" dirty="0"/>
          </a:p>
          <a:p>
            <a:endParaRPr lang="pl-PL" dirty="0"/>
          </a:p>
          <a:p>
            <a:pPr marL="0" indent="0">
              <a:buNone/>
            </a:pPr>
            <a:endParaRPr lang="pl-PL" dirty="0"/>
          </a:p>
          <a:p>
            <a:pPr marL="0" indent="0">
              <a:buNone/>
            </a:pPr>
            <a:endParaRPr lang="pl-PL" dirty="0"/>
          </a:p>
          <a:p>
            <a:endParaRPr lang="pl-PL" dirty="0"/>
          </a:p>
          <a:p>
            <a:pPr marL="0" indent="0">
              <a:buNone/>
            </a:pPr>
            <a:r>
              <a:rPr lang="pl-PL" sz="3400" b="1" dirty="0">
                <a:solidFill>
                  <a:schemeClr val="tx2"/>
                </a:solidFill>
              </a:rPr>
              <a:t> </a:t>
            </a:r>
            <a:r>
              <a:rPr lang="en-GB" sz="3400" b="1" dirty="0">
                <a:solidFill>
                  <a:schemeClr val="tx2"/>
                </a:solidFill>
              </a:rPr>
              <a:t>Issues with Memory Leaks</a:t>
            </a:r>
            <a:endParaRPr lang="pl-PL" sz="3400" b="1" dirty="0">
              <a:solidFill>
                <a:schemeClr val="tx2"/>
              </a:solidFill>
            </a:endParaRPr>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3958764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138954" y="1123837"/>
            <a:ext cx="3245222" cy="4601183"/>
          </a:xfrm>
        </p:spPr>
        <p:txBody>
          <a:bodyPr>
            <a:normAutofit/>
          </a:bodyPr>
          <a:lstStyle/>
          <a:p>
            <a:r>
              <a:rPr lang="pl-PL" dirty="0"/>
              <a:t>STEP </a:t>
            </a:r>
            <a:r>
              <a:rPr lang="en-GB" dirty="0"/>
              <a:t>VIII</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a:bodyPr>
          <a:lstStyle/>
          <a:p>
            <a:endParaRPr lang="pl-PL" dirty="0"/>
          </a:p>
          <a:p>
            <a:endParaRPr lang="pl-PL" dirty="0"/>
          </a:p>
          <a:p>
            <a:endParaRPr lang="pl-PL" dirty="0"/>
          </a:p>
          <a:p>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r>
              <a:rPr lang="pl-PL" sz="3400" b="1" dirty="0">
                <a:solidFill>
                  <a:schemeClr val="accent1"/>
                </a:solidFill>
              </a:rPr>
              <a:t>Roslyn-based heap allocation</a:t>
            </a:r>
            <a:r>
              <a:rPr lang="en-GB" sz="3400" b="1" dirty="0">
                <a:solidFill>
                  <a:schemeClr val="accent1"/>
                </a:solidFill>
              </a:rPr>
              <a:t> </a:t>
            </a:r>
            <a:r>
              <a:rPr lang="pl-PL" sz="3400" b="1" dirty="0">
                <a:solidFill>
                  <a:schemeClr val="accent1"/>
                </a:solidFill>
              </a:rPr>
              <a:t>analyzer</a:t>
            </a:r>
            <a:endParaRPr lang="en-GB" sz="3400" b="1" dirty="0">
              <a:solidFill>
                <a:schemeClr val="accent1"/>
              </a:solidFill>
            </a:endParaRPr>
          </a:p>
          <a:p>
            <a:pPr marL="0" indent="0">
              <a:buNone/>
            </a:pPr>
            <a:endParaRPr lang="en-GB" dirty="0"/>
          </a:p>
          <a:p>
            <a:endParaRPr lang="pl-PL" dirty="0"/>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10787957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138954" y="1123837"/>
            <a:ext cx="3245222" cy="4601183"/>
          </a:xfrm>
        </p:spPr>
        <p:txBody>
          <a:bodyPr>
            <a:normAutofit/>
          </a:bodyPr>
          <a:lstStyle/>
          <a:p>
            <a:r>
              <a:rPr lang="en-GB" b="1" dirty="0"/>
              <a:t>C</a:t>
            </a:r>
            <a:r>
              <a:rPr lang="pl-PL" b="1" dirty="0"/>
              <a:t>LR</a:t>
            </a:r>
            <a:r>
              <a:rPr lang="en-GB" b="1" dirty="0"/>
              <a:t> H</a:t>
            </a:r>
            <a:r>
              <a:rPr lang="pl-PL" b="1" dirty="0"/>
              <a:t>EAP</a:t>
            </a:r>
            <a:r>
              <a:rPr lang="en-GB" b="1" dirty="0"/>
              <a:t> A</a:t>
            </a:r>
            <a:r>
              <a:rPr lang="pl-PL" b="1" dirty="0"/>
              <a:t>LLOCATION</a:t>
            </a:r>
            <a:r>
              <a:rPr lang="en-GB" b="1" dirty="0"/>
              <a:t> </a:t>
            </a:r>
            <a:r>
              <a:rPr lang="pl-PL" b="1" dirty="0"/>
              <a:t>ANALYZER</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lnSpcReduction="10000"/>
          </a:bodyPr>
          <a:lstStyle/>
          <a:p>
            <a:endParaRPr lang="pl-PL" dirty="0"/>
          </a:p>
          <a:p>
            <a:endParaRPr lang="pl-PL" dirty="0"/>
          </a:p>
          <a:p>
            <a:pPr marL="0" indent="0">
              <a:buNone/>
            </a:pPr>
            <a:endParaRPr lang="pl-PL" dirty="0"/>
          </a:p>
          <a:p>
            <a:pPr marL="0" indent="0">
              <a:buNone/>
            </a:pPr>
            <a:endParaRPr lang="pl-PL" dirty="0"/>
          </a:p>
          <a:p>
            <a:r>
              <a:rPr lang="en-GB" dirty="0"/>
              <a:t>Rosly</a:t>
            </a:r>
            <a:r>
              <a:rPr lang="pl-PL" dirty="0"/>
              <a:t>n</a:t>
            </a:r>
            <a:r>
              <a:rPr lang="en-GB" dirty="0"/>
              <a:t> based C# heap allocation diagnostic analyzer.</a:t>
            </a:r>
          </a:p>
          <a:p>
            <a:r>
              <a:rPr lang="en-GB" dirty="0"/>
              <a:t>It can detect most heap allocations including explicit allocations, value type to reference type (boxing), closure captures (a.k.a Display Classes) and can tell you why the closure is being captured. Implicit delegate creation and implicit allocations done by the compiler for params, etc.</a:t>
            </a:r>
          </a:p>
          <a:p>
            <a:r>
              <a:rPr lang="en-GB" dirty="0"/>
              <a:t>It can also run as part of your build and flag as warnings. It is, however, most demonstrative in its code-assist form in the IDE.</a:t>
            </a:r>
          </a:p>
          <a:p>
            <a:r>
              <a:rPr lang="pl-PL" dirty="0"/>
              <a:t>It can be downloaded from Visual Studio MarketPlace.</a:t>
            </a:r>
            <a:endParaRPr lang="en-GB" dirty="0"/>
          </a:p>
          <a:p>
            <a:r>
              <a:rPr lang="en-GB" dirty="0">
                <a:solidFill>
                  <a:schemeClr val="bg2">
                    <a:lumMod val="50000"/>
                  </a:schemeClr>
                </a:solidFill>
                <a:hlinkClick r:id="rId2">
                  <a:extLst>
                    <a:ext uri="{A12FA001-AC4F-418D-AE19-62706E023703}">
                      <ahyp:hlinkClr xmlns:ahyp="http://schemas.microsoft.com/office/drawing/2018/hyperlinkcolor" val="tx"/>
                    </a:ext>
                  </a:extLst>
                </a:hlinkClick>
              </a:rPr>
              <a:t>https://github.com/mjsabby/RoslynClrHeapAllocationAnalyzer</a:t>
            </a:r>
            <a:r>
              <a:rPr lang="en-GB" dirty="0"/>
              <a:t> for the source. </a:t>
            </a:r>
          </a:p>
          <a:p>
            <a:endParaRPr lang="pl-PL" dirty="0"/>
          </a:p>
          <a:p>
            <a:endParaRPr lang="pl-PL" dirty="0"/>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4"/>
          <a:stretch>
            <a:fillRect/>
          </a:stretch>
        </p:blipFill>
        <p:spPr>
          <a:xfrm>
            <a:off x="11246692" y="77497"/>
            <a:ext cx="937341" cy="678239"/>
          </a:xfrm>
          <a:prstGeom prst="rect">
            <a:avLst/>
          </a:prstGeom>
        </p:spPr>
      </p:pic>
    </p:spTree>
    <p:extLst>
      <p:ext uri="{BB962C8B-B14F-4D97-AF65-F5344CB8AC3E}">
        <p14:creationId xmlns:p14="http://schemas.microsoft.com/office/powerpoint/2010/main" val="18964393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138954" y="1123837"/>
            <a:ext cx="3245222" cy="4601183"/>
          </a:xfrm>
        </p:spPr>
        <p:txBody>
          <a:bodyPr>
            <a:normAutofit/>
          </a:bodyPr>
          <a:lstStyle/>
          <a:p>
            <a:r>
              <a:rPr lang="pl-PL" sz="3400" b="1" dirty="0"/>
              <a:t>DEMO</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a:bodyPr>
          <a:lstStyle/>
          <a:p>
            <a:endParaRPr lang="pl-PL" dirty="0"/>
          </a:p>
          <a:p>
            <a:endParaRPr lang="pl-PL" dirty="0"/>
          </a:p>
          <a:p>
            <a:pPr marL="0" indent="0">
              <a:buNone/>
            </a:pPr>
            <a:endParaRPr lang="pl-PL" dirty="0"/>
          </a:p>
          <a:p>
            <a:pPr marL="0" indent="0">
              <a:buNone/>
            </a:pPr>
            <a:endParaRPr lang="pl-PL" dirty="0"/>
          </a:p>
          <a:p>
            <a:endParaRPr lang="pl-PL" dirty="0"/>
          </a:p>
          <a:p>
            <a:pPr marL="0" indent="0">
              <a:buNone/>
            </a:pPr>
            <a:r>
              <a:rPr lang="pl-PL" sz="3400" b="1" dirty="0">
                <a:solidFill>
                  <a:schemeClr val="tx2"/>
                </a:solidFill>
              </a:rPr>
              <a:t> Heap Analyzer</a:t>
            </a:r>
            <a:endParaRPr lang="en-GB" sz="3400" b="1" dirty="0">
              <a:solidFill>
                <a:schemeClr val="tx2"/>
              </a:solidFill>
            </a:endParaRPr>
          </a:p>
          <a:p>
            <a:pPr marL="0" indent="0">
              <a:buNone/>
            </a:pPr>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spTree>
    <p:extLst>
      <p:ext uri="{BB962C8B-B14F-4D97-AF65-F5344CB8AC3E}">
        <p14:creationId xmlns:p14="http://schemas.microsoft.com/office/powerpoint/2010/main" val="14316566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138954" y="1123837"/>
            <a:ext cx="3245222" cy="4601183"/>
          </a:xfrm>
        </p:spPr>
        <p:txBody>
          <a:bodyPr>
            <a:normAutofit/>
          </a:bodyPr>
          <a:lstStyle/>
          <a:p>
            <a:r>
              <a:rPr lang="en-GB" sz="3400" b="1" dirty="0"/>
              <a:t>Q &amp; A</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Email: </a:t>
            </a:r>
            <a:r>
              <a:rPr lang="en-GB" dirty="0">
                <a:hlinkClick r:id="rId2"/>
              </a:rPr>
              <a:t>info@zalnet.pl</a:t>
            </a:r>
            <a:r>
              <a:rPr lang="en-GB" dirty="0"/>
              <a:t> </a:t>
            </a:r>
            <a:endParaRPr lang="pl-PL" dirty="0"/>
          </a:p>
          <a:p>
            <a:pPr marL="0" indent="0">
              <a:buNone/>
            </a:pPr>
            <a:endParaRPr lang="en-GB" dirty="0"/>
          </a:p>
          <a:p>
            <a:pPr marL="0" indent="0">
              <a:buNone/>
            </a:pPr>
            <a:r>
              <a:rPr lang="en-GB" dirty="0"/>
              <a:t>Demos after conference:</a:t>
            </a:r>
            <a:endParaRPr lang="pl-PL" dirty="0"/>
          </a:p>
          <a:p>
            <a:pPr marL="0" indent="0">
              <a:buNone/>
            </a:pPr>
            <a:r>
              <a:rPr lang="pl-PL" dirty="0">
                <a:solidFill>
                  <a:schemeClr val="tx2"/>
                </a:solidFill>
                <a:hlinkClick r:id="rId3"/>
              </a:rPr>
              <a:t>https://github.com/bzalewa/ConferenceGdansk</a:t>
            </a:r>
            <a:endParaRPr lang="en-GB" dirty="0">
              <a:solidFill>
                <a:schemeClr val="tx2"/>
              </a:solidFill>
            </a:endParaRPr>
          </a:p>
          <a:p>
            <a:pPr marL="0" indent="0">
              <a:buNone/>
            </a:pPr>
            <a:endParaRPr lang="en-GB" dirty="0">
              <a:solidFill>
                <a:schemeClr val="tx2"/>
              </a:solidFill>
            </a:endParaRPr>
          </a:p>
          <a:p>
            <a:pPr marL="0" indent="0" algn="ctr">
              <a:buNone/>
            </a:pPr>
            <a:endParaRPr lang="en-GB" sz="3200" b="1" dirty="0">
              <a:solidFill>
                <a:schemeClr val="tx2"/>
              </a:solidFill>
            </a:endParaRPr>
          </a:p>
          <a:p>
            <a:pPr marL="0" indent="0" algn="ctr">
              <a:buNone/>
            </a:pPr>
            <a:r>
              <a:rPr lang="en-GB" sz="3200" b="1" dirty="0">
                <a:solidFill>
                  <a:schemeClr val="tx2"/>
                </a:solidFill>
              </a:rPr>
              <a:t>Thanks for coming </a:t>
            </a:r>
            <a:r>
              <a:rPr lang="en-GB" sz="3200" b="1" dirty="0">
                <a:solidFill>
                  <a:schemeClr val="tx2"/>
                </a:solidFill>
                <a:sym typeface="Wingdings" panose="05000000000000000000" pitchFamily="2" charset="2"/>
              </a:rPr>
              <a:t></a:t>
            </a:r>
            <a:endParaRPr lang="en-GB" sz="3200" b="1" dirty="0">
              <a:solidFill>
                <a:schemeClr val="tx2"/>
              </a:solidFill>
            </a:endParaRPr>
          </a:p>
          <a:p>
            <a:pPr marL="0" indent="0">
              <a:buNone/>
            </a:pPr>
            <a:endParaRPr lang="pl-PL" sz="2800" dirty="0">
              <a:solidFill>
                <a:schemeClr val="tx2"/>
              </a:solidFill>
            </a:endParaRPr>
          </a:p>
          <a:p>
            <a:endParaRPr lang="pl-PL" dirty="0"/>
          </a:p>
          <a:p>
            <a:endParaRPr lang="pl-PL" dirty="0"/>
          </a:p>
          <a:p>
            <a:endParaRPr lang="pl-PL"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5"/>
          <a:stretch>
            <a:fillRect/>
          </a:stretch>
        </p:blipFill>
        <p:spPr>
          <a:xfrm>
            <a:off x="11246692" y="77497"/>
            <a:ext cx="937341" cy="678239"/>
          </a:xfrm>
          <a:prstGeom prst="rect">
            <a:avLst/>
          </a:prstGeom>
        </p:spPr>
      </p:pic>
    </p:spTree>
    <p:extLst>
      <p:ext uri="{BB962C8B-B14F-4D97-AF65-F5344CB8AC3E}">
        <p14:creationId xmlns:p14="http://schemas.microsoft.com/office/powerpoint/2010/main" val="725305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152400" y="1123837"/>
            <a:ext cx="3191435" cy="4601183"/>
          </a:xfrm>
        </p:spPr>
        <p:txBody>
          <a:bodyPr>
            <a:normAutofit/>
          </a:bodyPr>
          <a:lstStyle/>
          <a:p>
            <a:r>
              <a:rPr lang="en-GB" dirty="0"/>
              <a:t>GARBAGE COLLECTOR</a:t>
            </a:r>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a:xfrm>
            <a:off x="3869268" y="864108"/>
            <a:ext cx="7315200" cy="5120640"/>
          </a:xfrm>
        </p:spPr>
        <p:txBody>
          <a:bodyPr>
            <a:normAutofit lnSpcReduction="10000"/>
          </a:bodyPr>
          <a:lstStyle/>
          <a:p>
            <a:pPr marL="0" indent="0">
              <a:buNone/>
            </a:pPr>
            <a:endParaRPr lang="en-GB" dirty="0"/>
          </a:p>
          <a:p>
            <a:pPr marL="0" indent="0">
              <a:buNone/>
            </a:pPr>
            <a:endParaRPr lang="en-GB" dirty="0"/>
          </a:p>
          <a:p>
            <a:pPr marL="0" indent="0">
              <a:buNone/>
            </a:pPr>
            <a:endParaRPr lang="en-GB" dirty="0"/>
          </a:p>
          <a:p>
            <a:endParaRPr lang="en-GB" dirty="0"/>
          </a:p>
          <a:p>
            <a:endParaRPr lang="pl-PL" dirty="0"/>
          </a:p>
          <a:p>
            <a:endParaRPr lang="pl-PL" dirty="0"/>
          </a:p>
          <a:p>
            <a:endParaRPr lang="pl-PL" dirty="0"/>
          </a:p>
          <a:p>
            <a:endParaRPr lang="pl-PL" dirty="0"/>
          </a:p>
          <a:p>
            <a:r>
              <a:rPr lang="en-GB" dirty="0"/>
              <a:t>Garbage Collector</a:t>
            </a:r>
            <a:r>
              <a:rPr lang="pl-PL" dirty="0"/>
              <a:t> </a:t>
            </a:r>
            <a:r>
              <a:rPr lang="en-GB" dirty="0"/>
              <a:t>is responsible for freeing memory which is no longer required.</a:t>
            </a:r>
          </a:p>
          <a:p>
            <a:r>
              <a:rPr lang="en-GB" dirty="0"/>
              <a:t>GC know</a:t>
            </a:r>
            <a:r>
              <a:rPr lang="pl-PL" dirty="0"/>
              <a:t>s </a:t>
            </a:r>
            <a:r>
              <a:rPr lang="pl-PL" u="sng" dirty="0"/>
              <a:t>only</a:t>
            </a:r>
            <a:r>
              <a:rPr lang="en-GB" u="sng" dirty="0"/>
              <a:t> about Managed Resources</a:t>
            </a:r>
            <a:r>
              <a:rPr lang="en-GB" dirty="0"/>
              <a:t>. </a:t>
            </a:r>
            <a:endParaRPr lang="pl-PL" dirty="0"/>
          </a:p>
          <a:p>
            <a:r>
              <a:rPr lang="en-GB" dirty="0"/>
              <a:t>At some undeterministic point in time, the GC will come along and clean up all the memory and resources associated with a managed object</a:t>
            </a:r>
            <a:r>
              <a:rPr lang="pl-PL" dirty="0"/>
              <a:t>.</a:t>
            </a:r>
          </a:p>
          <a:p>
            <a:endParaRPr lang="pl-PL" dirty="0"/>
          </a:p>
          <a:p>
            <a:endParaRPr lang="en-GB" dirty="0"/>
          </a:p>
          <a:p>
            <a:endParaRPr lang="en-GB" dirty="0"/>
          </a:p>
          <a:p>
            <a:endParaRPr lang="en-GB" dirty="0"/>
          </a:p>
          <a:p>
            <a:pPr marL="0" indent="0">
              <a:buNone/>
            </a:pPr>
            <a:endParaRPr lang="en-GB" dirty="0"/>
          </a:p>
          <a:p>
            <a:endParaRPr lang="en-GB" dirty="0"/>
          </a:p>
          <a:p>
            <a:pPr marL="0" indent="0">
              <a:buNone/>
            </a:pPr>
            <a:endParaRPr lang="en-GB" dirty="0"/>
          </a:p>
          <a:p>
            <a:endParaRPr lang="en-GB" dirty="0"/>
          </a:p>
          <a:p>
            <a:endParaRPr lang="en-GB"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4"/>
          <a:stretch>
            <a:fillRect/>
          </a:stretch>
        </p:blipFill>
        <p:spPr>
          <a:xfrm>
            <a:off x="11246692" y="77497"/>
            <a:ext cx="937341" cy="678239"/>
          </a:xfrm>
          <a:prstGeom prst="rect">
            <a:avLst/>
          </a:prstGeom>
        </p:spPr>
      </p:pic>
      <p:sp>
        <p:nvSpPr>
          <p:cNvPr id="9" name="Rectangle 3">
            <a:extLst>
              <a:ext uri="{FF2B5EF4-FFF2-40B4-BE49-F238E27FC236}">
                <a16:creationId xmlns:a16="http://schemas.microsoft.com/office/drawing/2014/main" id="{88BF3771-9035-41D7-A3C0-1384B3FF3C10}"/>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1ECD0639-13FA-45B7-AC4E-44F919823AAD}"/>
              </a:ext>
            </a:extLst>
          </p:cNvPr>
          <p:cNvSpPr/>
          <p:nvPr/>
        </p:nvSpPr>
        <p:spPr>
          <a:xfrm>
            <a:off x="4407076" y="3244334"/>
            <a:ext cx="184731" cy="369332"/>
          </a:xfrm>
          <a:prstGeom prst="rect">
            <a:avLst/>
          </a:prstGeom>
        </p:spPr>
        <p:txBody>
          <a:bodyPr wrap="none">
            <a:spAutoFit/>
          </a:bodyPr>
          <a:lstStyle/>
          <a:p>
            <a:endParaRPr lang="en-GB" b="0" i="0" u="none" strike="noStrike"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177896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152400" y="1123837"/>
            <a:ext cx="3191435" cy="4601183"/>
          </a:xfrm>
        </p:spPr>
        <p:txBody>
          <a:bodyPr>
            <a:normAutofit/>
          </a:bodyPr>
          <a:lstStyle/>
          <a:p>
            <a:r>
              <a:rPr lang="en-GB" dirty="0"/>
              <a:t>WHO’LL TAKE CARE OF UNMANAGED RESOURCES??</a:t>
            </a:r>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a:xfrm>
            <a:off x="3869268" y="864108"/>
            <a:ext cx="7315200" cy="5120640"/>
          </a:xfrm>
        </p:spPr>
        <p:txBody>
          <a:bodyPr>
            <a:normAutofit fontScale="92500" lnSpcReduction="10000"/>
          </a:bodyPr>
          <a:lstStyle/>
          <a:p>
            <a:pPr marL="0" indent="0">
              <a:buNone/>
            </a:pPr>
            <a:endParaRPr lang="en-GB" dirty="0"/>
          </a:p>
          <a:p>
            <a:pPr marL="0" indent="0">
              <a:buNone/>
            </a:pPr>
            <a:endParaRPr lang="en-GB" dirty="0"/>
          </a:p>
          <a:p>
            <a:r>
              <a:rPr lang="en-GB" dirty="0"/>
              <a:t>Finalizer and IDisposable</a:t>
            </a:r>
          </a:p>
          <a:p>
            <a:pPr lvl="0"/>
            <a:r>
              <a:rPr lang="en-GB" dirty="0"/>
              <a:t>If your class wraps any unmanaged resource, then you should have a Finalizer and implement IDisposable.</a:t>
            </a:r>
            <a:endParaRPr lang="pl-PL" dirty="0"/>
          </a:p>
          <a:p>
            <a:pPr lvl="0"/>
            <a:r>
              <a:rPr lang="en-GB" dirty="0"/>
              <a:t>IDisposable interface has a method Dispose(), used to clean unmanaged resources </a:t>
            </a:r>
            <a:r>
              <a:rPr lang="pl-PL" u="sng" dirty="0"/>
              <a:t>explicitly</a:t>
            </a:r>
            <a:r>
              <a:rPr lang="en-GB" dirty="0"/>
              <a:t> (</a:t>
            </a:r>
            <a:r>
              <a:rPr lang="pl-PL" dirty="0"/>
              <a:t>you </a:t>
            </a:r>
            <a:r>
              <a:rPr lang="en-GB" dirty="0"/>
              <a:t>explicitly call this method for cleaning).</a:t>
            </a:r>
          </a:p>
          <a:p>
            <a:r>
              <a:rPr lang="en-GB" dirty="0"/>
              <a:t>Finalizer is also used to clean all unmanaged resources, </a:t>
            </a:r>
            <a:r>
              <a:rPr lang="pl-PL" dirty="0"/>
              <a:t>but not explicitly</a:t>
            </a:r>
            <a:r>
              <a:rPr lang="en-GB" dirty="0"/>
              <a:t>, so you write the code of cleaning but you do not explicitly call this method. It will be called by GC. </a:t>
            </a:r>
            <a:endParaRPr lang="pl-PL" dirty="0"/>
          </a:p>
          <a:p>
            <a:r>
              <a:rPr lang="en-GB" dirty="0"/>
              <a:t>Finalizer is basically a safegaurd if you forget to do cleaning explicitly via IDisposable.</a:t>
            </a:r>
            <a:endParaRPr lang="pl-PL" dirty="0"/>
          </a:p>
          <a:p>
            <a:r>
              <a:rPr lang="en-GB" dirty="0"/>
              <a:t>Since both IDisposable and Finalizer serve the same purpose of cleaning unmanaged resources, better we keep core cleaning logic in a single place</a:t>
            </a:r>
            <a:r>
              <a:rPr lang="pl-PL" dirty="0"/>
              <a:t>.</a:t>
            </a:r>
            <a:endParaRPr lang="en-GB" dirty="0"/>
          </a:p>
          <a:p>
            <a:pPr marL="0" indent="0">
              <a:buNone/>
            </a:pPr>
            <a:endParaRPr lang="en-GB" dirty="0"/>
          </a:p>
          <a:p>
            <a:endParaRPr lang="en-GB" dirty="0"/>
          </a:p>
          <a:p>
            <a:endParaRPr lang="en-GB"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4"/>
          <a:stretch>
            <a:fillRect/>
          </a:stretch>
        </p:blipFill>
        <p:spPr>
          <a:xfrm>
            <a:off x="11246692" y="77497"/>
            <a:ext cx="937341" cy="678239"/>
          </a:xfrm>
          <a:prstGeom prst="rect">
            <a:avLst/>
          </a:prstGeom>
        </p:spPr>
      </p:pic>
      <p:sp>
        <p:nvSpPr>
          <p:cNvPr id="9" name="Rectangle 3">
            <a:extLst>
              <a:ext uri="{FF2B5EF4-FFF2-40B4-BE49-F238E27FC236}">
                <a16:creationId xmlns:a16="http://schemas.microsoft.com/office/drawing/2014/main" id="{88BF3771-9035-41D7-A3C0-1384B3FF3C10}"/>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1ECD0639-13FA-45B7-AC4E-44F919823AAD}"/>
              </a:ext>
            </a:extLst>
          </p:cNvPr>
          <p:cNvSpPr/>
          <p:nvPr/>
        </p:nvSpPr>
        <p:spPr>
          <a:xfrm>
            <a:off x="4407076" y="3244334"/>
            <a:ext cx="184731" cy="369332"/>
          </a:xfrm>
          <a:prstGeom prst="rect">
            <a:avLst/>
          </a:prstGeom>
        </p:spPr>
        <p:txBody>
          <a:bodyPr wrap="none">
            <a:spAutoFit/>
          </a:bodyPr>
          <a:lstStyle/>
          <a:p>
            <a:endParaRPr lang="en-GB" b="0" i="0" u="none" strike="noStrike"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1447542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152400" y="1123837"/>
            <a:ext cx="3191435" cy="4601183"/>
          </a:xfrm>
        </p:spPr>
        <p:txBody>
          <a:bodyPr>
            <a:normAutofit/>
          </a:bodyPr>
          <a:lstStyle/>
          <a:p>
            <a:r>
              <a:rPr lang="pl-PL" sz="3400" dirty="0"/>
              <a:t>IDISPOSABLE</a:t>
            </a:r>
            <a:br>
              <a:rPr lang="pl-PL" sz="3400" dirty="0"/>
            </a:br>
            <a:r>
              <a:rPr lang="pl-PL" sz="3400" dirty="0"/>
              <a:t>INTERFACE</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a:xfrm>
            <a:off x="3869268" y="864108"/>
            <a:ext cx="7315200" cy="5120640"/>
          </a:xfrm>
        </p:spPr>
        <p:txBody>
          <a:bodyPr>
            <a:normAutofit/>
          </a:bodyPr>
          <a:lstStyle/>
          <a:p>
            <a:pPr marL="0" indent="0">
              <a:buNone/>
            </a:pPr>
            <a:endParaRPr lang="en-GB" dirty="0"/>
          </a:p>
          <a:p>
            <a:pPr marL="0" indent="0">
              <a:buNone/>
            </a:pPr>
            <a:endParaRPr lang="en-GB" dirty="0"/>
          </a:p>
          <a:p>
            <a:pPr marL="0" indent="0">
              <a:buNone/>
            </a:pPr>
            <a:endParaRPr lang="en-GB" dirty="0"/>
          </a:p>
          <a:p>
            <a:endParaRPr lang="en-GB" dirty="0"/>
          </a:p>
          <a:p>
            <a:endParaRPr lang="en-GB" dirty="0"/>
          </a:p>
          <a:p>
            <a:endParaRPr lang="en-GB" dirty="0"/>
          </a:p>
          <a:p>
            <a:endParaRPr lang="en-GB" dirty="0"/>
          </a:p>
          <a:p>
            <a:endParaRPr lang="en-GB" dirty="0"/>
          </a:p>
          <a:p>
            <a:pPr marL="0" indent="0">
              <a:buNone/>
            </a:pPr>
            <a:endParaRPr lang="en-GB" dirty="0"/>
          </a:p>
          <a:p>
            <a:endParaRPr lang="en-GB" dirty="0"/>
          </a:p>
          <a:p>
            <a:pPr marL="0" indent="0">
              <a:buNone/>
            </a:pPr>
            <a:endParaRPr lang="en-GB" dirty="0"/>
          </a:p>
          <a:p>
            <a:endParaRPr lang="en-GB" dirty="0"/>
          </a:p>
          <a:p>
            <a:endParaRPr lang="en-GB" dirty="0"/>
          </a:p>
          <a:p>
            <a:endParaRPr lang="en-GB" dirty="0"/>
          </a:p>
          <a:p>
            <a:endParaRPr lang="en-GB" dirty="0"/>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595" y="6349616"/>
            <a:ext cx="1524130" cy="330228"/>
          </a:xfrm>
          <a:prstGeom prst="rect">
            <a:avLst/>
          </a:prstGeom>
        </p:spPr>
      </p:pic>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4"/>
          <a:stretch>
            <a:fillRect/>
          </a:stretch>
        </p:blipFill>
        <p:spPr>
          <a:xfrm>
            <a:off x="11246692" y="77497"/>
            <a:ext cx="937341" cy="678239"/>
          </a:xfrm>
          <a:prstGeom prst="rect">
            <a:avLst/>
          </a:prstGeom>
        </p:spPr>
      </p:pic>
      <p:sp>
        <p:nvSpPr>
          <p:cNvPr id="9" name="Rectangle 3">
            <a:extLst>
              <a:ext uri="{FF2B5EF4-FFF2-40B4-BE49-F238E27FC236}">
                <a16:creationId xmlns:a16="http://schemas.microsoft.com/office/drawing/2014/main" id="{88BF3771-9035-41D7-A3C0-1384B3FF3C10}"/>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1ECD0639-13FA-45B7-AC4E-44F919823AAD}"/>
              </a:ext>
            </a:extLst>
          </p:cNvPr>
          <p:cNvSpPr/>
          <p:nvPr/>
        </p:nvSpPr>
        <p:spPr>
          <a:xfrm>
            <a:off x="4407076" y="3244334"/>
            <a:ext cx="184731" cy="369332"/>
          </a:xfrm>
          <a:prstGeom prst="rect">
            <a:avLst/>
          </a:prstGeom>
        </p:spPr>
        <p:txBody>
          <a:bodyPr wrap="none">
            <a:spAutoFit/>
          </a:bodyPr>
          <a:lstStyle/>
          <a:p>
            <a:endParaRPr lang="en-GB" b="0" i="0" u="none" strike="noStrike" dirty="0">
              <a:solidFill>
                <a:srgbClr val="333333"/>
              </a:solidFill>
              <a:effectLst/>
              <a:latin typeface="Arial" panose="020B0604020202020204" pitchFamily="34" charset="0"/>
            </a:endParaRPr>
          </a:p>
        </p:txBody>
      </p:sp>
      <p:pic>
        <p:nvPicPr>
          <p:cNvPr id="14" name="Picture 13">
            <a:extLst>
              <a:ext uri="{FF2B5EF4-FFF2-40B4-BE49-F238E27FC236}">
                <a16:creationId xmlns:a16="http://schemas.microsoft.com/office/drawing/2014/main" id="{10F2902C-485A-40FC-ABE9-BE6FAEB49C1A}"/>
              </a:ext>
            </a:extLst>
          </p:cNvPr>
          <p:cNvPicPr>
            <a:picLocks noChangeAspect="1"/>
          </p:cNvPicPr>
          <p:nvPr/>
        </p:nvPicPr>
        <p:blipFill>
          <a:blip r:embed="rId5"/>
          <a:stretch>
            <a:fillRect/>
          </a:stretch>
        </p:blipFill>
        <p:spPr>
          <a:xfrm>
            <a:off x="4057661" y="832627"/>
            <a:ext cx="5129701" cy="5251649"/>
          </a:xfrm>
          <a:prstGeom prst="rect">
            <a:avLst/>
          </a:prstGeom>
        </p:spPr>
      </p:pic>
    </p:spTree>
    <p:extLst>
      <p:ext uri="{BB962C8B-B14F-4D97-AF65-F5344CB8AC3E}">
        <p14:creationId xmlns:p14="http://schemas.microsoft.com/office/powerpoint/2010/main" val="3607439822"/>
      </p:ext>
    </p:extLst>
  </p:cSld>
  <p:clrMapOvr>
    <a:masterClrMapping/>
  </p:clrMapOvr>
</p:sld>
</file>

<file path=ppt/theme/theme1.xml><?xml version="1.0" encoding="utf-8"?>
<a:theme xmlns:a="http://schemas.openxmlformats.org/drawingml/2006/main" name="Fra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3601</TotalTime>
  <Words>1229</Words>
  <Application>Microsoft Office PowerPoint</Application>
  <PresentationFormat>Widescreen</PresentationFormat>
  <Paragraphs>956</Paragraphs>
  <Slides>64</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Arial</vt:lpstr>
      <vt:lpstr>Calibri</vt:lpstr>
      <vt:lpstr>Corbel</vt:lpstr>
      <vt:lpstr>Lato</vt:lpstr>
      <vt:lpstr>Wingdings</vt:lpstr>
      <vt:lpstr>Wingdings 2</vt:lpstr>
      <vt:lpstr>Frame</vt:lpstr>
      <vt:lpstr>   Taming the Garbage Collector – how the worst enemy of the programmers change into the best friend </vt:lpstr>
      <vt:lpstr>ABOUT</vt:lpstr>
      <vt:lpstr>AGENDA</vt:lpstr>
      <vt:lpstr>STEP I</vt:lpstr>
      <vt:lpstr>MANAGED RESOURCES</vt:lpstr>
      <vt:lpstr>UNMANAGED RESOURCES</vt:lpstr>
      <vt:lpstr>GARBAGE COLLECTOR</vt:lpstr>
      <vt:lpstr>WHO’LL TAKE CARE OF UNMANAGED RESOURCES??</vt:lpstr>
      <vt:lpstr>IDISPOSABLE INTERFACE</vt:lpstr>
      <vt:lpstr>DEMO</vt:lpstr>
      <vt:lpstr>STEP II</vt:lpstr>
      <vt:lpstr>HOW GARBAGE COLLECTOR WORKS?</vt:lpstr>
      <vt:lpstr>HOW GARBAGE COLLECTOR WORKS?</vt:lpstr>
      <vt:lpstr>OBJECTS WITH FINALIZERS</vt:lpstr>
      <vt:lpstr>OBJECTS WITH FINALIZERS</vt:lpstr>
      <vt:lpstr>DEMO</vt:lpstr>
      <vt:lpstr>GENERATIONS</vt:lpstr>
      <vt:lpstr>GENERATIONS</vt:lpstr>
      <vt:lpstr>GENERATIONS</vt:lpstr>
      <vt:lpstr>GENERATIONS</vt:lpstr>
      <vt:lpstr>LARGE OBJECTS ARE ALLOCATED ON THE LARGE OBJECT HEAP</vt:lpstr>
      <vt:lpstr>LARGE OBJECTS ARE ALLOCATED ON THE LARGE OBJECT HEAP</vt:lpstr>
      <vt:lpstr>FORCING A GARBAGE COLLECTION</vt:lpstr>
      <vt:lpstr>FORCING A GARBAGE COLLECTION</vt:lpstr>
      <vt:lpstr>FORCING A GARBAGE COLLECTION</vt:lpstr>
      <vt:lpstr>FORCING A GARBAGE COLLECTION</vt:lpstr>
      <vt:lpstr>FINALIZERS ARE CALLED WHEN AN APPLICATION SHUTS DOWN</vt:lpstr>
      <vt:lpstr>CHECKING TO SEE IF OBJECTS ARE DISPOSABLE</vt:lpstr>
      <vt:lpstr>CHECKING TO SEE IF OBJECTS ARE DISPOSABLE</vt:lpstr>
      <vt:lpstr>DEMO</vt:lpstr>
      <vt:lpstr>STEP III</vt:lpstr>
      <vt:lpstr>BASIC LEVEL OF MEMORY MANAGEMENT</vt:lpstr>
      <vt:lpstr>NET MEMORY PERFORMANCE COUNTERS UPDATED WHEN GARBAGE COLLECTOR RUNS</vt:lpstr>
      <vt:lpstr>LOOKING AT .NET MEMORY USAGE USING PERFORMANCE COUNTERS</vt:lpstr>
      <vt:lpstr>LOOKING AT .NET MEMORY USAGE USING PERFORMANCE COUNTERS</vt:lpstr>
      <vt:lpstr>EVENT TRACING FOR WINDOWS</vt:lpstr>
      <vt:lpstr>LOOKING AT .NET MEMORY USAGE USING PERFORMANCE COUNTERS</vt:lpstr>
      <vt:lpstr>DEMO</vt:lpstr>
      <vt:lpstr>STEP IV</vt:lpstr>
      <vt:lpstr>COMMON PROGRAMMING CHALLENGE</vt:lpstr>
      <vt:lpstr>HOW TO START?</vt:lpstr>
      <vt:lpstr>HOW TO START?</vt:lpstr>
      <vt:lpstr>RESULTS</vt:lpstr>
      <vt:lpstr>RESULTS</vt:lpstr>
      <vt:lpstr>DEMO</vt:lpstr>
      <vt:lpstr>STEP V</vt:lpstr>
      <vt:lpstr>LINQ</vt:lpstr>
      <vt:lpstr>WHICH WAY IS FASTER?</vt:lpstr>
      <vt:lpstr>HOW TO CHECK IT?</vt:lpstr>
      <vt:lpstr>DEMO</vt:lpstr>
      <vt:lpstr>STEP VI</vt:lpstr>
      <vt:lpstr>MEMORY DIAGNOSER</vt:lpstr>
      <vt:lpstr>MEMORY DIAGNOSER</vt:lpstr>
      <vt:lpstr>MEMORY DIAGNOSER</vt:lpstr>
      <vt:lpstr>MEMORY DIAGNOSER</vt:lpstr>
      <vt:lpstr>MEMORY DIAGNOSER</vt:lpstr>
      <vt:lpstr>DEMO</vt:lpstr>
      <vt:lpstr>STEP VII</vt:lpstr>
      <vt:lpstr>WHAT IS MEMORY LEAK?</vt:lpstr>
      <vt:lpstr>DEMO</vt:lpstr>
      <vt:lpstr>STEP VIII</vt:lpstr>
      <vt:lpstr>CLR HEAP ALLOCATION ANALYZER</vt:lpstr>
      <vt:lpstr>DEMO</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Beata Zalewa</dc:creator>
  <cp:lastModifiedBy>Beata Zalewa</cp:lastModifiedBy>
  <cp:revision>141</cp:revision>
  <dcterms:created xsi:type="dcterms:W3CDTF">2018-09-19T17:58:27Z</dcterms:created>
  <dcterms:modified xsi:type="dcterms:W3CDTF">2018-09-25T04:13:13Z</dcterms:modified>
</cp:coreProperties>
</file>