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1"/>
  </p:sldMasterIdLst>
  <p:notesMasterIdLst>
    <p:notesMasterId r:id="rId29"/>
  </p:notesMasterIdLst>
  <p:sldIdLst>
    <p:sldId id="256" r:id="rId2"/>
    <p:sldId id="424" r:id="rId3"/>
    <p:sldId id="425" r:id="rId4"/>
    <p:sldId id="495" r:id="rId5"/>
    <p:sldId id="454" r:id="rId6"/>
    <p:sldId id="496" r:id="rId7"/>
    <p:sldId id="428" r:id="rId8"/>
    <p:sldId id="552" r:id="rId9"/>
    <p:sldId id="497" r:id="rId10"/>
    <p:sldId id="560" r:id="rId11"/>
    <p:sldId id="502" r:id="rId12"/>
    <p:sldId id="517" r:id="rId13"/>
    <p:sldId id="554" r:id="rId14"/>
    <p:sldId id="561" r:id="rId15"/>
    <p:sldId id="562" r:id="rId16"/>
    <p:sldId id="553" r:id="rId17"/>
    <p:sldId id="564" r:id="rId18"/>
    <p:sldId id="563" r:id="rId19"/>
    <p:sldId id="565" r:id="rId20"/>
    <p:sldId id="555" r:id="rId21"/>
    <p:sldId id="566" r:id="rId22"/>
    <p:sldId id="568" r:id="rId23"/>
    <p:sldId id="570" r:id="rId24"/>
    <p:sldId id="523" r:id="rId25"/>
    <p:sldId id="540" r:id="rId26"/>
    <p:sldId id="571" r:id="rId27"/>
    <p:sldId id="55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2" autoAdjust="0"/>
    <p:restoredTop sz="95067" autoAdjust="0"/>
  </p:normalViewPr>
  <p:slideViewPr>
    <p:cSldViewPr snapToGrid="0">
      <p:cViewPr varScale="1">
        <p:scale>
          <a:sx n="77" d="100"/>
          <a:sy n="77" d="100"/>
        </p:scale>
        <p:origin x="46" y="218"/>
      </p:cViewPr>
      <p:guideLst/>
    </p:cSldViewPr>
  </p:slideViewPr>
  <p:notesTextViewPr>
    <p:cViewPr>
      <p:scale>
        <a:sx n="1" d="1"/>
        <a:sy n="1" d="1"/>
      </p:scale>
      <p:origin x="0" y="0"/>
    </p:cViewPr>
  </p:notesTextViewPr>
  <p:notesViewPr>
    <p:cSldViewPr snapToGrid="0">
      <p:cViewPr varScale="1">
        <p:scale>
          <a:sx n="64" d="100"/>
          <a:sy n="64" d="100"/>
        </p:scale>
        <p:origin x="3180" y="4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B66F8-5DF8-46C9-8189-2E7E4E9FBA91}" type="datetimeFigureOut">
              <a:rPr lang="en-GB" smtClean="0"/>
              <a:t>21-11-2018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0E0DB-E4A6-46A0-981B-D9511A4DADFE}" type="slidenum">
              <a:rPr lang="en-GB" smtClean="0"/>
              <a:t>‹#›</a:t>
            </a:fld>
            <a:endParaRPr lang="en-GB"/>
          </a:p>
        </p:txBody>
      </p:sp>
    </p:spTree>
    <p:extLst>
      <p:ext uri="{BB962C8B-B14F-4D97-AF65-F5344CB8AC3E}">
        <p14:creationId xmlns:p14="http://schemas.microsoft.com/office/powerpoint/2010/main" val="549409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0E0DB-E4A6-46A0-981B-D9511A4DADFE}" type="slidenum">
              <a:rPr lang="en-GB" smtClean="0"/>
              <a:t>5</a:t>
            </a:fld>
            <a:endParaRPr lang="en-GB"/>
          </a:p>
        </p:txBody>
      </p:sp>
    </p:spTree>
    <p:extLst>
      <p:ext uri="{BB962C8B-B14F-4D97-AF65-F5344CB8AC3E}">
        <p14:creationId xmlns:p14="http://schemas.microsoft.com/office/powerpoint/2010/main" val="3899607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0E0DB-E4A6-46A0-981B-D9511A4DADFE}" type="slidenum">
              <a:rPr lang="en-GB" smtClean="0"/>
              <a:t>6</a:t>
            </a:fld>
            <a:endParaRPr lang="en-GB"/>
          </a:p>
        </p:txBody>
      </p:sp>
    </p:spTree>
    <p:extLst>
      <p:ext uri="{BB962C8B-B14F-4D97-AF65-F5344CB8AC3E}">
        <p14:creationId xmlns:p14="http://schemas.microsoft.com/office/powerpoint/2010/main" val="3181505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0E0DB-E4A6-46A0-981B-D9511A4DADFE}" type="slidenum">
              <a:rPr lang="en-GB" smtClean="0"/>
              <a:t>8</a:t>
            </a:fld>
            <a:endParaRPr lang="en-GB"/>
          </a:p>
        </p:txBody>
      </p:sp>
    </p:spTree>
    <p:extLst>
      <p:ext uri="{BB962C8B-B14F-4D97-AF65-F5344CB8AC3E}">
        <p14:creationId xmlns:p14="http://schemas.microsoft.com/office/powerpoint/2010/main" val="3968748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GB" dirty="0"/>
              <a:t>"Costa Rica" has more than 10,000 rows in this table, while all other country names are in the single digits.</a:t>
            </a:r>
          </a:p>
          <a:p>
            <a:endParaRPr lang="en-GB" dirty="0"/>
          </a:p>
          <a:p>
            <a:r>
              <a:rPr lang="en-GB" dirty="0"/>
              <a:t>This means that when we executed our stored procedure for the first time, SQL Server generated an execution plan that used a table scan because it thought this would be the most efficient way to retrieve 10,003 of the 10,052 rows.</a:t>
            </a:r>
          </a:p>
          <a:p>
            <a:endParaRPr lang="en-GB" dirty="0"/>
          </a:p>
          <a:p>
            <a:r>
              <a:rPr lang="en-GB" dirty="0"/>
              <a:t>This table scan query plan is only optimal for Costa Rica . Passing in any other country name into the stored procedure would return only a handful of records, making it more efficient for SQL Server to use our </a:t>
            </a:r>
            <a:r>
              <a:rPr lang="en-GB" dirty="0" err="1"/>
              <a:t>nonclustered</a:t>
            </a:r>
            <a:r>
              <a:rPr lang="en-GB" dirty="0"/>
              <a:t> index.</a:t>
            </a:r>
          </a:p>
          <a:p>
            <a:endParaRPr lang="en-GB" dirty="0"/>
          </a:p>
          <a:p>
            <a:r>
              <a:rPr lang="en-GB" dirty="0"/>
              <a:t>However, since the Costa Rica plan was the first one to run, and therefore is the one that got added to the query plan cache, all other executions ended up using the same table scan execution plan.</a:t>
            </a:r>
          </a:p>
          <a:p>
            <a:endParaRPr lang="en-GB" dirty="0"/>
          </a:p>
          <a:p>
            <a:r>
              <a:rPr lang="en-GB" dirty="0"/>
              <a:t>After clearing our cached execution plan using DBCC FREEPROCCACHE, we executed our stored procedure again but with 'Ethiopia' as our parameter. SQL Server determined that a plan with an index seek is optimal to retrieve only 6 of the 10,052 rows in the table. It then cached that Index Seek plan, which is why the second time around the 'Costa Rica' parameter received the execution plan with Index Seek.</a:t>
            </a:r>
          </a:p>
          <a:p>
            <a:endParaRPr lang="en-GB" dirty="0"/>
          </a:p>
        </p:txBody>
      </p:sp>
      <p:sp>
        <p:nvSpPr>
          <p:cNvPr id="4" name="Slide Number Placeholder 3"/>
          <p:cNvSpPr>
            <a:spLocks noGrp="1"/>
          </p:cNvSpPr>
          <p:nvPr>
            <p:ph type="sldNum" sz="quarter" idx="5"/>
          </p:nvPr>
        </p:nvSpPr>
        <p:spPr/>
        <p:txBody>
          <a:bodyPr/>
          <a:lstStyle/>
          <a:p>
            <a:fld id="{7B10E0DB-E4A6-46A0-981B-D9511A4DADFE}" type="slidenum">
              <a:rPr lang="en-GB" smtClean="0"/>
              <a:t>10</a:t>
            </a:fld>
            <a:endParaRPr lang="en-GB"/>
          </a:p>
        </p:txBody>
      </p:sp>
    </p:spTree>
    <p:extLst>
      <p:ext uri="{BB962C8B-B14F-4D97-AF65-F5344CB8AC3E}">
        <p14:creationId xmlns:p14="http://schemas.microsoft.com/office/powerpoint/2010/main" val="940599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the problem is that the optimizer uses a plan compiled with parameters that are no longer suitable then a recompilation will create a new plan with the new parameters right? This is the simplest solution, but not one of the best. If the problem is a single query inside the stored procedure code then performing a recompilation of the entire procedure is not the best approach. We should correct the problematic query.</a:t>
            </a:r>
          </a:p>
          <a:p>
            <a:endParaRPr lang="en-GB" dirty="0"/>
          </a:p>
          <a:p>
            <a:r>
              <a:rPr lang="en-GB" dirty="0"/>
              <a:t>Furthermore, recompilation will increase CPU load and in heavy concurrent systems it could be as problematic as the issue we are trying to solve.</a:t>
            </a:r>
          </a:p>
          <a:p>
            <a:endParaRPr lang="en-GB" dirty="0"/>
          </a:p>
        </p:txBody>
      </p:sp>
      <p:sp>
        <p:nvSpPr>
          <p:cNvPr id="4" name="Slide Number Placeholder 3"/>
          <p:cNvSpPr>
            <a:spLocks noGrp="1"/>
          </p:cNvSpPr>
          <p:nvPr>
            <p:ph type="sldNum" sz="quarter" idx="5"/>
          </p:nvPr>
        </p:nvSpPr>
        <p:spPr/>
        <p:txBody>
          <a:bodyPr/>
          <a:lstStyle/>
          <a:p>
            <a:fld id="{7B10E0DB-E4A6-46A0-981B-D9511A4DADFE}" type="slidenum">
              <a:rPr lang="en-GB" smtClean="0"/>
              <a:t>14</a:t>
            </a:fld>
            <a:endParaRPr lang="en-GB"/>
          </a:p>
        </p:txBody>
      </p:sp>
    </p:spTree>
    <p:extLst>
      <p:ext uri="{BB962C8B-B14F-4D97-AF65-F5344CB8AC3E}">
        <p14:creationId xmlns:p14="http://schemas.microsoft.com/office/powerpoint/2010/main" val="3012435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5397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593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3844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251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9912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8A87A34-81AB-432B-8DAE-1953F412C126}" type="datetimeFigureOut">
              <a:rPr lang="en-US" smtClean="0"/>
              <a:pPr/>
              <a:t>11/21/2018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4740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8A87A34-81AB-432B-8DAE-1953F412C126}" type="datetimeFigureOut">
              <a:rPr lang="en-US" smtClean="0"/>
              <a:pPr/>
              <a:t>11/21/2018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617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8A87A34-81AB-432B-8DAE-1953F412C126}" type="datetimeFigureOut">
              <a:rPr lang="en-US" smtClean="0"/>
              <a:t>11/21/2018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8100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8A87A34-81AB-432B-8DAE-1953F412C126}" type="datetimeFigureOut">
              <a:rPr lang="en-US" smtClean="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2551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pPr/>
              <a:t>11/21/2018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3038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pPr/>
              <a:t>11/21/2018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7467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8A87A34-81AB-432B-8DAE-1953F412C126}" type="datetimeFigureOut">
              <a:rPr lang="en-US" smtClean="0"/>
              <a:pPr/>
              <a:t>11/21/2018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6723728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eb.facebook.com/beata.zalewa" TargetMode="External"/><Relationship Id="rId2" Type="http://schemas.openxmlformats.org/officeDocument/2006/relationships/hyperlink" Target="mailto:info@zalnet.pl"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upport.microsoft.com/kb/980653"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mssqltips.com/" TargetMode="External"/><Relationship Id="rId2" Type="http://schemas.openxmlformats.org/officeDocument/2006/relationships/hyperlink" Target="https://hackernoon.com/"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bzalewa/ExpertSummit2018" TargetMode="External"/><Relationship Id="rId2" Type="http://schemas.openxmlformats.org/officeDocument/2006/relationships/hyperlink" Target="mailto:info@zalnet.pl"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E25EC-EECE-46BD-B855-F3217E628557}"/>
              </a:ext>
            </a:extLst>
          </p:cNvPr>
          <p:cNvSpPr>
            <a:spLocks noGrp="1"/>
          </p:cNvSpPr>
          <p:nvPr>
            <p:ph type="ctrTitle"/>
          </p:nvPr>
        </p:nvSpPr>
        <p:spPr/>
        <p:txBody>
          <a:bodyPr>
            <a:normAutofit/>
          </a:bodyPr>
          <a:lstStyle/>
          <a:p>
            <a:br>
              <a:rPr lang="en-GB" sz="3600" b="1" dirty="0"/>
            </a:br>
            <a:r>
              <a:rPr lang="en-GB" sz="3600" b="1" dirty="0"/>
              <a:t>Parameter sniffing in stored procedures - how to recognize and correct undesirable issues</a:t>
            </a:r>
            <a:br>
              <a:rPr lang="en-GB" sz="3600" b="1" dirty="0"/>
            </a:br>
            <a:endParaRPr lang="en-GB" dirty="0"/>
          </a:p>
        </p:txBody>
      </p:sp>
      <p:sp>
        <p:nvSpPr>
          <p:cNvPr id="3" name="Subtitle 2">
            <a:extLst>
              <a:ext uri="{FF2B5EF4-FFF2-40B4-BE49-F238E27FC236}">
                <a16:creationId xmlns:a16="http://schemas.microsoft.com/office/drawing/2014/main" id="{E43D18BC-FB52-4289-B8D4-389777C16A11}"/>
              </a:ext>
            </a:extLst>
          </p:cNvPr>
          <p:cNvSpPr>
            <a:spLocks noGrp="1"/>
          </p:cNvSpPr>
          <p:nvPr>
            <p:ph type="subTitle" idx="1"/>
          </p:nvPr>
        </p:nvSpPr>
        <p:spPr/>
        <p:txBody>
          <a:bodyPr/>
          <a:lstStyle/>
          <a:p>
            <a:r>
              <a:rPr lang="en-GB" dirty="0"/>
              <a:t>Beata Zalewa</a:t>
            </a:r>
          </a:p>
        </p:txBody>
      </p:sp>
    </p:spTree>
    <p:extLst>
      <p:ext uri="{BB962C8B-B14F-4D97-AF65-F5344CB8AC3E}">
        <p14:creationId xmlns:p14="http://schemas.microsoft.com/office/powerpoint/2010/main" val="3784678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en-GB" sz="3400" dirty="0"/>
              <a:t>Main issue</a:t>
            </a:r>
          </a:p>
        </p:txBody>
      </p:sp>
      <p:pic>
        <p:nvPicPr>
          <p:cNvPr id="4" name="Content Placeholder 3">
            <a:extLst>
              <a:ext uri="{FF2B5EF4-FFF2-40B4-BE49-F238E27FC236}">
                <a16:creationId xmlns:a16="http://schemas.microsoft.com/office/drawing/2014/main" id="{945BBDDE-2FF3-4A46-BEAC-6F169DF2B770}"/>
              </a:ext>
            </a:extLst>
          </p:cNvPr>
          <p:cNvPicPr>
            <a:picLocks noGrp="1" noChangeAspect="1"/>
          </p:cNvPicPr>
          <p:nvPr>
            <p:ph idx="1"/>
          </p:nvPr>
        </p:nvPicPr>
        <p:blipFill>
          <a:blip r:embed="rId3"/>
          <a:stretch>
            <a:fillRect/>
          </a:stretch>
        </p:blipFill>
        <p:spPr>
          <a:xfrm>
            <a:off x="3787970" y="1253160"/>
            <a:ext cx="1981372" cy="4261473"/>
          </a:xfrm>
          <a:prstGeom prst="rect">
            <a:avLst/>
          </a:prstGeom>
        </p:spPr>
      </p:pic>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5"/>
          <a:stretch>
            <a:fillRect/>
          </a:stretch>
        </p:blipFill>
        <p:spPr>
          <a:xfrm>
            <a:off x="11246692" y="77497"/>
            <a:ext cx="937341" cy="678239"/>
          </a:xfrm>
          <a:prstGeom prst="rect">
            <a:avLst/>
          </a:prstGeom>
        </p:spPr>
      </p:pic>
      <p:pic>
        <p:nvPicPr>
          <p:cNvPr id="6" name="Picture 5">
            <a:extLst>
              <a:ext uri="{FF2B5EF4-FFF2-40B4-BE49-F238E27FC236}">
                <a16:creationId xmlns:a16="http://schemas.microsoft.com/office/drawing/2014/main" id="{215F87B7-7859-4B70-A721-6642BCF7B229}"/>
              </a:ext>
            </a:extLst>
          </p:cNvPr>
          <p:cNvPicPr>
            <a:picLocks noChangeAspect="1"/>
          </p:cNvPicPr>
          <p:nvPr/>
        </p:nvPicPr>
        <p:blipFill>
          <a:blip r:embed="rId6"/>
          <a:stretch>
            <a:fillRect/>
          </a:stretch>
        </p:blipFill>
        <p:spPr>
          <a:xfrm>
            <a:off x="6141312" y="1982561"/>
            <a:ext cx="5261304" cy="1682642"/>
          </a:xfrm>
          <a:prstGeom prst="rect">
            <a:avLst/>
          </a:prstGeom>
        </p:spPr>
      </p:pic>
    </p:spTree>
    <p:extLst>
      <p:ext uri="{BB962C8B-B14F-4D97-AF65-F5344CB8AC3E}">
        <p14:creationId xmlns:p14="http://schemas.microsoft.com/office/powerpoint/2010/main" val="828489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pl-PL" sz="3400" dirty="0"/>
              <a:t>DEMO</a:t>
            </a:r>
            <a:r>
              <a:rPr lang="en-GB" sz="3400" dirty="0"/>
              <a:t> 2</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lstStyle/>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r>
              <a:rPr lang="en-GB" sz="3400" b="1" dirty="0">
                <a:solidFill>
                  <a:schemeClr val="tx2"/>
                </a:solidFill>
              </a:rPr>
              <a:t>Parameter sniffing example</a:t>
            </a:r>
            <a:endParaRPr lang="pl-PL" sz="3400" b="1" dirty="0">
              <a:solidFill>
                <a:schemeClr val="tx2"/>
              </a:solidFill>
            </a:endParaRPr>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3812149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en-GB" sz="3400" dirty="0"/>
              <a:t>STEP II</a:t>
            </a:r>
            <a:r>
              <a:rPr lang="pl-PL" sz="3400" dirty="0"/>
              <a:t>I</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endParaRPr lang="pl-PL" dirty="0"/>
          </a:p>
          <a:p>
            <a:endParaRPr lang="pl-PL" dirty="0"/>
          </a:p>
          <a:p>
            <a:endParaRPr lang="pl-PL" dirty="0"/>
          </a:p>
          <a:p>
            <a:endParaRPr lang="pl-PL" dirty="0"/>
          </a:p>
          <a:p>
            <a:endParaRPr lang="pl-PL" dirty="0"/>
          </a:p>
          <a:p>
            <a:pPr marL="0" indent="0">
              <a:buNone/>
            </a:pPr>
            <a:endParaRPr lang="pl-PL" dirty="0"/>
          </a:p>
          <a:p>
            <a:pPr marL="0" indent="0">
              <a:buNone/>
            </a:pPr>
            <a:endParaRPr lang="pl-PL" dirty="0"/>
          </a:p>
          <a:p>
            <a:pPr marL="0" indent="0">
              <a:buNone/>
            </a:pPr>
            <a:endParaRPr lang="pl-PL" dirty="0"/>
          </a:p>
          <a:p>
            <a:pPr marL="0" indent="0">
              <a:buNone/>
            </a:pPr>
            <a:r>
              <a:rPr lang="en-GB" sz="3600" b="1" dirty="0">
                <a:solidFill>
                  <a:schemeClr val="accent1"/>
                </a:solidFill>
              </a:rPr>
              <a:t>POSSIBLE WORKAROUNDS TO OVERCOME PARAMETER SNIFFING</a:t>
            </a:r>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25343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58270" y="1123837"/>
            <a:ext cx="3294529" cy="4601183"/>
          </a:xfrm>
        </p:spPr>
        <p:txBody>
          <a:bodyPr>
            <a:normAutofit/>
          </a:bodyPr>
          <a:lstStyle/>
          <a:p>
            <a:r>
              <a:rPr lang="en-GB" dirty="0"/>
              <a:t>HOW DO I PREVENT </a:t>
            </a:r>
            <a:br>
              <a:rPr lang="en-GB" dirty="0"/>
            </a:br>
            <a:r>
              <a:rPr lang="en-GB" dirty="0"/>
              <a:t>PARAMETER SNIFFING?</a:t>
            </a:r>
            <a:endParaRPr lang="en-GB" sz="32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pPr marL="0" indent="0">
              <a:buNone/>
            </a:pPr>
            <a:endParaRPr lang="en-GB" dirty="0"/>
          </a:p>
          <a:p>
            <a:r>
              <a:rPr lang="en-GB" dirty="0"/>
              <a:t>Create SQL Server Stored Procedures using the WITH RECOMPILE Option</a:t>
            </a:r>
          </a:p>
          <a:p>
            <a:r>
              <a:rPr lang="en-GB" dirty="0"/>
              <a:t>Use the SQL Server Hint OPTION (RECOMPILE)</a:t>
            </a:r>
          </a:p>
          <a:p>
            <a:r>
              <a:rPr lang="en-GB" dirty="0"/>
              <a:t>Use the SQL Server Hint OPTION (OPTIMIZE FOR)</a:t>
            </a:r>
          </a:p>
          <a:p>
            <a:r>
              <a:rPr lang="en-GB" dirty="0"/>
              <a:t>Use IF</a:t>
            </a:r>
            <a:r>
              <a:rPr lang="en-GB"/>
              <a:t>– ELSE</a:t>
            </a:r>
            <a:endParaRPr lang="en-GB" dirty="0"/>
          </a:p>
          <a:p>
            <a:r>
              <a:rPr lang="en-GB" dirty="0"/>
              <a:t>Disable Parameter Sniffing for a Specific SQL Server Query</a:t>
            </a:r>
          </a:p>
          <a:p>
            <a:r>
              <a:rPr lang="en-GB" dirty="0"/>
              <a:t>Disable SQL Server Parameter Sniffing at the Instance Level</a:t>
            </a:r>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3172192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58270" y="1123837"/>
            <a:ext cx="3294529" cy="4601183"/>
          </a:xfrm>
        </p:spPr>
        <p:txBody>
          <a:bodyPr>
            <a:normAutofit/>
          </a:bodyPr>
          <a:lstStyle/>
          <a:p>
            <a:r>
              <a:rPr lang="en-GB" sz="3200" dirty="0"/>
              <a:t>WORKAROUND 1</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pPr marL="0" indent="0">
              <a:buNone/>
            </a:pPr>
            <a:r>
              <a:rPr lang="en-GB" b="1" dirty="0"/>
              <a:t>Create SQL Server Stored Procedures using the WITH RECOMPILE Option</a:t>
            </a:r>
            <a:endParaRPr lang="en-GB" dirty="0"/>
          </a:p>
          <a:p>
            <a:r>
              <a:rPr lang="en-GB" dirty="0"/>
              <a:t>This is the simplest solution, but not one of the best.</a:t>
            </a:r>
          </a:p>
          <a:p>
            <a:r>
              <a:rPr lang="en-GB" dirty="0"/>
              <a:t>If the problem is a single query inside the stored procedure code then performing a recompilation of the entire procedure is not the best approach. </a:t>
            </a:r>
          </a:p>
          <a:p>
            <a:r>
              <a:rPr lang="en-GB" dirty="0"/>
              <a:t>We should correct the problematic query.</a:t>
            </a:r>
          </a:p>
          <a:p>
            <a:r>
              <a:rPr lang="en-GB" dirty="0"/>
              <a:t>Recompilation will increase CPU load and in heavy concurrent systems it could be as problematic as the issue we are trying to solve.</a:t>
            </a:r>
          </a:p>
          <a:p>
            <a:pPr marL="0" indent="0">
              <a:buNone/>
            </a:pPr>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4"/>
          <a:stretch>
            <a:fillRect/>
          </a:stretch>
        </p:blipFill>
        <p:spPr>
          <a:xfrm>
            <a:off x="11246692" y="77497"/>
            <a:ext cx="937341" cy="678239"/>
          </a:xfrm>
          <a:prstGeom prst="rect">
            <a:avLst/>
          </a:prstGeom>
        </p:spPr>
      </p:pic>
    </p:spTree>
    <p:extLst>
      <p:ext uri="{BB962C8B-B14F-4D97-AF65-F5344CB8AC3E}">
        <p14:creationId xmlns:p14="http://schemas.microsoft.com/office/powerpoint/2010/main" val="1323403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pl-PL" sz="3400" dirty="0"/>
              <a:t>DEMO</a:t>
            </a:r>
            <a:r>
              <a:rPr lang="en-GB" sz="3400" dirty="0"/>
              <a:t> 3</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lstStyle/>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r>
              <a:rPr lang="en-GB" sz="3400" b="1" dirty="0">
                <a:solidFill>
                  <a:schemeClr val="tx2"/>
                </a:solidFill>
              </a:rPr>
              <a:t>SP WITH RECOMPILE Option example</a:t>
            </a:r>
            <a:endParaRPr lang="pl-PL" sz="3400" b="1" dirty="0">
              <a:solidFill>
                <a:schemeClr val="tx2"/>
              </a:solidFill>
            </a:endParaRPr>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2587824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58270" y="1123837"/>
            <a:ext cx="3294529" cy="4601183"/>
          </a:xfrm>
        </p:spPr>
        <p:txBody>
          <a:bodyPr>
            <a:normAutofit/>
          </a:bodyPr>
          <a:lstStyle/>
          <a:p>
            <a:r>
              <a:rPr lang="en-GB" sz="3200" dirty="0"/>
              <a:t>WORKAROUND 2</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pPr marL="0" indent="0">
              <a:buNone/>
            </a:pPr>
            <a:r>
              <a:rPr lang="en-GB" b="1" dirty="0"/>
              <a:t>Use the SQL Server Hint OPTION (RECOMPILE)</a:t>
            </a:r>
          </a:p>
          <a:p>
            <a:r>
              <a:rPr lang="en-GB" dirty="0"/>
              <a:t>Recompiling the whole stored procedure is not the best choice.  </a:t>
            </a:r>
          </a:p>
          <a:p>
            <a:r>
              <a:rPr lang="en-GB" dirty="0"/>
              <a:t>We can take advantage of the hint RECOMPILE to recompile the awkward query alone.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2681907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pl-PL" sz="3400" dirty="0"/>
              <a:t>DEMO</a:t>
            </a:r>
            <a:r>
              <a:rPr lang="en-GB" sz="3400" dirty="0"/>
              <a:t> 4</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lstStyle/>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r>
              <a:rPr lang="en-GB" sz="3400" b="1" dirty="0">
                <a:solidFill>
                  <a:schemeClr val="tx2"/>
                </a:solidFill>
              </a:rPr>
              <a:t>Option (RECOMPILE) example</a:t>
            </a:r>
            <a:endParaRPr lang="pl-PL" sz="3400" b="1" dirty="0">
              <a:solidFill>
                <a:schemeClr val="tx2"/>
              </a:solidFill>
            </a:endParaRPr>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4096375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58270" y="1123837"/>
            <a:ext cx="3294529" cy="4601183"/>
          </a:xfrm>
        </p:spPr>
        <p:txBody>
          <a:bodyPr>
            <a:normAutofit/>
          </a:bodyPr>
          <a:lstStyle/>
          <a:p>
            <a:r>
              <a:rPr lang="en-GB" sz="3200" dirty="0"/>
              <a:t>WORKAROUND 3</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lnSpcReduction="10000"/>
          </a:bodyPr>
          <a:lstStyle/>
          <a:p>
            <a:pPr marL="0" indent="0">
              <a:buNone/>
            </a:pPr>
            <a:endParaRPr lang="en-GB" dirty="0"/>
          </a:p>
          <a:p>
            <a:pPr marL="0" indent="0">
              <a:buNone/>
            </a:pPr>
            <a:endParaRPr lang="en-GB" dirty="0"/>
          </a:p>
          <a:p>
            <a:pPr marL="0" indent="0">
              <a:buNone/>
            </a:pPr>
            <a:endParaRPr lang="en-GB" b="1" dirty="0"/>
          </a:p>
          <a:p>
            <a:pPr marL="0" indent="0">
              <a:buNone/>
            </a:pPr>
            <a:r>
              <a:rPr lang="en-GB" b="1" dirty="0"/>
              <a:t>Use the SQL Server Hint OPTION (OPTIMIZE FOR)</a:t>
            </a:r>
          </a:p>
          <a:p>
            <a:r>
              <a:rPr lang="en-GB" dirty="0"/>
              <a:t>This hint will allow us to set a parameter value to use as a reference for optimization</a:t>
            </a:r>
          </a:p>
          <a:p>
            <a:r>
              <a:rPr lang="en-GB" dirty="0"/>
              <a:t>We can use this hint when we know for sure which parameter values the procedure will use to execute. </a:t>
            </a:r>
          </a:p>
          <a:p>
            <a:r>
              <a:rPr lang="en-GB" dirty="0"/>
              <a:t>But if you are using SQL Server 2008 or above then OPTIMIZE FOR UNKNOWN will bring some light. </a:t>
            </a:r>
          </a:p>
          <a:p>
            <a:r>
              <a:rPr lang="en-GB" dirty="0"/>
              <a:t>It won’t produce the best plan, the resulting plan will be something in between. </a:t>
            </a:r>
          </a:p>
          <a:p>
            <a:r>
              <a:rPr lang="en-GB" dirty="0"/>
              <a:t>So to use this hint you must consider how often the stored procedure is being executed with a wrong plan and how much it impacts production environment having a long running query.</a:t>
            </a:r>
          </a:p>
          <a:p>
            <a:endParaRPr lang="en-GB" dirty="0"/>
          </a:p>
          <a:p>
            <a:endParaRPr lang="en-GB" dirty="0"/>
          </a:p>
          <a:p>
            <a:endParaRPr lang="en-GB" dirty="0"/>
          </a:p>
          <a:p>
            <a:endParaRPr lang="en-GB" dirty="0"/>
          </a:p>
          <a:p>
            <a:pPr marL="0" indent="0">
              <a:buNone/>
            </a:pPr>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3811772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pl-PL" sz="3400" dirty="0"/>
              <a:t>DEMO</a:t>
            </a:r>
            <a:r>
              <a:rPr lang="en-GB" sz="3400" dirty="0"/>
              <a:t> 5</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lstStyle/>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r>
              <a:rPr lang="en-GB" sz="3400" b="1" dirty="0">
                <a:solidFill>
                  <a:schemeClr val="tx2"/>
                </a:solidFill>
              </a:rPr>
              <a:t>Option (OPTIMIZE FOR) example</a:t>
            </a:r>
            <a:endParaRPr lang="pl-PL" sz="3400" b="1" dirty="0">
              <a:solidFill>
                <a:schemeClr val="tx2"/>
              </a:solidFill>
            </a:endParaRPr>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958678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en-GB" sz="3400" dirty="0"/>
              <a:t>ABOUT</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lstStyle/>
          <a:p>
            <a:r>
              <a:rPr lang="en-GB" dirty="0"/>
              <a:t>In professional life Microsoft Certified Trainer, administrator, developer, freelancer, sometimes a miracle-worker and magician. </a:t>
            </a:r>
          </a:p>
          <a:p>
            <a:r>
              <a:rPr lang="en-GB" dirty="0"/>
              <a:t>From the beginning of career associated with Microsoft technologies.</a:t>
            </a:r>
          </a:p>
          <a:p>
            <a:r>
              <a:rPr lang="en-GB" dirty="0"/>
              <a:t>Private life in numbers: 1 husband, 1 daughter, 1 cat and 2 dogs. My hobbies are detective stories and photography.</a:t>
            </a:r>
            <a:endParaRPr lang="pl-PL" dirty="0"/>
          </a:p>
          <a:p>
            <a:pPr marL="0" indent="0">
              <a:buNone/>
            </a:pPr>
            <a:r>
              <a:rPr lang="en-GB" dirty="0"/>
              <a:t>Email: </a:t>
            </a:r>
            <a:r>
              <a:rPr lang="en-GB" dirty="0">
                <a:hlinkClick r:id="rId2"/>
              </a:rPr>
              <a:t>info@zalnet.pl</a:t>
            </a:r>
            <a:endParaRPr lang="en-GB" dirty="0"/>
          </a:p>
          <a:p>
            <a:pPr marL="0" indent="0">
              <a:buNone/>
            </a:pPr>
            <a:r>
              <a:rPr lang="en-GB" dirty="0"/>
              <a:t>Skype: beata.zalewa </a:t>
            </a:r>
          </a:p>
          <a:p>
            <a:pPr marL="0" indent="0">
              <a:buNone/>
            </a:pPr>
            <a:r>
              <a:rPr lang="en-GB" dirty="0"/>
              <a:t>Facebook: </a:t>
            </a:r>
            <a:r>
              <a:rPr lang="en-GB" dirty="0">
                <a:hlinkClick r:id="rId3"/>
              </a:rPr>
              <a:t>https://web.facebook.com/beata.zalewa</a:t>
            </a:r>
            <a:r>
              <a:rPr lang="en-GB" dirty="0"/>
              <a:t> </a:t>
            </a:r>
          </a:p>
          <a:p>
            <a:pPr marL="0" indent="0">
              <a:buNone/>
            </a:pPr>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5"/>
          <a:stretch>
            <a:fillRect/>
          </a:stretch>
        </p:blipFill>
        <p:spPr>
          <a:xfrm>
            <a:off x="11246692" y="77497"/>
            <a:ext cx="937341" cy="678239"/>
          </a:xfrm>
          <a:prstGeom prst="rect">
            <a:avLst/>
          </a:prstGeom>
        </p:spPr>
      </p:pic>
    </p:spTree>
    <p:extLst>
      <p:ext uri="{BB962C8B-B14F-4D97-AF65-F5344CB8AC3E}">
        <p14:creationId xmlns:p14="http://schemas.microsoft.com/office/powerpoint/2010/main" val="818890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58270" y="1123837"/>
            <a:ext cx="3294529" cy="4601183"/>
          </a:xfrm>
        </p:spPr>
        <p:txBody>
          <a:bodyPr>
            <a:normAutofit/>
          </a:bodyPr>
          <a:lstStyle/>
          <a:p>
            <a:r>
              <a:rPr lang="en-GB" sz="3200" dirty="0"/>
              <a:t>WORKAROUND 4</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pPr marL="0" indent="0">
              <a:buNone/>
            </a:pPr>
            <a:endParaRPr lang="en-GB" b="1" dirty="0"/>
          </a:p>
          <a:p>
            <a:pPr marL="0" indent="0">
              <a:buNone/>
            </a:pPr>
            <a:r>
              <a:rPr lang="en-GB" b="1" dirty="0"/>
              <a:t>Use IF - ELSE</a:t>
            </a:r>
          </a:p>
          <a:p>
            <a:r>
              <a:rPr lang="en-GB" dirty="0"/>
              <a:t>This option needs more work.</a:t>
            </a:r>
          </a:p>
          <a:p>
            <a:r>
              <a:rPr lang="en-GB" dirty="0"/>
              <a:t> How do you determine what the IF condition should be? </a:t>
            </a:r>
          </a:p>
          <a:p>
            <a:r>
              <a:rPr lang="en-GB" dirty="0"/>
              <a:t>What happens more data is added to the table over time and the distribution of data changes?</a:t>
            </a:r>
          </a:p>
          <a:p>
            <a:r>
              <a:rPr lang="en-GB" dirty="0"/>
              <a:t>But will give you the best performance if you want your plans to be cached and be optimal for the data getting passed in.</a:t>
            </a:r>
          </a:p>
          <a:p>
            <a:endParaRPr lang="en-GB" dirty="0"/>
          </a:p>
          <a:p>
            <a:endParaRPr lang="en-GB" dirty="0"/>
          </a:p>
          <a:p>
            <a:endParaRPr lang="en-GB" dirty="0"/>
          </a:p>
          <a:p>
            <a:endParaRPr lang="en-GB" dirty="0"/>
          </a:p>
          <a:p>
            <a:endParaRPr lang="en-GB"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3231827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pl-PL" sz="3400" dirty="0"/>
              <a:t>DEMO</a:t>
            </a:r>
            <a:r>
              <a:rPr lang="en-GB" sz="3400" dirty="0"/>
              <a:t> 6</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lstStyle/>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r>
              <a:rPr lang="en-GB" sz="3400" b="1" dirty="0">
                <a:solidFill>
                  <a:schemeClr val="tx2"/>
                </a:solidFill>
              </a:rPr>
              <a:t>Use IF – ELSE example</a:t>
            </a:r>
            <a:endParaRPr lang="pl-PL" sz="3400" b="1" dirty="0">
              <a:solidFill>
                <a:schemeClr val="tx2"/>
              </a:solidFill>
            </a:endParaRPr>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3524548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58270" y="1123837"/>
            <a:ext cx="3294529" cy="4601183"/>
          </a:xfrm>
        </p:spPr>
        <p:txBody>
          <a:bodyPr>
            <a:normAutofit/>
          </a:bodyPr>
          <a:lstStyle/>
          <a:p>
            <a:r>
              <a:rPr lang="en-GB" sz="3200" dirty="0"/>
              <a:t>WORKAROUND 5</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a:xfrm>
            <a:off x="3869268" y="864108"/>
            <a:ext cx="7315200" cy="5120640"/>
          </a:xfrm>
        </p:spPr>
        <p:txBody>
          <a:bodyPr>
            <a:normAutofit/>
          </a:bodyPr>
          <a:lstStyle/>
          <a:p>
            <a:pPr marL="0" indent="0">
              <a:buNone/>
            </a:pPr>
            <a:r>
              <a:rPr lang="en-GB" b="1" dirty="0"/>
              <a:t>Disable Parameter Sniffing for a Specific SQL Server Query</a:t>
            </a:r>
          </a:p>
          <a:p>
            <a:r>
              <a:rPr lang="en-GB" dirty="0"/>
              <a:t>Query can use a trace flag as a hint to change the behaviour of the query optimizer. </a:t>
            </a:r>
          </a:p>
          <a:p>
            <a:r>
              <a:rPr lang="en-GB" dirty="0"/>
              <a:t>The way to do this is by adding the </a:t>
            </a:r>
            <a:r>
              <a:rPr lang="en-GB" b="1" dirty="0"/>
              <a:t>QUERYTRACEON</a:t>
            </a:r>
            <a:r>
              <a:rPr lang="en-GB" dirty="0"/>
              <a:t> hint to the OPTION clause.</a:t>
            </a:r>
          </a:p>
          <a:p>
            <a:r>
              <a:rPr lang="en-GB" dirty="0"/>
              <a:t>Trace flag 4136 disables parameter sniffing.</a:t>
            </a:r>
          </a:p>
          <a:p>
            <a:pPr marL="0" indent="0">
              <a:buNone/>
            </a:pPr>
            <a:endParaRPr lang="en-GB" dirty="0"/>
          </a:p>
          <a:p>
            <a:endParaRPr lang="en-GB" dirty="0"/>
          </a:p>
          <a:p>
            <a:endParaRPr lang="en-GB" dirty="0"/>
          </a:p>
          <a:p>
            <a:endParaRPr lang="en-GB" dirty="0"/>
          </a:p>
          <a:p>
            <a:endParaRPr lang="en-GB"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pic>
        <p:nvPicPr>
          <p:cNvPr id="4" name="Picture 3">
            <a:extLst>
              <a:ext uri="{FF2B5EF4-FFF2-40B4-BE49-F238E27FC236}">
                <a16:creationId xmlns:a16="http://schemas.microsoft.com/office/drawing/2014/main" id="{DCD8E289-3224-4373-AA92-F89874A95E15}"/>
              </a:ext>
            </a:extLst>
          </p:cNvPr>
          <p:cNvPicPr>
            <a:picLocks noChangeAspect="1"/>
          </p:cNvPicPr>
          <p:nvPr/>
        </p:nvPicPr>
        <p:blipFill>
          <a:blip r:embed="rId4"/>
          <a:stretch>
            <a:fillRect/>
          </a:stretch>
        </p:blipFill>
        <p:spPr>
          <a:xfrm>
            <a:off x="4165871" y="3338014"/>
            <a:ext cx="5814564" cy="2450042"/>
          </a:xfrm>
          <a:prstGeom prst="rect">
            <a:avLst/>
          </a:prstGeom>
        </p:spPr>
      </p:pic>
    </p:spTree>
    <p:extLst>
      <p:ext uri="{BB962C8B-B14F-4D97-AF65-F5344CB8AC3E}">
        <p14:creationId xmlns:p14="http://schemas.microsoft.com/office/powerpoint/2010/main" val="1366251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58270" y="1123837"/>
            <a:ext cx="3294529" cy="4601183"/>
          </a:xfrm>
        </p:spPr>
        <p:txBody>
          <a:bodyPr>
            <a:normAutofit/>
          </a:bodyPr>
          <a:lstStyle/>
          <a:p>
            <a:r>
              <a:rPr lang="en-GB" sz="3200" dirty="0"/>
              <a:t>WORKAROUND 6</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a:xfrm>
            <a:off x="3869268" y="864108"/>
            <a:ext cx="7315200" cy="5120640"/>
          </a:xfrm>
        </p:spPr>
        <p:txBody>
          <a:bodyPr>
            <a:normAutofit fontScale="92500" lnSpcReduction="20000"/>
          </a:bodyPr>
          <a:lstStyle/>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r>
              <a:rPr lang="en-GB" b="1" dirty="0"/>
              <a:t>Disable Parameter Sniffing for a Specific SQL Server Query</a:t>
            </a:r>
          </a:p>
          <a:p>
            <a:r>
              <a:rPr lang="en-GB" dirty="0"/>
              <a:t>Maybe this is the worst choice you can make. </a:t>
            </a:r>
          </a:p>
          <a:p>
            <a:r>
              <a:rPr lang="en-GB" dirty="0"/>
              <a:t>Parameter sniffing is not a bad thing and is very useful in most cases to get the best plan. </a:t>
            </a:r>
          </a:p>
          <a:p>
            <a:r>
              <a:rPr lang="en-GB" dirty="0"/>
              <a:t>But if you want, starting the instance with trace flag 4136 set will disable parameter sniffing. </a:t>
            </a:r>
          </a:p>
          <a:p>
            <a:r>
              <a:rPr lang="en-GB" dirty="0"/>
              <a:t>You can read more about this and the patch level required to use this flag on this KB article: </a:t>
            </a:r>
            <a:r>
              <a:rPr lang="en-GB" dirty="0">
                <a:hlinkClick r:id="rId2"/>
              </a:rPr>
              <a:t>SQL Server 2008 R2 Cumulative Update 2, SQL Server 2008 SP1 Cumulative Update 7 and SQL Server 2005 SP3 Cumulative Update 9 introduce trace flag 4136 that can be used to disable the "parameter sniffing" process</a:t>
            </a:r>
            <a:r>
              <a:rPr lang="en-GB" dirty="0"/>
              <a:t>.</a:t>
            </a:r>
          </a:p>
          <a:p>
            <a:r>
              <a:rPr lang="en-GB" dirty="0"/>
              <a:t>Before using this method try to use the previous method.</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4"/>
          <a:stretch>
            <a:fillRect/>
          </a:stretch>
        </p:blipFill>
        <p:spPr>
          <a:xfrm>
            <a:off x="11246692" y="77497"/>
            <a:ext cx="937341" cy="678239"/>
          </a:xfrm>
          <a:prstGeom prst="rect">
            <a:avLst/>
          </a:prstGeom>
        </p:spPr>
      </p:pic>
    </p:spTree>
    <p:extLst>
      <p:ext uri="{BB962C8B-B14F-4D97-AF65-F5344CB8AC3E}">
        <p14:creationId xmlns:p14="http://schemas.microsoft.com/office/powerpoint/2010/main" val="1285167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245222" cy="4601183"/>
          </a:xfrm>
        </p:spPr>
        <p:txBody>
          <a:bodyPr>
            <a:normAutofit/>
          </a:bodyPr>
          <a:lstStyle/>
          <a:p>
            <a:r>
              <a:rPr lang="pl-PL" sz="3400" dirty="0"/>
              <a:t>STEP IV</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endParaRPr lang="pl-PL" dirty="0"/>
          </a:p>
          <a:p>
            <a:endParaRPr lang="pl-PL" dirty="0"/>
          </a:p>
          <a:p>
            <a:endParaRPr lang="pl-PL" dirty="0"/>
          </a:p>
          <a:p>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r>
              <a:rPr lang="en-GB" sz="3400" b="1" dirty="0">
                <a:solidFill>
                  <a:schemeClr val="accent1"/>
                </a:solidFill>
              </a:rPr>
              <a:t>Conclusions</a:t>
            </a:r>
          </a:p>
          <a:p>
            <a:pPr marL="0" indent="0">
              <a:buNone/>
            </a:pPr>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4119994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245222" cy="4601183"/>
          </a:xfrm>
        </p:spPr>
        <p:txBody>
          <a:bodyPr>
            <a:normAutofit/>
          </a:bodyPr>
          <a:lstStyle/>
          <a:p>
            <a:r>
              <a:rPr lang="en-GB" sz="3400" dirty="0"/>
              <a:t>CONCLUSIONS</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fontScale="92500" lnSpcReduction="20000"/>
          </a:bodyPr>
          <a:lstStyle/>
          <a:p>
            <a:endParaRPr lang="en-GB" dirty="0"/>
          </a:p>
          <a:p>
            <a:endParaRPr lang="en-GB" dirty="0"/>
          </a:p>
          <a:p>
            <a:endParaRPr lang="en-GB" dirty="0"/>
          </a:p>
          <a:p>
            <a:endParaRPr lang="en-GB" dirty="0"/>
          </a:p>
          <a:p>
            <a:r>
              <a:rPr lang="en-GB" dirty="0"/>
              <a:t>Parameter sniffing is only bad when your data values are unevenly distributed and cached query plans are not optimal for all values.</a:t>
            </a:r>
          </a:p>
          <a:p>
            <a:r>
              <a:rPr lang="en-GB" dirty="0"/>
              <a:t>SQL Server caches the query plan that is generated from the first run of a query/stored procedure with whatever parameter values were used during that first run.</a:t>
            </a:r>
          </a:p>
          <a:p>
            <a:r>
              <a:rPr lang="en-GB" dirty="0"/>
              <a:t>Using the RECOMPILE hint is a good solution when your queries aren’t getting ran often or aren’t staying in the </a:t>
            </a:r>
            <a:r>
              <a:rPr lang="en-GB" dirty="0" err="1"/>
              <a:t>the</a:t>
            </a:r>
            <a:r>
              <a:rPr lang="en-GB" dirty="0"/>
              <a:t> query cache most of the time anyway.</a:t>
            </a:r>
          </a:p>
          <a:p>
            <a:r>
              <a:rPr lang="en-GB" dirty="0"/>
              <a:t>The OPTIMIZE FOR hint is good to use when you can specify a value that will generate a query plan that is efficient for most parameter values and are OK with taking a hit for a sub-optimal plan on infrequently queried values.</a:t>
            </a:r>
          </a:p>
          <a:p>
            <a:r>
              <a:rPr lang="en-GB" dirty="0"/>
              <a:t>Using complex logic (like IF/ELSE) will give you ultimate flexibility and performance, but will also be the worst for long term maintenance.</a:t>
            </a:r>
          </a:p>
          <a:p>
            <a:endParaRPr lang="en-GB" dirty="0"/>
          </a:p>
          <a:p>
            <a:pPr marL="0" indent="0">
              <a:buNone/>
            </a:pPr>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1239520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245222" cy="4601183"/>
          </a:xfrm>
        </p:spPr>
        <p:txBody>
          <a:bodyPr>
            <a:normAutofit/>
          </a:bodyPr>
          <a:lstStyle/>
          <a:p>
            <a:r>
              <a:rPr lang="en-GB" sz="3400" dirty="0"/>
              <a:t>SOURCES</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endParaRPr lang="en-GB" dirty="0"/>
          </a:p>
          <a:p>
            <a:endParaRPr lang="en-GB" dirty="0"/>
          </a:p>
          <a:p>
            <a:endParaRPr lang="en-GB" dirty="0"/>
          </a:p>
          <a:p>
            <a:endParaRPr lang="en-GB" dirty="0"/>
          </a:p>
          <a:p>
            <a:r>
              <a:rPr lang="en-GB" dirty="0"/>
              <a:t>Microsoft documentation</a:t>
            </a:r>
          </a:p>
          <a:p>
            <a:r>
              <a:rPr lang="pl-PL" dirty="0">
                <a:hlinkClick r:id="rId2"/>
              </a:rPr>
              <a:t>https://hackernoon.com</a:t>
            </a:r>
            <a:endParaRPr lang="en-GB" dirty="0"/>
          </a:p>
          <a:p>
            <a:r>
              <a:rPr lang="pl-PL" dirty="0">
                <a:hlinkClick r:id="rId3"/>
              </a:rPr>
              <a:t>https://www.mssqltips</a:t>
            </a:r>
            <a:r>
              <a:rPr lang="pl-PL">
                <a:hlinkClick r:id="rId3"/>
              </a:rPr>
              <a:t>.com</a:t>
            </a:r>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5"/>
          <a:stretch>
            <a:fillRect/>
          </a:stretch>
        </p:blipFill>
        <p:spPr>
          <a:xfrm>
            <a:off x="11246692" y="77497"/>
            <a:ext cx="937341" cy="678239"/>
          </a:xfrm>
          <a:prstGeom prst="rect">
            <a:avLst/>
          </a:prstGeom>
        </p:spPr>
      </p:pic>
    </p:spTree>
    <p:extLst>
      <p:ext uri="{BB962C8B-B14F-4D97-AF65-F5344CB8AC3E}">
        <p14:creationId xmlns:p14="http://schemas.microsoft.com/office/powerpoint/2010/main" val="1648476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245222" cy="4601183"/>
          </a:xfrm>
        </p:spPr>
        <p:txBody>
          <a:bodyPr>
            <a:normAutofit/>
          </a:bodyPr>
          <a:lstStyle/>
          <a:p>
            <a:r>
              <a:rPr lang="en-GB" sz="3400" b="1" dirty="0"/>
              <a:t>Q &amp; A</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lnSpcReduction="10000"/>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Email: </a:t>
            </a:r>
            <a:r>
              <a:rPr lang="en-GB" dirty="0">
                <a:hlinkClick r:id="rId2"/>
              </a:rPr>
              <a:t>info@zalnet.pl</a:t>
            </a:r>
            <a:r>
              <a:rPr lang="en-GB" dirty="0"/>
              <a:t> </a:t>
            </a:r>
            <a:endParaRPr lang="pl-PL" dirty="0"/>
          </a:p>
          <a:p>
            <a:pPr marL="0" indent="0">
              <a:buNone/>
            </a:pPr>
            <a:endParaRPr lang="en-GB" dirty="0"/>
          </a:p>
          <a:p>
            <a:pPr marL="0" indent="0">
              <a:buNone/>
            </a:pPr>
            <a:r>
              <a:rPr lang="en-GB" dirty="0"/>
              <a:t>Demos after conference:</a:t>
            </a:r>
            <a:endParaRPr lang="pl-PL" dirty="0"/>
          </a:p>
          <a:p>
            <a:pPr marL="0" indent="0">
              <a:buNone/>
            </a:pPr>
            <a:r>
              <a:rPr lang="pl-PL" dirty="0">
                <a:solidFill>
                  <a:schemeClr val="tx2"/>
                </a:solidFill>
                <a:hlinkClick r:id="rId3"/>
              </a:rPr>
              <a:t>https://github.com/bzalewa/</a:t>
            </a:r>
            <a:r>
              <a:rPr lang="en-GB" dirty="0">
                <a:solidFill>
                  <a:schemeClr val="tx2"/>
                </a:solidFill>
                <a:hlinkClick r:id="rId3"/>
              </a:rPr>
              <a:t>ExpertSummit2018</a:t>
            </a:r>
            <a:endParaRPr lang="en-GB" dirty="0">
              <a:solidFill>
                <a:schemeClr val="tx2"/>
              </a:solidFill>
            </a:endParaRPr>
          </a:p>
          <a:p>
            <a:pPr marL="0" indent="0">
              <a:buNone/>
            </a:pPr>
            <a:endParaRPr lang="en-GB" dirty="0">
              <a:solidFill>
                <a:schemeClr val="tx2"/>
              </a:solidFill>
            </a:endParaRPr>
          </a:p>
          <a:p>
            <a:pPr marL="0" indent="0">
              <a:buNone/>
            </a:pPr>
            <a:endParaRPr lang="en-GB" dirty="0">
              <a:solidFill>
                <a:schemeClr val="tx2"/>
              </a:solidFill>
            </a:endParaRPr>
          </a:p>
          <a:p>
            <a:pPr marL="0" indent="0" algn="ctr">
              <a:buNone/>
            </a:pPr>
            <a:endParaRPr lang="en-GB" sz="3200" b="1" dirty="0">
              <a:solidFill>
                <a:schemeClr val="tx2"/>
              </a:solidFill>
            </a:endParaRPr>
          </a:p>
          <a:p>
            <a:pPr marL="0" indent="0" algn="ctr">
              <a:buNone/>
            </a:pPr>
            <a:r>
              <a:rPr lang="en-GB" sz="3200" b="1" dirty="0">
                <a:solidFill>
                  <a:schemeClr val="tx2"/>
                </a:solidFill>
              </a:rPr>
              <a:t>Thanks for coming </a:t>
            </a:r>
            <a:r>
              <a:rPr lang="en-GB" sz="3200" b="1" dirty="0">
                <a:solidFill>
                  <a:schemeClr val="tx2"/>
                </a:solidFill>
                <a:sym typeface="Wingdings" panose="05000000000000000000" pitchFamily="2" charset="2"/>
              </a:rPr>
              <a:t></a:t>
            </a:r>
            <a:endParaRPr lang="en-GB" sz="3200" b="1" dirty="0">
              <a:solidFill>
                <a:schemeClr val="tx2"/>
              </a:solidFill>
            </a:endParaRPr>
          </a:p>
          <a:p>
            <a:pPr marL="0" indent="0">
              <a:buNone/>
            </a:pPr>
            <a:endParaRPr lang="pl-PL" sz="2800" dirty="0">
              <a:solidFill>
                <a:schemeClr val="tx2"/>
              </a:solidFill>
            </a:endParaRPr>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5"/>
          <a:stretch>
            <a:fillRect/>
          </a:stretch>
        </p:blipFill>
        <p:spPr>
          <a:xfrm>
            <a:off x="11246692" y="77497"/>
            <a:ext cx="937341" cy="678239"/>
          </a:xfrm>
          <a:prstGeom prst="rect">
            <a:avLst/>
          </a:prstGeom>
        </p:spPr>
      </p:pic>
    </p:spTree>
    <p:extLst>
      <p:ext uri="{BB962C8B-B14F-4D97-AF65-F5344CB8AC3E}">
        <p14:creationId xmlns:p14="http://schemas.microsoft.com/office/powerpoint/2010/main" val="72530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en-GB" sz="3400" dirty="0"/>
              <a:t>AGENDA</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lstStyle/>
          <a:p>
            <a:pPr marL="0" indent="0">
              <a:buNone/>
            </a:pPr>
            <a:endParaRPr lang="en-GB" dirty="0"/>
          </a:p>
          <a:p>
            <a:r>
              <a:rPr lang="en-GB" dirty="0">
                <a:solidFill>
                  <a:schemeClr val="tx1"/>
                </a:solidFill>
              </a:rPr>
              <a:t>Parameter sniffing isn’t always a bad thing</a:t>
            </a:r>
          </a:p>
          <a:p>
            <a:r>
              <a:rPr lang="en-GB" dirty="0">
                <a:solidFill>
                  <a:schemeClr val="tx1"/>
                </a:solidFill>
              </a:rPr>
              <a:t>Parameter Sniffing issues</a:t>
            </a:r>
          </a:p>
          <a:p>
            <a:r>
              <a:rPr lang="en-GB" dirty="0">
                <a:solidFill>
                  <a:schemeClr val="tx1"/>
                </a:solidFill>
              </a:rPr>
              <a:t>Possible workarounds to overcome Parameter Sniffing</a:t>
            </a:r>
          </a:p>
          <a:p>
            <a:r>
              <a:rPr lang="en-GB" dirty="0">
                <a:solidFill>
                  <a:schemeClr val="tx1"/>
                </a:solidFill>
              </a:rPr>
              <a:t>Conclusions</a:t>
            </a:r>
          </a:p>
          <a:p>
            <a:endParaRPr lang="en-GB" dirty="0">
              <a:solidFill>
                <a:schemeClr val="tx1"/>
              </a:solidFill>
            </a:endParaRPr>
          </a:p>
          <a:p>
            <a:endParaRPr lang="en-GB" dirty="0">
              <a:solidFill>
                <a:schemeClr val="tx1"/>
              </a:solidFill>
            </a:endParaRPr>
          </a:p>
          <a:p>
            <a:endParaRPr lang="en-GB" dirty="0">
              <a:solidFill>
                <a:schemeClr val="tx1"/>
              </a:solidFill>
            </a:endParaRPr>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3045895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pl-PL" sz="3400" dirty="0"/>
              <a:t>STEP I</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lstStyle/>
          <a:p>
            <a:pPr marL="0" indent="0">
              <a:buNone/>
            </a:pPr>
            <a:r>
              <a:rPr lang="en-GB" sz="3400" b="1" dirty="0">
                <a:solidFill>
                  <a:schemeClr val="accent1"/>
                </a:solidFill>
              </a:rPr>
              <a:t>Parameter sniffing isn’t always a bad thing</a:t>
            </a:r>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85745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52400" y="1123837"/>
            <a:ext cx="3191435" cy="4601183"/>
          </a:xfrm>
        </p:spPr>
        <p:txBody>
          <a:bodyPr>
            <a:normAutofit/>
          </a:bodyPr>
          <a:lstStyle/>
          <a:p>
            <a:r>
              <a:rPr lang="en-GB" dirty="0"/>
              <a:t>Parameter sniffing</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a:xfrm>
            <a:off x="3869268" y="864108"/>
            <a:ext cx="7315200" cy="5120640"/>
          </a:xfrm>
        </p:spPr>
        <p:txBody>
          <a:bodyPr>
            <a:normAutofit/>
          </a:bodyPr>
          <a:lstStyle/>
          <a:p>
            <a:pPr marL="0" indent="0">
              <a:buNone/>
            </a:pPr>
            <a:endParaRPr lang="en-GB" dirty="0"/>
          </a:p>
          <a:p>
            <a:pPr marL="0" indent="0">
              <a:buNone/>
            </a:pPr>
            <a:endParaRPr lang="en-GB" dirty="0"/>
          </a:p>
          <a:p>
            <a:pPr marL="0" indent="0">
              <a:buNone/>
            </a:pPr>
            <a:endParaRPr lang="en-GB" dirty="0"/>
          </a:p>
          <a:p>
            <a:endParaRPr lang="en-GB" dirty="0"/>
          </a:p>
          <a:p>
            <a:pPr marL="0" indent="0">
              <a:buNone/>
            </a:pPr>
            <a:endParaRPr lang="en-GB" sz="2400" dirty="0"/>
          </a:p>
          <a:p>
            <a:pPr marL="0" indent="0">
              <a:buNone/>
            </a:pPr>
            <a:endParaRPr lang="pl-PL" sz="2400" dirty="0"/>
          </a:p>
          <a:p>
            <a:r>
              <a:rPr lang="en-GB" dirty="0"/>
              <a:t>Most of the time it’s good.</a:t>
            </a:r>
          </a:p>
          <a:p>
            <a:r>
              <a:rPr lang="en-GB" dirty="0"/>
              <a:t>It means SQL Server is caching and reusing query plans to make your queries run faster.</a:t>
            </a:r>
          </a:p>
          <a:p>
            <a:endParaRPr lang="en-GB" dirty="0"/>
          </a:p>
          <a:p>
            <a:pPr marL="0" indent="0">
              <a:buNone/>
            </a:pPr>
            <a:endParaRPr lang="en-GB" dirty="0"/>
          </a:p>
          <a:p>
            <a:pPr marL="0" indent="0">
              <a:buNone/>
            </a:pPr>
            <a:endParaRPr lang="en-GB" dirty="0"/>
          </a:p>
          <a:p>
            <a:endParaRPr lang="en-GB" dirty="0"/>
          </a:p>
          <a:p>
            <a:pPr marL="0" indent="0">
              <a:buNone/>
            </a:pPr>
            <a:endParaRPr lang="en-GB" dirty="0"/>
          </a:p>
          <a:p>
            <a:endParaRPr lang="en-GB" dirty="0"/>
          </a:p>
          <a:p>
            <a:endParaRPr lang="en-GB"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4"/>
          <a:stretch>
            <a:fillRect/>
          </a:stretch>
        </p:blipFill>
        <p:spPr>
          <a:xfrm>
            <a:off x="11246692" y="77497"/>
            <a:ext cx="937341" cy="678239"/>
          </a:xfrm>
          <a:prstGeom prst="rect">
            <a:avLst/>
          </a:prstGeom>
        </p:spPr>
      </p:pic>
      <p:sp>
        <p:nvSpPr>
          <p:cNvPr id="9" name="Rectangle 3">
            <a:extLst>
              <a:ext uri="{FF2B5EF4-FFF2-40B4-BE49-F238E27FC236}">
                <a16:creationId xmlns:a16="http://schemas.microsoft.com/office/drawing/2014/main" id="{88BF3771-9035-41D7-A3C0-1384B3FF3C1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ECD0639-13FA-45B7-AC4E-44F919823AAD}"/>
              </a:ext>
            </a:extLst>
          </p:cNvPr>
          <p:cNvSpPr/>
          <p:nvPr/>
        </p:nvSpPr>
        <p:spPr>
          <a:xfrm>
            <a:off x="4407076" y="3244334"/>
            <a:ext cx="184731" cy="369332"/>
          </a:xfrm>
          <a:prstGeom prst="rect">
            <a:avLst/>
          </a:prstGeom>
        </p:spPr>
        <p:txBody>
          <a:bodyPr wrap="none">
            <a:spAutoFit/>
          </a:bodyPr>
          <a:lstStyle/>
          <a:p>
            <a:endParaRPr lang="en-GB" b="0" i="0" u="none" strike="noStrike"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3070462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52400" y="1123837"/>
            <a:ext cx="3191435" cy="4601183"/>
          </a:xfrm>
        </p:spPr>
        <p:txBody>
          <a:bodyPr>
            <a:normAutofit/>
          </a:bodyPr>
          <a:lstStyle/>
          <a:p>
            <a:r>
              <a:rPr lang="pl-PL" dirty="0"/>
              <a:t>DEMO</a:t>
            </a:r>
            <a:r>
              <a:rPr lang="en-GB" dirty="0"/>
              <a:t> 1</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a:xfrm>
            <a:off x="3869268" y="864108"/>
            <a:ext cx="7315200" cy="5120640"/>
          </a:xfrm>
        </p:spPr>
        <p:txBody>
          <a:bodyPr>
            <a:normAutofit/>
          </a:bodyPr>
          <a:lstStyle/>
          <a:p>
            <a:pPr marL="0" indent="0">
              <a:buNone/>
            </a:pPr>
            <a:endParaRPr lang="en-GB" dirty="0"/>
          </a:p>
          <a:p>
            <a:pPr marL="0" indent="0">
              <a:buNone/>
            </a:pPr>
            <a:r>
              <a:rPr lang="en-GB" sz="3400" b="1" dirty="0">
                <a:solidFill>
                  <a:schemeClr val="tx2"/>
                </a:solidFill>
              </a:rPr>
              <a:t>Parameter Sniffing demo</a:t>
            </a:r>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4"/>
          <a:stretch>
            <a:fillRect/>
          </a:stretch>
        </p:blipFill>
        <p:spPr>
          <a:xfrm>
            <a:off x="11246692" y="77497"/>
            <a:ext cx="937341" cy="678239"/>
          </a:xfrm>
          <a:prstGeom prst="rect">
            <a:avLst/>
          </a:prstGeom>
        </p:spPr>
      </p:pic>
      <p:sp>
        <p:nvSpPr>
          <p:cNvPr id="9" name="Rectangle 3">
            <a:extLst>
              <a:ext uri="{FF2B5EF4-FFF2-40B4-BE49-F238E27FC236}">
                <a16:creationId xmlns:a16="http://schemas.microsoft.com/office/drawing/2014/main" id="{88BF3771-9035-41D7-A3C0-1384B3FF3C1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ECD0639-13FA-45B7-AC4E-44F919823AAD}"/>
              </a:ext>
            </a:extLst>
          </p:cNvPr>
          <p:cNvSpPr/>
          <p:nvPr/>
        </p:nvSpPr>
        <p:spPr>
          <a:xfrm>
            <a:off x="4407076" y="3244334"/>
            <a:ext cx="184731" cy="369332"/>
          </a:xfrm>
          <a:prstGeom prst="rect">
            <a:avLst/>
          </a:prstGeom>
        </p:spPr>
        <p:txBody>
          <a:bodyPr wrap="none">
            <a:spAutoFit/>
          </a:bodyPr>
          <a:lstStyle/>
          <a:p>
            <a:endParaRPr lang="en-GB" b="0" i="0" u="none" strike="noStrike"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3118520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en-GB" sz="3400" dirty="0"/>
              <a:t>STEP II</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lstStyle/>
          <a:p>
            <a:pPr marL="0" indent="0">
              <a:buNone/>
            </a:pPr>
            <a:r>
              <a:rPr lang="pl-PL" dirty="0"/>
              <a:t> </a:t>
            </a:r>
            <a:r>
              <a:rPr lang="en-GB" sz="3400" b="1" dirty="0">
                <a:solidFill>
                  <a:schemeClr val="accent1"/>
                </a:solidFill>
              </a:rPr>
              <a:t>Parameter Sniffing issues</a:t>
            </a:r>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2226482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52400" y="1123837"/>
            <a:ext cx="3191435" cy="4601183"/>
          </a:xfrm>
        </p:spPr>
        <p:txBody>
          <a:bodyPr>
            <a:normAutofit/>
          </a:bodyPr>
          <a:lstStyle/>
          <a:p>
            <a:r>
              <a:rPr lang="en-GB" dirty="0"/>
              <a:t>Parameter sniffing</a:t>
            </a:r>
            <a:br>
              <a:rPr lang="en-GB" dirty="0"/>
            </a:br>
            <a:r>
              <a:rPr lang="en-GB" dirty="0"/>
              <a:t>issues</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a:xfrm>
            <a:off x="3869268" y="864108"/>
            <a:ext cx="7315200" cy="5120640"/>
          </a:xfrm>
        </p:spPr>
        <p:txBody>
          <a:bodyPr>
            <a:normAutofit/>
          </a:bodyPr>
          <a:lstStyle/>
          <a:p>
            <a:pPr marL="0" indent="0">
              <a:buNone/>
            </a:pPr>
            <a:endParaRPr lang="en-GB" dirty="0"/>
          </a:p>
          <a:p>
            <a:pPr marL="0" indent="0">
              <a:buNone/>
            </a:pPr>
            <a:endParaRPr lang="en-GB" dirty="0"/>
          </a:p>
          <a:p>
            <a:pPr marL="0" indent="0">
              <a:buNone/>
            </a:pPr>
            <a:endParaRPr lang="en-GB" dirty="0"/>
          </a:p>
          <a:p>
            <a:endParaRPr lang="en-GB"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pl-PL" sz="2400" dirty="0"/>
          </a:p>
          <a:p>
            <a:r>
              <a:rPr lang="en-GB" dirty="0"/>
              <a:t>Parameter sniffing only becomes a problem when the cached plan isn’t anywhere close to being the optimal plan for given input parameters.</a:t>
            </a:r>
          </a:p>
          <a:p>
            <a:endParaRPr lang="en-GB" dirty="0"/>
          </a:p>
          <a:p>
            <a:pPr marL="0" indent="0">
              <a:buNone/>
            </a:pPr>
            <a:endParaRPr lang="en-GB" dirty="0"/>
          </a:p>
          <a:p>
            <a:pPr marL="0" indent="0">
              <a:buNone/>
            </a:pPr>
            <a:endParaRPr lang="en-GB" dirty="0"/>
          </a:p>
          <a:p>
            <a:endParaRPr lang="en-GB" dirty="0"/>
          </a:p>
          <a:p>
            <a:pPr marL="0" indent="0">
              <a:buNone/>
            </a:pPr>
            <a:endParaRPr lang="en-GB" dirty="0"/>
          </a:p>
          <a:p>
            <a:endParaRPr lang="en-GB" dirty="0"/>
          </a:p>
          <a:p>
            <a:endParaRPr lang="en-GB"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4"/>
          <a:stretch>
            <a:fillRect/>
          </a:stretch>
        </p:blipFill>
        <p:spPr>
          <a:xfrm>
            <a:off x="11246692" y="77497"/>
            <a:ext cx="937341" cy="678239"/>
          </a:xfrm>
          <a:prstGeom prst="rect">
            <a:avLst/>
          </a:prstGeom>
        </p:spPr>
      </p:pic>
      <p:sp>
        <p:nvSpPr>
          <p:cNvPr id="9" name="Rectangle 3">
            <a:extLst>
              <a:ext uri="{FF2B5EF4-FFF2-40B4-BE49-F238E27FC236}">
                <a16:creationId xmlns:a16="http://schemas.microsoft.com/office/drawing/2014/main" id="{88BF3771-9035-41D7-A3C0-1384B3FF3C1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ECD0639-13FA-45B7-AC4E-44F919823AAD}"/>
              </a:ext>
            </a:extLst>
          </p:cNvPr>
          <p:cNvSpPr/>
          <p:nvPr/>
        </p:nvSpPr>
        <p:spPr>
          <a:xfrm>
            <a:off x="4407076" y="3244334"/>
            <a:ext cx="184731" cy="369332"/>
          </a:xfrm>
          <a:prstGeom prst="rect">
            <a:avLst/>
          </a:prstGeom>
        </p:spPr>
        <p:txBody>
          <a:bodyPr wrap="none">
            <a:spAutoFit/>
          </a:bodyPr>
          <a:lstStyle/>
          <a:p>
            <a:endParaRPr lang="en-GB" b="0" i="0" u="none" strike="noStrike"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11323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en-GB" sz="3400" dirty="0"/>
              <a:t>Main issue</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r>
              <a:rPr lang="en-GB" dirty="0"/>
              <a:t>SQL Server compiles the stored procedures using (sniffing) the parameters send the first time the procedure is compiled and put it in plan cache. </a:t>
            </a:r>
          </a:p>
          <a:p>
            <a:r>
              <a:rPr lang="en-GB" dirty="0"/>
              <a:t>After that every time the procedure executed again, SQL Server retrieves the execution plan from the cache and uses it (unless there is a reason for recompilation). </a:t>
            </a:r>
          </a:p>
          <a:p>
            <a:r>
              <a:rPr lang="en-GB" dirty="0"/>
              <a:t>The potential problem arises when the first time the stored procedure is executed, the set of parameters generate an acceptable plan for that set of parameters, but very bad for other more common sets of parameters.</a:t>
            </a:r>
          </a:p>
          <a:p>
            <a:pPr marL="0" indent="0">
              <a:buNone/>
            </a:pPr>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774305213"/>
      </p:ext>
    </p:extLst>
  </p:cSld>
  <p:clrMapOvr>
    <a:masterClrMapping/>
  </p:clrMapOvr>
</p:sld>
</file>

<file path=ppt/theme/theme1.xml><?xml version="1.0" encoding="utf-8"?>
<a:theme xmlns:a="http://schemas.openxmlformats.org/drawingml/2006/main" name="Fra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1309</Words>
  <Application>Microsoft Office PowerPoint</Application>
  <PresentationFormat>Widescreen</PresentationFormat>
  <Paragraphs>288</Paragraphs>
  <Slides>27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Corbel</vt:lpstr>
      <vt:lpstr>Wingdings</vt:lpstr>
      <vt:lpstr>Wingdings 2</vt:lpstr>
      <vt:lpstr>Frame</vt:lpstr>
      <vt:lpstr> Parameter sniffing in stored procedures - how to recognize and correct undesirable issues </vt:lpstr>
      <vt:lpstr>ABOUT</vt:lpstr>
      <vt:lpstr>AGENDA</vt:lpstr>
      <vt:lpstr>STEP I</vt:lpstr>
      <vt:lpstr>Parameter sniffing</vt:lpstr>
      <vt:lpstr>DEMO 1</vt:lpstr>
      <vt:lpstr>STEP II</vt:lpstr>
      <vt:lpstr>Parameter sniffing issues</vt:lpstr>
      <vt:lpstr>Main issue</vt:lpstr>
      <vt:lpstr>Main issue</vt:lpstr>
      <vt:lpstr>DEMO 2</vt:lpstr>
      <vt:lpstr>STEP III</vt:lpstr>
      <vt:lpstr>HOW DO I PREVENT  PARAMETER SNIFFING?</vt:lpstr>
      <vt:lpstr>WORKAROUND 1</vt:lpstr>
      <vt:lpstr>DEMO 3</vt:lpstr>
      <vt:lpstr>WORKAROUND 2</vt:lpstr>
      <vt:lpstr>DEMO 4</vt:lpstr>
      <vt:lpstr>WORKAROUND 3</vt:lpstr>
      <vt:lpstr>DEMO 5</vt:lpstr>
      <vt:lpstr>WORKAROUND 4</vt:lpstr>
      <vt:lpstr>DEMO 6</vt:lpstr>
      <vt:lpstr>WORKAROUND 5</vt:lpstr>
      <vt:lpstr>WORKAROUND 6</vt:lpstr>
      <vt:lpstr>STEP IV</vt:lpstr>
      <vt:lpstr>CONCLUSIONS</vt:lpstr>
      <vt:lpstr>SOURCES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Parameter sniffing in stored procedures - how to recognize and correct underisable issues </dc:title>
  <dc:creator>Beata Zalewa</dc:creator>
  <cp:lastModifiedBy>Beata Zalewa</cp:lastModifiedBy>
  <cp:revision>20</cp:revision>
  <dcterms:created xsi:type="dcterms:W3CDTF">2018-11-07T10:17:55Z</dcterms:created>
  <dcterms:modified xsi:type="dcterms:W3CDTF">2018-11-21T09:21:36Z</dcterms:modified>
</cp:coreProperties>
</file>