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1"/>
  </p:sldMasterIdLst>
  <p:notesMasterIdLst>
    <p:notesMasterId r:id="rId67"/>
  </p:notesMasterIdLst>
  <p:sldIdLst>
    <p:sldId id="256" r:id="rId2"/>
    <p:sldId id="424" r:id="rId3"/>
    <p:sldId id="286" r:id="rId4"/>
    <p:sldId id="553" r:id="rId5"/>
    <p:sldId id="554" r:id="rId6"/>
    <p:sldId id="555" r:id="rId7"/>
    <p:sldId id="556" r:id="rId8"/>
    <p:sldId id="571" r:id="rId9"/>
    <p:sldId id="282" r:id="rId10"/>
    <p:sldId id="557" r:id="rId11"/>
    <p:sldId id="570" r:id="rId12"/>
    <p:sldId id="572" r:id="rId13"/>
    <p:sldId id="560" r:id="rId14"/>
    <p:sldId id="574" r:id="rId15"/>
    <p:sldId id="575" r:id="rId16"/>
    <p:sldId id="576" r:id="rId17"/>
    <p:sldId id="287" r:id="rId18"/>
    <p:sldId id="288" r:id="rId19"/>
    <p:sldId id="559" r:id="rId20"/>
    <p:sldId id="578" r:id="rId21"/>
    <p:sldId id="283" r:id="rId22"/>
    <p:sldId id="579" r:id="rId23"/>
    <p:sldId id="602" r:id="rId24"/>
    <p:sldId id="603" r:id="rId25"/>
    <p:sldId id="604" r:id="rId26"/>
    <p:sldId id="606" r:id="rId27"/>
    <p:sldId id="290" r:id="rId28"/>
    <p:sldId id="605" r:id="rId29"/>
    <p:sldId id="299" r:id="rId30"/>
    <p:sldId id="607" r:id="rId31"/>
    <p:sldId id="608" r:id="rId32"/>
    <p:sldId id="587" r:id="rId33"/>
    <p:sldId id="611" r:id="rId34"/>
    <p:sldId id="610" r:id="rId35"/>
    <p:sldId id="284" r:id="rId36"/>
    <p:sldId id="612" r:id="rId37"/>
    <p:sldId id="285" r:id="rId38"/>
    <p:sldId id="582" r:id="rId39"/>
    <p:sldId id="613" r:id="rId40"/>
    <p:sldId id="614" r:id="rId41"/>
    <p:sldId id="595" r:id="rId42"/>
    <p:sldId id="596" r:id="rId43"/>
    <p:sldId id="598" r:id="rId44"/>
    <p:sldId id="599" r:id="rId45"/>
    <p:sldId id="615" r:id="rId46"/>
    <p:sldId id="565" r:id="rId47"/>
    <p:sldId id="625" r:id="rId48"/>
    <p:sldId id="279" r:id="rId49"/>
    <p:sldId id="591" r:id="rId50"/>
    <p:sldId id="601" r:id="rId51"/>
    <p:sldId id="588" r:id="rId52"/>
    <p:sldId id="280" r:id="rId53"/>
    <p:sldId id="621" r:id="rId54"/>
    <p:sldId id="616" r:id="rId55"/>
    <p:sldId id="281" r:id="rId56"/>
    <p:sldId id="617" r:id="rId57"/>
    <p:sldId id="620" r:id="rId58"/>
    <p:sldId id="593" r:id="rId59"/>
    <p:sldId id="622" r:id="rId60"/>
    <p:sldId id="623" r:id="rId61"/>
    <p:sldId id="618" r:id="rId62"/>
    <p:sldId id="624" r:id="rId63"/>
    <p:sldId id="619" r:id="rId64"/>
    <p:sldId id="307" r:id="rId65"/>
    <p:sldId id="551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6393"/>
    <a:srgbClr val="631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80" y="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hyperlink" Target="https://blog.zalnet.pl/" TargetMode="External"/><Relationship Id="rId1" Type="http://schemas.openxmlformats.org/officeDocument/2006/relationships/hyperlink" Target="mailto:info@zalnet.pl" TargetMode="Externa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hyperlink" Target="https://blog.zalnet.pl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2.sv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svg"/><Relationship Id="rId9" Type="http://schemas.openxmlformats.org/officeDocument/2006/relationships/hyperlink" Target="mailto:info@zalnet.p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23461B-CC9A-450F-A0C3-684E09826AC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DA776CD-50EA-4A7E-A938-6B0FAFA28B97}">
      <dgm:prSet/>
      <dgm:spPr/>
      <dgm:t>
        <a:bodyPr/>
        <a:lstStyle/>
        <a:p>
          <a:r>
            <a:rPr lang="en-GB"/>
            <a:t>In professional life consultant, Microsoft Certified Trainer, administrator, developer, freelancer, sometimes a miracle-worker and magician. </a:t>
          </a:r>
          <a:endParaRPr lang="en-US"/>
        </a:p>
      </dgm:t>
    </dgm:pt>
    <dgm:pt modelId="{CBAD52E7-F1C5-40D9-9014-82171FF1218C}" type="parTrans" cxnId="{B128C994-1346-45ED-B4DF-A9637A105CAE}">
      <dgm:prSet/>
      <dgm:spPr/>
      <dgm:t>
        <a:bodyPr/>
        <a:lstStyle/>
        <a:p>
          <a:endParaRPr lang="en-US"/>
        </a:p>
      </dgm:t>
    </dgm:pt>
    <dgm:pt modelId="{7C96FD13-997E-4E19-9A78-A25FCC732C43}" type="sibTrans" cxnId="{B128C994-1346-45ED-B4DF-A9637A105CAE}">
      <dgm:prSet/>
      <dgm:spPr/>
      <dgm:t>
        <a:bodyPr/>
        <a:lstStyle/>
        <a:p>
          <a:endParaRPr lang="en-US"/>
        </a:p>
      </dgm:t>
    </dgm:pt>
    <dgm:pt modelId="{F116D063-A061-43D3-9147-90D996EB34BA}">
      <dgm:prSet/>
      <dgm:spPr/>
      <dgm:t>
        <a:bodyPr/>
        <a:lstStyle/>
        <a:p>
          <a:r>
            <a:rPr lang="en-GB"/>
            <a:t>From the beginning of career associated with Microsoft technologies.</a:t>
          </a:r>
          <a:endParaRPr lang="en-US"/>
        </a:p>
      </dgm:t>
    </dgm:pt>
    <dgm:pt modelId="{F1A80B5F-1644-41D2-A91C-56B29FC0AE7A}" type="parTrans" cxnId="{A831A7CB-5F99-4931-A648-29EDC00ED9DA}">
      <dgm:prSet/>
      <dgm:spPr/>
      <dgm:t>
        <a:bodyPr/>
        <a:lstStyle/>
        <a:p>
          <a:endParaRPr lang="en-US"/>
        </a:p>
      </dgm:t>
    </dgm:pt>
    <dgm:pt modelId="{2141807C-0231-4FA1-A181-D0FECB1F3B91}" type="sibTrans" cxnId="{A831A7CB-5F99-4931-A648-29EDC00ED9DA}">
      <dgm:prSet/>
      <dgm:spPr/>
      <dgm:t>
        <a:bodyPr/>
        <a:lstStyle/>
        <a:p>
          <a:endParaRPr lang="en-US"/>
        </a:p>
      </dgm:t>
    </dgm:pt>
    <dgm:pt modelId="{09D5D605-E70C-4DD2-98A9-D2FCAF819D72}">
      <dgm:prSet/>
      <dgm:spPr/>
      <dgm:t>
        <a:bodyPr/>
        <a:lstStyle/>
        <a:p>
          <a:r>
            <a:rPr lang="en-GB"/>
            <a:t>Private life in numbers: 1 husband, 1 daughter, 1 cat and 2 dogs. My hobbies are detective stories and photography.</a:t>
          </a:r>
          <a:endParaRPr lang="en-US"/>
        </a:p>
      </dgm:t>
    </dgm:pt>
    <dgm:pt modelId="{3E4B17C5-1C3B-40F9-9358-FD073906E07F}" type="parTrans" cxnId="{0AACF642-27E0-4A73-86D0-A21F93B90A7D}">
      <dgm:prSet/>
      <dgm:spPr/>
      <dgm:t>
        <a:bodyPr/>
        <a:lstStyle/>
        <a:p>
          <a:endParaRPr lang="en-US"/>
        </a:p>
      </dgm:t>
    </dgm:pt>
    <dgm:pt modelId="{3BF7EC03-A6F1-4B1B-8FA1-8A0992F1DA61}" type="sibTrans" cxnId="{0AACF642-27E0-4A73-86D0-A21F93B90A7D}">
      <dgm:prSet/>
      <dgm:spPr/>
      <dgm:t>
        <a:bodyPr/>
        <a:lstStyle/>
        <a:p>
          <a:endParaRPr lang="en-US"/>
        </a:p>
      </dgm:t>
    </dgm:pt>
    <dgm:pt modelId="{C4416D7B-36C2-4113-9936-35E2A194B308}">
      <dgm:prSet/>
      <dgm:spPr/>
      <dgm:t>
        <a:bodyPr/>
        <a:lstStyle/>
        <a:p>
          <a:r>
            <a:rPr lang="en-GB"/>
            <a:t>Email: </a:t>
          </a:r>
          <a:r>
            <a:rPr lang="en-GB">
              <a:hlinkClick xmlns:r="http://schemas.openxmlformats.org/officeDocument/2006/relationships" r:id="rId1"/>
            </a:rPr>
            <a:t>info@zalnet.pl</a:t>
          </a:r>
          <a:r>
            <a:rPr lang="en-GB"/>
            <a:t>  </a:t>
          </a:r>
          <a:endParaRPr lang="en-US"/>
        </a:p>
      </dgm:t>
    </dgm:pt>
    <dgm:pt modelId="{0A1E4736-6EE7-4EE7-A2DE-7CE35DCA9B69}" type="parTrans" cxnId="{6B59833C-5134-46E1-AFE7-D1B8807040A3}">
      <dgm:prSet/>
      <dgm:spPr/>
      <dgm:t>
        <a:bodyPr/>
        <a:lstStyle/>
        <a:p>
          <a:endParaRPr lang="en-US"/>
        </a:p>
      </dgm:t>
    </dgm:pt>
    <dgm:pt modelId="{7A176A9A-96A6-4096-803B-2248ECB92F49}" type="sibTrans" cxnId="{6B59833C-5134-46E1-AFE7-D1B8807040A3}">
      <dgm:prSet/>
      <dgm:spPr/>
      <dgm:t>
        <a:bodyPr/>
        <a:lstStyle/>
        <a:p>
          <a:endParaRPr lang="en-US"/>
        </a:p>
      </dgm:t>
    </dgm:pt>
    <dgm:pt modelId="{D2016122-4F77-4CBB-9C32-60129A2E9C20}">
      <dgm:prSet/>
      <dgm:spPr/>
      <dgm:t>
        <a:bodyPr/>
        <a:lstStyle/>
        <a:p>
          <a:r>
            <a:rPr lang="en-GB" dirty="0"/>
            <a:t>Skype: beata.zalewa </a:t>
          </a:r>
          <a:endParaRPr lang="en-US" dirty="0"/>
        </a:p>
      </dgm:t>
    </dgm:pt>
    <dgm:pt modelId="{9468345C-71D6-42CD-89E0-10D6C36FC16B}" type="parTrans" cxnId="{60197B92-EC06-4FEF-8EAF-6D77DC31F448}">
      <dgm:prSet/>
      <dgm:spPr/>
      <dgm:t>
        <a:bodyPr/>
        <a:lstStyle/>
        <a:p>
          <a:endParaRPr lang="en-US"/>
        </a:p>
      </dgm:t>
    </dgm:pt>
    <dgm:pt modelId="{E5882CA4-AA6A-48C3-AFA7-23006297EF76}" type="sibTrans" cxnId="{60197B92-EC06-4FEF-8EAF-6D77DC31F448}">
      <dgm:prSet/>
      <dgm:spPr/>
      <dgm:t>
        <a:bodyPr/>
        <a:lstStyle/>
        <a:p>
          <a:endParaRPr lang="en-US"/>
        </a:p>
      </dgm:t>
    </dgm:pt>
    <dgm:pt modelId="{62652F16-1A19-4809-A15F-6C5E2764B2BB}">
      <dgm:prSet/>
      <dgm:spPr/>
      <dgm:t>
        <a:bodyPr/>
        <a:lstStyle/>
        <a:p>
          <a:r>
            <a:rPr lang="pl-PL"/>
            <a:t>WWW: </a:t>
          </a:r>
          <a:r>
            <a:rPr lang="pl-PL">
              <a:hlinkClick xmlns:r="http://schemas.openxmlformats.org/officeDocument/2006/relationships" r:id="rId2"/>
            </a:rPr>
            <a:t>https://blog.zalnet.pl</a:t>
          </a:r>
          <a:endParaRPr lang="en-US"/>
        </a:p>
      </dgm:t>
    </dgm:pt>
    <dgm:pt modelId="{77612B15-483F-453F-AC8B-81365683A607}" type="parTrans" cxnId="{9FF513E1-CA85-495A-BCDA-F28F164BC1D9}">
      <dgm:prSet/>
      <dgm:spPr/>
      <dgm:t>
        <a:bodyPr/>
        <a:lstStyle/>
        <a:p>
          <a:endParaRPr lang="en-US"/>
        </a:p>
      </dgm:t>
    </dgm:pt>
    <dgm:pt modelId="{8941EAC2-B70C-49ED-991A-9A3D5ED896C1}" type="sibTrans" cxnId="{9FF513E1-CA85-495A-BCDA-F28F164BC1D9}">
      <dgm:prSet/>
      <dgm:spPr/>
      <dgm:t>
        <a:bodyPr/>
        <a:lstStyle/>
        <a:p>
          <a:endParaRPr lang="en-US"/>
        </a:p>
      </dgm:t>
    </dgm:pt>
    <dgm:pt modelId="{20DD809C-E516-4291-BEC7-655323D4B648}" type="pres">
      <dgm:prSet presAssocID="{2F23461B-CC9A-450F-A0C3-684E09826AC3}" presName="root" presStyleCnt="0">
        <dgm:presLayoutVars>
          <dgm:dir/>
          <dgm:resizeHandles val="exact"/>
        </dgm:presLayoutVars>
      </dgm:prSet>
      <dgm:spPr/>
    </dgm:pt>
    <dgm:pt modelId="{6C796137-A27C-4F9A-86C3-55DDD4C1E9C3}" type="pres">
      <dgm:prSet presAssocID="{5DA776CD-50EA-4A7E-A938-6B0FAFA28B97}" presName="compNode" presStyleCnt="0"/>
      <dgm:spPr/>
    </dgm:pt>
    <dgm:pt modelId="{0ED5FC33-50E9-4C49-A483-1B1896D544FD}" type="pres">
      <dgm:prSet presAssocID="{5DA776CD-50EA-4A7E-A938-6B0FAFA28B97}" presName="bgRect" presStyleLbl="bgShp" presStyleIdx="0" presStyleCnt="6"/>
      <dgm:spPr/>
    </dgm:pt>
    <dgm:pt modelId="{BED84FA9-FA5B-4ED1-9D1E-B80160B77BB4}" type="pres">
      <dgm:prSet presAssocID="{5DA776CD-50EA-4A7E-A938-6B0FAFA28B97}" presName="iconRect" presStyleLbl="node1" presStyleIdx="0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A16D161-5120-402B-BD06-F75A499CFC2C}" type="pres">
      <dgm:prSet presAssocID="{5DA776CD-50EA-4A7E-A938-6B0FAFA28B97}" presName="spaceRect" presStyleCnt="0"/>
      <dgm:spPr/>
    </dgm:pt>
    <dgm:pt modelId="{891B0064-3AC8-40ED-AA1E-7CB673B7C02F}" type="pres">
      <dgm:prSet presAssocID="{5DA776CD-50EA-4A7E-A938-6B0FAFA28B97}" presName="parTx" presStyleLbl="revTx" presStyleIdx="0" presStyleCnt="6">
        <dgm:presLayoutVars>
          <dgm:chMax val="0"/>
          <dgm:chPref val="0"/>
        </dgm:presLayoutVars>
      </dgm:prSet>
      <dgm:spPr/>
    </dgm:pt>
    <dgm:pt modelId="{853E4A11-5151-483B-A909-6E187447475A}" type="pres">
      <dgm:prSet presAssocID="{7C96FD13-997E-4E19-9A78-A25FCC732C43}" presName="sibTrans" presStyleCnt="0"/>
      <dgm:spPr/>
    </dgm:pt>
    <dgm:pt modelId="{9CF6AD32-4AE6-4B7C-9186-2011A15D44AE}" type="pres">
      <dgm:prSet presAssocID="{F116D063-A061-43D3-9147-90D996EB34BA}" presName="compNode" presStyleCnt="0"/>
      <dgm:spPr/>
    </dgm:pt>
    <dgm:pt modelId="{110A8B55-4B01-4F48-B3C7-0B0585D56456}" type="pres">
      <dgm:prSet presAssocID="{F116D063-A061-43D3-9147-90D996EB34BA}" presName="bgRect" presStyleLbl="bgShp" presStyleIdx="1" presStyleCnt="6"/>
      <dgm:spPr/>
    </dgm:pt>
    <dgm:pt modelId="{DA8BF4FA-2AE4-4A1B-A0A0-65E55324CEB3}" type="pres">
      <dgm:prSet presAssocID="{F116D063-A061-43D3-9147-90D996EB34BA}" presName="iconRect" presStyleLbl="node1" presStyleIdx="1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2802DB0-B6EC-4EE9-96E1-F5A4D644A789}" type="pres">
      <dgm:prSet presAssocID="{F116D063-A061-43D3-9147-90D996EB34BA}" presName="spaceRect" presStyleCnt="0"/>
      <dgm:spPr/>
    </dgm:pt>
    <dgm:pt modelId="{60E5C676-A664-4BAF-9A08-02801D9D05F9}" type="pres">
      <dgm:prSet presAssocID="{F116D063-A061-43D3-9147-90D996EB34BA}" presName="parTx" presStyleLbl="revTx" presStyleIdx="1" presStyleCnt="6">
        <dgm:presLayoutVars>
          <dgm:chMax val="0"/>
          <dgm:chPref val="0"/>
        </dgm:presLayoutVars>
      </dgm:prSet>
      <dgm:spPr/>
    </dgm:pt>
    <dgm:pt modelId="{EE854716-7185-4C81-8B7F-17DA6D60D7DA}" type="pres">
      <dgm:prSet presAssocID="{2141807C-0231-4FA1-A181-D0FECB1F3B91}" presName="sibTrans" presStyleCnt="0"/>
      <dgm:spPr/>
    </dgm:pt>
    <dgm:pt modelId="{7F019E41-5DA8-4179-846E-3BC8E94693B5}" type="pres">
      <dgm:prSet presAssocID="{09D5D605-E70C-4DD2-98A9-D2FCAF819D72}" presName="compNode" presStyleCnt="0"/>
      <dgm:spPr/>
    </dgm:pt>
    <dgm:pt modelId="{DC3266E1-BCE2-4C23-88C5-DD608A5631D0}" type="pres">
      <dgm:prSet presAssocID="{09D5D605-E70C-4DD2-98A9-D2FCAF819D72}" presName="bgRect" presStyleLbl="bgShp" presStyleIdx="2" presStyleCnt="6"/>
      <dgm:spPr/>
    </dgm:pt>
    <dgm:pt modelId="{4A06E4D0-CF31-4396-8187-04EF2924B12E}" type="pres">
      <dgm:prSet presAssocID="{09D5D605-E70C-4DD2-98A9-D2FCAF819D72}" presName="iconRect" presStyleLbl="node1" presStyleIdx="2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F23A281E-9B11-45B3-8F6A-FDAB887796A3}" type="pres">
      <dgm:prSet presAssocID="{09D5D605-E70C-4DD2-98A9-D2FCAF819D72}" presName="spaceRect" presStyleCnt="0"/>
      <dgm:spPr/>
    </dgm:pt>
    <dgm:pt modelId="{5BFBFB20-ED69-48C7-ADC7-E3144B065E25}" type="pres">
      <dgm:prSet presAssocID="{09D5D605-E70C-4DD2-98A9-D2FCAF819D72}" presName="parTx" presStyleLbl="revTx" presStyleIdx="2" presStyleCnt="6">
        <dgm:presLayoutVars>
          <dgm:chMax val="0"/>
          <dgm:chPref val="0"/>
        </dgm:presLayoutVars>
      </dgm:prSet>
      <dgm:spPr/>
    </dgm:pt>
    <dgm:pt modelId="{124D9AFD-B21E-40AF-8FEF-6FF9DD511C5E}" type="pres">
      <dgm:prSet presAssocID="{3BF7EC03-A6F1-4B1B-8FA1-8A0992F1DA61}" presName="sibTrans" presStyleCnt="0"/>
      <dgm:spPr/>
    </dgm:pt>
    <dgm:pt modelId="{EFCFF9F8-5012-40DE-9E69-27071898A9E6}" type="pres">
      <dgm:prSet presAssocID="{C4416D7B-36C2-4113-9936-35E2A194B308}" presName="compNode" presStyleCnt="0"/>
      <dgm:spPr/>
    </dgm:pt>
    <dgm:pt modelId="{7EEB6965-9357-45CE-9CCB-ADFB863520CD}" type="pres">
      <dgm:prSet presAssocID="{C4416D7B-36C2-4113-9936-35E2A194B308}" presName="bgRect" presStyleLbl="bgShp" presStyleIdx="3" presStyleCnt="6"/>
      <dgm:spPr/>
    </dgm:pt>
    <dgm:pt modelId="{35B617A8-26B7-4FBE-8758-2C5A90CC6155}" type="pres">
      <dgm:prSet presAssocID="{C4416D7B-36C2-4113-9936-35E2A194B308}" presName="iconRect" presStyleLbl="node1" presStyleIdx="3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912CE4FA-A261-47CB-989B-05204E1A009B}" type="pres">
      <dgm:prSet presAssocID="{C4416D7B-36C2-4113-9936-35E2A194B308}" presName="spaceRect" presStyleCnt="0"/>
      <dgm:spPr/>
    </dgm:pt>
    <dgm:pt modelId="{23DB59EF-EE88-4650-8611-AD55EF5D3033}" type="pres">
      <dgm:prSet presAssocID="{C4416D7B-36C2-4113-9936-35E2A194B308}" presName="parTx" presStyleLbl="revTx" presStyleIdx="3" presStyleCnt="6">
        <dgm:presLayoutVars>
          <dgm:chMax val="0"/>
          <dgm:chPref val="0"/>
        </dgm:presLayoutVars>
      </dgm:prSet>
      <dgm:spPr/>
    </dgm:pt>
    <dgm:pt modelId="{34997253-CA32-4704-A436-C70C5C7F9374}" type="pres">
      <dgm:prSet presAssocID="{7A176A9A-96A6-4096-803B-2248ECB92F49}" presName="sibTrans" presStyleCnt="0"/>
      <dgm:spPr/>
    </dgm:pt>
    <dgm:pt modelId="{3C35C6C7-920D-4AC4-8354-7E90E493F037}" type="pres">
      <dgm:prSet presAssocID="{D2016122-4F77-4CBB-9C32-60129A2E9C20}" presName="compNode" presStyleCnt="0"/>
      <dgm:spPr/>
    </dgm:pt>
    <dgm:pt modelId="{0E397DA3-9D26-4392-BF1C-495E6E4E1ECF}" type="pres">
      <dgm:prSet presAssocID="{D2016122-4F77-4CBB-9C32-60129A2E9C20}" presName="bgRect" presStyleLbl="bgShp" presStyleIdx="4" presStyleCnt="6"/>
      <dgm:spPr/>
    </dgm:pt>
    <dgm:pt modelId="{734B8F55-8C1B-429A-8DA2-0C3EF6C42BC9}" type="pres">
      <dgm:prSet presAssocID="{D2016122-4F77-4CBB-9C32-60129A2E9C20}" presName="iconRect" presStyleLbl="node1" presStyleIdx="4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EE36A419-FC37-4616-A53E-DE68DAA78F55}" type="pres">
      <dgm:prSet presAssocID="{D2016122-4F77-4CBB-9C32-60129A2E9C20}" presName="spaceRect" presStyleCnt="0"/>
      <dgm:spPr/>
    </dgm:pt>
    <dgm:pt modelId="{B56DAAD7-7E7E-4787-82F8-159E6398A76B}" type="pres">
      <dgm:prSet presAssocID="{D2016122-4F77-4CBB-9C32-60129A2E9C20}" presName="parTx" presStyleLbl="revTx" presStyleIdx="4" presStyleCnt="6">
        <dgm:presLayoutVars>
          <dgm:chMax val="0"/>
          <dgm:chPref val="0"/>
        </dgm:presLayoutVars>
      </dgm:prSet>
      <dgm:spPr/>
    </dgm:pt>
    <dgm:pt modelId="{A265186D-2FBC-4A63-BEE4-F84E6D727B66}" type="pres">
      <dgm:prSet presAssocID="{E5882CA4-AA6A-48C3-AFA7-23006297EF76}" presName="sibTrans" presStyleCnt="0"/>
      <dgm:spPr/>
    </dgm:pt>
    <dgm:pt modelId="{94A9A823-5F14-403E-8F82-A0D208FEB6E7}" type="pres">
      <dgm:prSet presAssocID="{62652F16-1A19-4809-A15F-6C5E2764B2BB}" presName="compNode" presStyleCnt="0"/>
      <dgm:spPr/>
    </dgm:pt>
    <dgm:pt modelId="{294D6C24-9A6A-4D04-B1D5-BB59A332F5BB}" type="pres">
      <dgm:prSet presAssocID="{62652F16-1A19-4809-A15F-6C5E2764B2BB}" presName="bgRect" presStyleLbl="bgShp" presStyleIdx="5" presStyleCnt="6"/>
      <dgm:spPr/>
    </dgm:pt>
    <dgm:pt modelId="{CCB309C0-C430-45E9-A1B0-685A1DF6ADA0}" type="pres">
      <dgm:prSet presAssocID="{62652F16-1A19-4809-A15F-6C5E2764B2BB}" presName="iconRect" presStyleLbl="node1" presStyleIdx="5" presStyleCnt="6" custLinFactNeighborX="2324" custLinFactNeighborY="-4649"/>
      <dgm:spPr>
        <a:blipFill rotWithShape="1">
          <a:blip xmlns:r="http://schemas.openxmlformats.org/officeDocument/2006/relationships" r:embed="rId13"/>
          <a:srcRect/>
          <a:stretch>
            <a:fillRect/>
          </a:stretch>
        </a:blipFill>
        <a:ln>
          <a:noFill/>
        </a:ln>
      </dgm:spPr>
      <dgm:extLst/>
    </dgm:pt>
    <dgm:pt modelId="{827245C6-BDFB-43F3-8988-4DCE7D7A8AB7}" type="pres">
      <dgm:prSet presAssocID="{62652F16-1A19-4809-A15F-6C5E2764B2BB}" presName="spaceRect" presStyleCnt="0"/>
      <dgm:spPr/>
    </dgm:pt>
    <dgm:pt modelId="{592DE3F5-BB6C-4B7A-87BA-78CB5DD0401A}" type="pres">
      <dgm:prSet presAssocID="{62652F16-1A19-4809-A15F-6C5E2764B2B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B59833C-5134-46E1-AFE7-D1B8807040A3}" srcId="{2F23461B-CC9A-450F-A0C3-684E09826AC3}" destId="{C4416D7B-36C2-4113-9936-35E2A194B308}" srcOrd="3" destOrd="0" parTransId="{0A1E4736-6EE7-4EE7-A2DE-7CE35DCA9B69}" sibTransId="{7A176A9A-96A6-4096-803B-2248ECB92F49}"/>
    <dgm:cxn modelId="{1D406862-AB59-4CDF-9ABD-4AFFA696A2E9}" type="presOf" srcId="{5DA776CD-50EA-4A7E-A938-6B0FAFA28B97}" destId="{891B0064-3AC8-40ED-AA1E-7CB673B7C02F}" srcOrd="0" destOrd="0" presId="urn:microsoft.com/office/officeart/2018/2/layout/IconVerticalSolidList"/>
    <dgm:cxn modelId="{0AACF642-27E0-4A73-86D0-A21F93B90A7D}" srcId="{2F23461B-CC9A-450F-A0C3-684E09826AC3}" destId="{09D5D605-E70C-4DD2-98A9-D2FCAF819D72}" srcOrd="2" destOrd="0" parTransId="{3E4B17C5-1C3B-40F9-9358-FD073906E07F}" sibTransId="{3BF7EC03-A6F1-4B1B-8FA1-8A0992F1DA61}"/>
    <dgm:cxn modelId="{1640D14D-C1F9-48C5-9855-5192718408CA}" type="presOf" srcId="{D2016122-4F77-4CBB-9C32-60129A2E9C20}" destId="{B56DAAD7-7E7E-4787-82F8-159E6398A76B}" srcOrd="0" destOrd="0" presId="urn:microsoft.com/office/officeart/2018/2/layout/IconVerticalSolidList"/>
    <dgm:cxn modelId="{DAA58D59-E59B-4EA2-8856-A3CDC2C0AB67}" type="presOf" srcId="{09D5D605-E70C-4DD2-98A9-D2FCAF819D72}" destId="{5BFBFB20-ED69-48C7-ADC7-E3144B065E25}" srcOrd="0" destOrd="0" presId="urn:microsoft.com/office/officeart/2018/2/layout/IconVerticalSolidList"/>
    <dgm:cxn modelId="{60197B92-EC06-4FEF-8EAF-6D77DC31F448}" srcId="{2F23461B-CC9A-450F-A0C3-684E09826AC3}" destId="{D2016122-4F77-4CBB-9C32-60129A2E9C20}" srcOrd="4" destOrd="0" parTransId="{9468345C-71D6-42CD-89E0-10D6C36FC16B}" sibTransId="{E5882CA4-AA6A-48C3-AFA7-23006297EF76}"/>
    <dgm:cxn modelId="{B128C994-1346-45ED-B4DF-A9637A105CAE}" srcId="{2F23461B-CC9A-450F-A0C3-684E09826AC3}" destId="{5DA776CD-50EA-4A7E-A938-6B0FAFA28B97}" srcOrd="0" destOrd="0" parTransId="{CBAD52E7-F1C5-40D9-9014-82171FF1218C}" sibTransId="{7C96FD13-997E-4E19-9A78-A25FCC732C43}"/>
    <dgm:cxn modelId="{E3A432A5-316E-45A8-87EB-F2E3CFF7A60C}" type="presOf" srcId="{62652F16-1A19-4809-A15F-6C5E2764B2BB}" destId="{592DE3F5-BB6C-4B7A-87BA-78CB5DD0401A}" srcOrd="0" destOrd="0" presId="urn:microsoft.com/office/officeart/2018/2/layout/IconVerticalSolidList"/>
    <dgm:cxn modelId="{F8E68CAD-3522-472A-9C5A-AEC75148B578}" type="presOf" srcId="{F116D063-A061-43D3-9147-90D996EB34BA}" destId="{60E5C676-A664-4BAF-9A08-02801D9D05F9}" srcOrd="0" destOrd="0" presId="urn:microsoft.com/office/officeart/2018/2/layout/IconVerticalSolidList"/>
    <dgm:cxn modelId="{A622B4C8-0425-4276-AF38-B8BB19B85579}" type="presOf" srcId="{2F23461B-CC9A-450F-A0C3-684E09826AC3}" destId="{20DD809C-E516-4291-BEC7-655323D4B648}" srcOrd="0" destOrd="0" presId="urn:microsoft.com/office/officeart/2018/2/layout/IconVerticalSolidList"/>
    <dgm:cxn modelId="{A831A7CB-5F99-4931-A648-29EDC00ED9DA}" srcId="{2F23461B-CC9A-450F-A0C3-684E09826AC3}" destId="{F116D063-A061-43D3-9147-90D996EB34BA}" srcOrd="1" destOrd="0" parTransId="{F1A80B5F-1644-41D2-A91C-56B29FC0AE7A}" sibTransId="{2141807C-0231-4FA1-A181-D0FECB1F3B91}"/>
    <dgm:cxn modelId="{9FF513E1-CA85-495A-BCDA-F28F164BC1D9}" srcId="{2F23461B-CC9A-450F-A0C3-684E09826AC3}" destId="{62652F16-1A19-4809-A15F-6C5E2764B2BB}" srcOrd="5" destOrd="0" parTransId="{77612B15-483F-453F-AC8B-81365683A607}" sibTransId="{8941EAC2-B70C-49ED-991A-9A3D5ED896C1}"/>
    <dgm:cxn modelId="{0909D8FB-6CE6-49BE-A6CE-99E16399B900}" type="presOf" srcId="{C4416D7B-36C2-4113-9936-35E2A194B308}" destId="{23DB59EF-EE88-4650-8611-AD55EF5D3033}" srcOrd="0" destOrd="0" presId="urn:microsoft.com/office/officeart/2018/2/layout/IconVerticalSolidList"/>
    <dgm:cxn modelId="{B5D834B0-953F-4927-931A-E4C4C1F4D985}" type="presParOf" srcId="{20DD809C-E516-4291-BEC7-655323D4B648}" destId="{6C796137-A27C-4F9A-86C3-55DDD4C1E9C3}" srcOrd="0" destOrd="0" presId="urn:microsoft.com/office/officeart/2018/2/layout/IconVerticalSolidList"/>
    <dgm:cxn modelId="{267A87B0-16E4-48A5-87F5-4D6E938F3770}" type="presParOf" srcId="{6C796137-A27C-4F9A-86C3-55DDD4C1E9C3}" destId="{0ED5FC33-50E9-4C49-A483-1B1896D544FD}" srcOrd="0" destOrd="0" presId="urn:microsoft.com/office/officeart/2018/2/layout/IconVerticalSolidList"/>
    <dgm:cxn modelId="{4ED08E3A-04C2-43F3-BAD3-251348FA7BC4}" type="presParOf" srcId="{6C796137-A27C-4F9A-86C3-55DDD4C1E9C3}" destId="{BED84FA9-FA5B-4ED1-9D1E-B80160B77BB4}" srcOrd="1" destOrd="0" presId="urn:microsoft.com/office/officeart/2018/2/layout/IconVerticalSolidList"/>
    <dgm:cxn modelId="{A6920D41-AAFA-4238-A061-3270BFC884DC}" type="presParOf" srcId="{6C796137-A27C-4F9A-86C3-55DDD4C1E9C3}" destId="{7A16D161-5120-402B-BD06-F75A499CFC2C}" srcOrd="2" destOrd="0" presId="urn:microsoft.com/office/officeart/2018/2/layout/IconVerticalSolidList"/>
    <dgm:cxn modelId="{E9090730-5992-414F-8202-C8EF0E298273}" type="presParOf" srcId="{6C796137-A27C-4F9A-86C3-55DDD4C1E9C3}" destId="{891B0064-3AC8-40ED-AA1E-7CB673B7C02F}" srcOrd="3" destOrd="0" presId="urn:microsoft.com/office/officeart/2018/2/layout/IconVerticalSolidList"/>
    <dgm:cxn modelId="{03CFA941-3A95-4110-A403-810A6D405670}" type="presParOf" srcId="{20DD809C-E516-4291-BEC7-655323D4B648}" destId="{853E4A11-5151-483B-A909-6E187447475A}" srcOrd="1" destOrd="0" presId="urn:microsoft.com/office/officeart/2018/2/layout/IconVerticalSolidList"/>
    <dgm:cxn modelId="{F2201AD6-B0E3-4880-BBB5-52D6279ED912}" type="presParOf" srcId="{20DD809C-E516-4291-BEC7-655323D4B648}" destId="{9CF6AD32-4AE6-4B7C-9186-2011A15D44AE}" srcOrd="2" destOrd="0" presId="urn:microsoft.com/office/officeart/2018/2/layout/IconVerticalSolidList"/>
    <dgm:cxn modelId="{515390A5-7F11-483D-93A8-96C3782868B2}" type="presParOf" srcId="{9CF6AD32-4AE6-4B7C-9186-2011A15D44AE}" destId="{110A8B55-4B01-4F48-B3C7-0B0585D56456}" srcOrd="0" destOrd="0" presId="urn:microsoft.com/office/officeart/2018/2/layout/IconVerticalSolidList"/>
    <dgm:cxn modelId="{FCB5EA4A-495B-4E6F-8383-6094EC475AC3}" type="presParOf" srcId="{9CF6AD32-4AE6-4B7C-9186-2011A15D44AE}" destId="{DA8BF4FA-2AE4-4A1B-A0A0-65E55324CEB3}" srcOrd="1" destOrd="0" presId="urn:microsoft.com/office/officeart/2018/2/layout/IconVerticalSolidList"/>
    <dgm:cxn modelId="{70FC0A75-DE19-40A8-AB9D-BE203A1E4A13}" type="presParOf" srcId="{9CF6AD32-4AE6-4B7C-9186-2011A15D44AE}" destId="{12802DB0-B6EC-4EE9-96E1-F5A4D644A789}" srcOrd="2" destOrd="0" presId="urn:microsoft.com/office/officeart/2018/2/layout/IconVerticalSolidList"/>
    <dgm:cxn modelId="{B93C861E-66D6-4088-850D-25DD927465E2}" type="presParOf" srcId="{9CF6AD32-4AE6-4B7C-9186-2011A15D44AE}" destId="{60E5C676-A664-4BAF-9A08-02801D9D05F9}" srcOrd="3" destOrd="0" presId="urn:microsoft.com/office/officeart/2018/2/layout/IconVerticalSolidList"/>
    <dgm:cxn modelId="{36430434-E59F-474C-897E-AA5166CCD5E1}" type="presParOf" srcId="{20DD809C-E516-4291-BEC7-655323D4B648}" destId="{EE854716-7185-4C81-8B7F-17DA6D60D7DA}" srcOrd="3" destOrd="0" presId="urn:microsoft.com/office/officeart/2018/2/layout/IconVerticalSolidList"/>
    <dgm:cxn modelId="{34D8CE9B-231A-46C5-8BE6-9FEB1846B1FD}" type="presParOf" srcId="{20DD809C-E516-4291-BEC7-655323D4B648}" destId="{7F019E41-5DA8-4179-846E-3BC8E94693B5}" srcOrd="4" destOrd="0" presId="urn:microsoft.com/office/officeart/2018/2/layout/IconVerticalSolidList"/>
    <dgm:cxn modelId="{A7A84147-CF3E-480A-B635-0FA6FF455E0C}" type="presParOf" srcId="{7F019E41-5DA8-4179-846E-3BC8E94693B5}" destId="{DC3266E1-BCE2-4C23-88C5-DD608A5631D0}" srcOrd="0" destOrd="0" presId="urn:microsoft.com/office/officeart/2018/2/layout/IconVerticalSolidList"/>
    <dgm:cxn modelId="{81D6BF35-C148-4546-ABD0-E0E916770B2E}" type="presParOf" srcId="{7F019E41-5DA8-4179-846E-3BC8E94693B5}" destId="{4A06E4D0-CF31-4396-8187-04EF2924B12E}" srcOrd="1" destOrd="0" presId="urn:microsoft.com/office/officeart/2018/2/layout/IconVerticalSolidList"/>
    <dgm:cxn modelId="{C62B81B6-0DCE-48C1-BDA9-97CAB324E83A}" type="presParOf" srcId="{7F019E41-5DA8-4179-846E-3BC8E94693B5}" destId="{F23A281E-9B11-45B3-8F6A-FDAB887796A3}" srcOrd="2" destOrd="0" presId="urn:microsoft.com/office/officeart/2018/2/layout/IconVerticalSolidList"/>
    <dgm:cxn modelId="{E39A4B0E-0BD1-40A0-86A9-771F788B4236}" type="presParOf" srcId="{7F019E41-5DA8-4179-846E-3BC8E94693B5}" destId="{5BFBFB20-ED69-48C7-ADC7-E3144B065E25}" srcOrd="3" destOrd="0" presId="urn:microsoft.com/office/officeart/2018/2/layout/IconVerticalSolidList"/>
    <dgm:cxn modelId="{37A3262F-89AF-4DE4-B9DE-0703D5670D36}" type="presParOf" srcId="{20DD809C-E516-4291-BEC7-655323D4B648}" destId="{124D9AFD-B21E-40AF-8FEF-6FF9DD511C5E}" srcOrd="5" destOrd="0" presId="urn:microsoft.com/office/officeart/2018/2/layout/IconVerticalSolidList"/>
    <dgm:cxn modelId="{AF015583-1B83-4017-83D4-48D8A185A1EB}" type="presParOf" srcId="{20DD809C-E516-4291-BEC7-655323D4B648}" destId="{EFCFF9F8-5012-40DE-9E69-27071898A9E6}" srcOrd="6" destOrd="0" presId="urn:microsoft.com/office/officeart/2018/2/layout/IconVerticalSolidList"/>
    <dgm:cxn modelId="{831DD823-0BAE-4CF7-B725-10799F1956B4}" type="presParOf" srcId="{EFCFF9F8-5012-40DE-9E69-27071898A9E6}" destId="{7EEB6965-9357-45CE-9CCB-ADFB863520CD}" srcOrd="0" destOrd="0" presId="urn:microsoft.com/office/officeart/2018/2/layout/IconVerticalSolidList"/>
    <dgm:cxn modelId="{76217BBB-72F1-4BC9-ABD6-E93FF62E00A3}" type="presParOf" srcId="{EFCFF9F8-5012-40DE-9E69-27071898A9E6}" destId="{35B617A8-26B7-4FBE-8758-2C5A90CC6155}" srcOrd="1" destOrd="0" presId="urn:microsoft.com/office/officeart/2018/2/layout/IconVerticalSolidList"/>
    <dgm:cxn modelId="{9491785D-15FC-4F7A-9C93-966F5456FCDD}" type="presParOf" srcId="{EFCFF9F8-5012-40DE-9E69-27071898A9E6}" destId="{912CE4FA-A261-47CB-989B-05204E1A009B}" srcOrd="2" destOrd="0" presId="urn:microsoft.com/office/officeart/2018/2/layout/IconVerticalSolidList"/>
    <dgm:cxn modelId="{9292E089-C9E4-4E91-A4B8-8F01F2D1FA66}" type="presParOf" srcId="{EFCFF9F8-5012-40DE-9E69-27071898A9E6}" destId="{23DB59EF-EE88-4650-8611-AD55EF5D3033}" srcOrd="3" destOrd="0" presId="urn:microsoft.com/office/officeart/2018/2/layout/IconVerticalSolidList"/>
    <dgm:cxn modelId="{3980A88C-2D98-4B7E-8322-77AB54FE8CA5}" type="presParOf" srcId="{20DD809C-E516-4291-BEC7-655323D4B648}" destId="{34997253-CA32-4704-A436-C70C5C7F9374}" srcOrd="7" destOrd="0" presId="urn:microsoft.com/office/officeart/2018/2/layout/IconVerticalSolidList"/>
    <dgm:cxn modelId="{DE4C7CBF-FD54-41F2-988D-2248E96B8B7B}" type="presParOf" srcId="{20DD809C-E516-4291-BEC7-655323D4B648}" destId="{3C35C6C7-920D-4AC4-8354-7E90E493F037}" srcOrd="8" destOrd="0" presId="urn:microsoft.com/office/officeart/2018/2/layout/IconVerticalSolidList"/>
    <dgm:cxn modelId="{9440813C-D0F8-46EA-A9E2-EF43078EEA9E}" type="presParOf" srcId="{3C35C6C7-920D-4AC4-8354-7E90E493F037}" destId="{0E397DA3-9D26-4392-BF1C-495E6E4E1ECF}" srcOrd="0" destOrd="0" presId="urn:microsoft.com/office/officeart/2018/2/layout/IconVerticalSolidList"/>
    <dgm:cxn modelId="{60CB5CC6-99CB-48DE-971B-F0DA885C9308}" type="presParOf" srcId="{3C35C6C7-920D-4AC4-8354-7E90E493F037}" destId="{734B8F55-8C1B-429A-8DA2-0C3EF6C42BC9}" srcOrd="1" destOrd="0" presId="urn:microsoft.com/office/officeart/2018/2/layout/IconVerticalSolidList"/>
    <dgm:cxn modelId="{E5C7B745-7A9D-4116-9FEE-2BB870030E43}" type="presParOf" srcId="{3C35C6C7-920D-4AC4-8354-7E90E493F037}" destId="{EE36A419-FC37-4616-A53E-DE68DAA78F55}" srcOrd="2" destOrd="0" presId="urn:microsoft.com/office/officeart/2018/2/layout/IconVerticalSolidList"/>
    <dgm:cxn modelId="{0BEA9A29-7CA6-4DC0-A6AD-0899707498B9}" type="presParOf" srcId="{3C35C6C7-920D-4AC4-8354-7E90E493F037}" destId="{B56DAAD7-7E7E-4787-82F8-159E6398A76B}" srcOrd="3" destOrd="0" presId="urn:microsoft.com/office/officeart/2018/2/layout/IconVerticalSolidList"/>
    <dgm:cxn modelId="{E43BB051-EA52-4CBC-961D-320EDDD6C7AE}" type="presParOf" srcId="{20DD809C-E516-4291-BEC7-655323D4B648}" destId="{A265186D-2FBC-4A63-BEE4-F84E6D727B66}" srcOrd="9" destOrd="0" presId="urn:microsoft.com/office/officeart/2018/2/layout/IconVerticalSolidList"/>
    <dgm:cxn modelId="{D4D022EA-8142-4041-AEDE-A8F858435960}" type="presParOf" srcId="{20DD809C-E516-4291-BEC7-655323D4B648}" destId="{94A9A823-5F14-403E-8F82-A0D208FEB6E7}" srcOrd="10" destOrd="0" presId="urn:microsoft.com/office/officeart/2018/2/layout/IconVerticalSolidList"/>
    <dgm:cxn modelId="{53CFE144-4939-469C-9EE3-89FC6416A46B}" type="presParOf" srcId="{94A9A823-5F14-403E-8F82-A0D208FEB6E7}" destId="{294D6C24-9A6A-4D04-B1D5-BB59A332F5BB}" srcOrd="0" destOrd="0" presId="urn:microsoft.com/office/officeart/2018/2/layout/IconVerticalSolidList"/>
    <dgm:cxn modelId="{0615F3FA-BF42-4D09-9608-48F43DF696B5}" type="presParOf" srcId="{94A9A823-5F14-403E-8F82-A0D208FEB6E7}" destId="{CCB309C0-C430-45E9-A1B0-685A1DF6ADA0}" srcOrd="1" destOrd="0" presId="urn:microsoft.com/office/officeart/2018/2/layout/IconVerticalSolidList"/>
    <dgm:cxn modelId="{10A56234-8F8B-4E43-9B73-001C7B5A3B8E}" type="presParOf" srcId="{94A9A823-5F14-403E-8F82-A0D208FEB6E7}" destId="{827245C6-BDFB-43F3-8988-4DCE7D7A8AB7}" srcOrd="2" destOrd="0" presId="urn:microsoft.com/office/officeart/2018/2/layout/IconVerticalSolidList"/>
    <dgm:cxn modelId="{D0106E5D-7C09-409D-B578-2FC8E35B4CA0}" type="presParOf" srcId="{94A9A823-5F14-403E-8F82-A0D208FEB6E7}" destId="{592DE3F5-BB6C-4B7A-87BA-78CB5DD040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D5FC33-50E9-4C49-A483-1B1896D544FD}">
      <dsp:nvSpPr>
        <dsp:cNvPr id="0" name=""/>
        <dsp:cNvSpPr/>
      </dsp:nvSpPr>
      <dsp:spPr>
        <a:xfrm>
          <a:off x="0" y="1645"/>
          <a:ext cx="7728267" cy="7012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D84FA9-FA5B-4ED1-9D1E-B80160B77BB4}">
      <dsp:nvSpPr>
        <dsp:cNvPr id="0" name=""/>
        <dsp:cNvSpPr/>
      </dsp:nvSpPr>
      <dsp:spPr>
        <a:xfrm>
          <a:off x="212126" y="159426"/>
          <a:ext cx="385685" cy="3856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1B0064-3AC8-40ED-AA1E-7CB673B7C02F}">
      <dsp:nvSpPr>
        <dsp:cNvPr id="0" name=""/>
        <dsp:cNvSpPr/>
      </dsp:nvSpPr>
      <dsp:spPr>
        <a:xfrm>
          <a:off x="809938" y="1645"/>
          <a:ext cx="6918328" cy="701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15" tIns="74215" rIns="74215" bIns="742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In professional life consultant, Microsoft Certified Trainer, administrator, developer, freelancer, sometimes a miracle-worker and magician. </a:t>
          </a:r>
          <a:endParaRPr lang="en-US" sz="1800" kern="1200"/>
        </a:p>
      </dsp:txBody>
      <dsp:txXfrm>
        <a:off x="809938" y="1645"/>
        <a:ext cx="6918328" cy="701245"/>
      </dsp:txXfrm>
    </dsp:sp>
    <dsp:sp modelId="{110A8B55-4B01-4F48-B3C7-0B0585D56456}">
      <dsp:nvSpPr>
        <dsp:cNvPr id="0" name=""/>
        <dsp:cNvSpPr/>
      </dsp:nvSpPr>
      <dsp:spPr>
        <a:xfrm>
          <a:off x="0" y="878203"/>
          <a:ext cx="7728267" cy="7012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8BF4FA-2AE4-4A1B-A0A0-65E55324CEB3}">
      <dsp:nvSpPr>
        <dsp:cNvPr id="0" name=""/>
        <dsp:cNvSpPr/>
      </dsp:nvSpPr>
      <dsp:spPr>
        <a:xfrm>
          <a:off x="212126" y="1035983"/>
          <a:ext cx="385685" cy="3856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E5C676-A664-4BAF-9A08-02801D9D05F9}">
      <dsp:nvSpPr>
        <dsp:cNvPr id="0" name=""/>
        <dsp:cNvSpPr/>
      </dsp:nvSpPr>
      <dsp:spPr>
        <a:xfrm>
          <a:off x="809938" y="878203"/>
          <a:ext cx="6918328" cy="701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15" tIns="74215" rIns="74215" bIns="742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From the beginning of career associated with Microsoft technologies.</a:t>
          </a:r>
          <a:endParaRPr lang="en-US" sz="1800" kern="1200"/>
        </a:p>
      </dsp:txBody>
      <dsp:txXfrm>
        <a:off x="809938" y="878203"/>
        <a:ext cx="6918328" cy="701245"/>
      </dsp:txXfrm>
    </dsp:sp>
    <dsp:sp modelId="{DC3266E1-BCE2-4C23-88C5-DD608A5631D0}">
      <dsp:nvSpPr>
        <dsp:cNvPr id="0" name=""/>
        <dsp:cNvSpPr/>
      </dsp:nvSpPr>
      <dsp:spPr>
        <a:xfrm>
          <a:off x="0" y="1754760"/>
          <a:ext cx="7728267" cy="7012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06E4D0-CF31-4396-8187-04EF2924B12E}">
      <dsp:nvSpPr>
        <dsp:cNvPr id="0" name=""/>
        <dsp:cNvSpPr/>
      </dsp:nvSpPr>
      <dsp:spPr>
        <a:xfrm>
          <a:off x="212126" y="1912540"/>
          <a:ext cx="385685" cy="3856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FBFB20-ED69-48C7-ADC7-E3144B065E25}">
      <dsp:nvSpPr>
        <dsp:cNvPr id="0" name=""/>
        <dsp:cNvSpPr/>
      </dsp:nvSpPr>
      <dsp:spPr>
        <a:xfrm>
          <a:off x="809938" y="1754760"/>
          <a:ext cx="6918328" cy="701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15" tIns="74215" rIns="74215" bIns="742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Private life in numbers: 1 husband, 1 daughter, 1 cat and 2 dogs. My hobbies are detective stories and photography.</a:t>
          </a:r>
          <a:endParaRPr lang="en-US" sz="1800" kern="1200"/>
        </a:p>
      </dsp:txBody>
      <dsp:txXfrm>
        <a:off x="809938" y="1754760"/>
        <a:ext cx="6918328" cy="701245"/>
      </dsp:txXfrm>
    </dsp:sp>
    <dsp:sp modelId="{7EEB6965-9357-45CE-9CCB-ADFB863520CD}">
      <dsp:nvSpPr>
        <dsp:cNvPr id="0" name=""/>
        <dsp:cNvSpPr/>
      </dsp:nvSpPr>
      <dsp:spPr>
        <a:xfrm>
          <a:off x="0" y="2631317"/>
          <a:ext cx="7728267" cy="7012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B617A8-26B7-4FBE-8758-2C5A90CC6155}">
      <dsp:nvSpPr>
        <dsp:cNvPr id="0" name=""/>
        <dsp:cNvSpPr/>
      </dsp:nvSpPr>
      <dsp:spPr>
        <a:xfrm>
          <a:off x="212126" y="2789098"/>
          <a:ext cx="385685" cy="3856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DB59EF-EE88-4650-8611-AD55EF5D3033}">
      <dsp:nvSpPr>
        <dsp:cNvPr id="0" name=""/>
        <dsp:cNvSpPr/>
      </dsp:nvSpPr>
      <dsp:spPr>
        <a:xfrm>
          <a:off x="809938" y="2631317"/>
          <a:ext cx="6918328" cy="701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15" tIns="74215" rIns="74215" bIns="742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Email: </a:t>
          </a:r>
          <a:r>
            <a:rPr lang="en-GB" sz="1800" kern="1200">
              <a:hlinkClick xmlns:r="http://schemas.openxmlformats.org/officeDocument/2006/relationships" r:id="rId9"/>
            </a:rPr>
            <a:t>info@zalnet.pl</a:t>
          </a:r>
          <a:r>
            <a:rPr lang="en-GB" sz="1800" kern="1200"/>
            <a:t>  </a:t>
          </a:r>
          <a:endParaRPr lang="en-US" sz="1800" kern="1200"/>
        </a:p>
      </dsp:txBody>
      <dsp:txXfrm>
        <a:off x="809938" y="2631317"/>
        <a:ext cx="6918328" cy="701245"/>
      </dsp:txXfrm>
    </dsp:sp>
    <dsp:sp modelId="{0E397DA3-9D26-4392-BF1C-495E6E4E1ECF}">
      <dsp:nvSpPr>
        <dsp:cNvPr id="0" name=""/>
        <dsp:cNvSpPr/>
      </dsp:nvSpPr>
      <dsp:spPr>
        <a:xfrm>
          <a:off x="0" y="3507875"/>
          <a:ext cx="7728267" cy="70124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4B8F55-8C1B-429A-8DA2-0C3EF6C42BC9}">
      <dsp:nvSpPr>
        <dsp:cNvPr id="0" name=""/>
        <dsp:cNvSpPr/>
      </dsp:nvSpPr>
      <dsp:spPr>
        <a:xfrm>
          <a:off x="212126" y="3665655"/>
          <a:ext cx="385685" cy="385685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6DAAD7-7E7E-4787-82F8-159E6398A76B}">
      <dsp:nvSpPr>
        <dsp:cNvPr id="0" name=""/>
        <dsp:cNvSpPr/>
      </dsp:nvSpPr>
      <dsp:spPr>
        <a:xfrm>
          <a:off x="809938" y="3507875"/>
          <a:ext cx="6918328" cy="701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15" tIns="74215" rIns="74215" bIns="742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Skype: beata.zalewa </a:t>
          </a:r>
          <a:endParaRPr lang="en-US" sz="1800" kern="1200" dirty="0"/>
        </a:p>
      </dsp:txBody>
      <dsp:txXfrm>
        <a:off x="809938" y="3507875"/>
        <a:ext cx="6918328" cy="701245"/>
      </dsp:txXfrm>
    </dsp:sp>
    <dsp:sp modelId="{294D6C24-9A6A-4D04-B1D5-BB59A332F5BB}">
      <dsp:nvSpPr>
        <dsp:cNvPr id="0" name=""/>
        <dsp:cNvSpPr/>
      </dsp:nvSpPr>
      <dsp:spPr>
        <a:xfrm>
          <a:off x="0" y="4384432"/>
          <a:ext cx="7728267" cy="7012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B309C0-C430-45E9-A1B0-685A1DF6ADA0}">
      <dsp:nvSpPr>
        <dsp:cNvPr id="0" name=""/>
        <dsp:cNvSpPr/>
      </dsp:nvSpPr>
      <dsp:spPr>
        <a:xfrm>
          <a:off x="221090" y="4524282"/>
          <a:ext cx="385685" cy="385685"/>
        </a:xfrm>
        <a:prstGeom prst="rect">
          <a:avLst/>
        </a:prstGeom>
        <a:blipFill rotWithShape="1">
          <a:blip xmlns:r="http://schemas.openxmlformats.org/officeDocument/2006/relationships" r:embed="rId12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2DE3F5-BB6C-4B7A-87BA-78CB5DD0401A}">
      <dsp:nvSpPr>
        <dsp:cNvPr id="0" name=""/>
        <dsp:cNvSpPr/>
      </dsp:nvSpPr>
      <dsp:spPr>
        <a:xfrm>
          <a:off x="809938" y="4384432"/>
          <a:ext cx="6918328" cy="701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15" tIns="74215" rIns="74215" bIns="742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WWW: </a:t>
          </a:r>
          <a:r>
            <a:rPr lang="pl-PL" sz="1800" kern="1200">
              <a:hlinkClick xmlns:r="http://schemas.openxmlformats.org/officeDocument/2006/relationships" r:id="rId13"/>
            </a:rPr>
            <a:t>https://blog.zalnet.pl</a:t>
          </a:r>
          <a:endParaRPr lang="en-US" sz="1800" kern="1200"/>
        </a:p>
      </dsp:txBody>
      <dsp:txXfrm>
        <a:off x="809938" y="4384432"/>
        <a:ext cx="6918328" cy="701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B66F8-5DF8-46C9-8189-2E7E4E9FBA91}" type="datetimeFigureOut">
              <a:rPr lang="en-GB" smtClean="0"/>
              <a:t>11-04-2019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0E0DB-E4A6-46A0-981B-D9511A4DA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409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Css3 </a:t>
            </a:r>
            <a:r>
              <a:rPr lang="pl-PL" dirty="0" err="1"/>
              <a:t>js</a:t>
            </a:r>
            <a:r>
              <a:rPr lang="pl-PL" dirty="0"/>
              <a:t> </a:t>
            </a:r>
            <a:r>
              <a:rPr lang="pl-PL" dirty="0" err="1"/>
              <a:t>html</a:t>
            </a:r>
            <a:r>
              <a:rPr lang="pl-PL" dirty="0"/>
              <a:t> + </a:t>
            </a:r>
            <a:r>
              <a:rPr lang="pl-PL" dirty="0" err="1"/>
              <a:t>pg</a:t>
            </a:r>
            <a:r>
              <a:rPr lang="pl-PL" baseline="0" dirty="0"/>
              <a:t> </a:t>
            </a:r>
            <a:r>
              <a:rPr lang="pl-PL" baseline="0" dirty="0" err="1"/>
              <a:t>sample</a:t>
            </a:r>
            <a:r>
              <a:rPr lang="pl-PL" baseline="0" dirty="0"/>
              <a:t> _ 2 </a:t>
            </a:r>
            <a:r>
              <a:rPr lang="pl-PL" baseline="0" dirty="0" err="1"/>
              <a:t>html</a:t>
            </a:r>
            <a:r>
              <a:rPr lang="pl-PL" baseline="0" dirty="0"/>
              <a:t> 5 plus </a:t>
            </a:r>
            <a:r>
              <a:rPr lang="pl-PL" baseline="0" dirty="0" err="1"/>
              <a:t>linux</a:t>
            </a:r>
            <a:r>
              <a:rPr lang="pl-PL" baseline="0" dirty="0"/>
              <a:t> w </a:t>
            </a:r>
            <a:r>
              <a:rPr lang="pl-PL" baseline="0"/>
              <a:t>js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714A-4788-4AB2-AF0C-68C45D14BC1D}" type="slidenum">
              <a:rPr lang="pl-PL" smtClean="0"/>
              <a:pPr/>
              <a:t>64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504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9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3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44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2531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564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5165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9779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4762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6267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2379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005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16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3256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9107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200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3554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28417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18969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62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1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0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0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5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3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6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3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5" r:id="rId16"/>
    <p:sldLayoutId id="2147483846" r:id="rId17"/>
    <p:sldLayoutId id="2147483852" r:id="rId18"/>
    <p:sldLayoutId id="2147483853" r:id="rId19"/>
    <p:sldLayoutId id="2147483855" r:id="rId20"/>
    <p:sldLayoutId id="2147483856" r:id="rId21"/>
    <p:sldLayoutId id="2147483857" r:id="rId22"/>
    <p:sldLayoutId id="2147483858" r:id="rId23"/>
    <p:sldLayoutId id="2147483859" r:id="rId24"/>
    <p:sldLayoutId id="2147483860" r:id="rId25"/>
    <p:sldLayoutId id="2147483861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kicam/70-76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zalnet.pl/" TargetMode="External"/><Relationship Id="rId7" Type="http://schemas.openxmlformats.org/officeDocument/2006/relationships/image" Target="../media/image1.png"/><Relationship Id="rId2" Type="http://schemas.openxmlformats.org/officeDocument/2006/relationships/hyperlink" Target="mailto:info@zalnet.p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hub.com/SamanthaDSpivey/Querying-Transact-SQL" TargetMode="External"/><Relationship Id="rId4" Type="http://schemas.openxmlformats.org/officeDocument/2006/relationships/hyperlink" Target="https://github.com/bzalewa/WarsztatyDoEgzaminu70761Lubli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E25EC-EECE-46BD-B855-F3217E628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 fontScale="90000"/>
          </a:bodyPr>
          <a:lstStyle/>
          <a:p>
            <a:br>
              <a:rPr lang="en-GB" sz="3200" b="1" dirty="0">
                <a:solidFill>
                  <a:schemeClr val="tx2"/>
                </a:solidFill>
              </a:rPr>
            </a:br>
            <a:br>
              <a:rPr lang="en-GB" sz="3200" b="1" dirty="0">
                <a:solidFill>
                  <a:schemeClr val="tx2"/>
                </a:solidFill>
              </a:rPr>
            </a:br>
            <a:br>
              <a:rPr lang="pl-PL" sz="3200" b="1" dirty="0">
                <a:solidFill>
                  <a:schemeClr val="tx2"/>
                </a:solidFill>
              </a:rPr>
            </a:br>
            <a:br>
              <a:rPr lang="pl-PL" sz="3200" b="1" dirty="0">
                <a:solidFill>
                  <a:schemeClr val="tx2"/>
                </a:solidFill>
              </a:rPr>
            </a:br>
            <a:br>
              <a:rPr lang="pl-PL" sz="3200" b="1" dirty="0">
                <a:solidFill>
                  <a:schemeClr val="tx2"/>
                </a:solidFill>
              </a:rPr>
            </a:br>
            <a:r>
              <a:rPr lang="pl-PL" sz="3200" b="1" dirty="0">
                <a:solidFill>
                  <a:schemeClr val="tx2"/>
                </a:solidFill>
              </a:rPr>
              <a:t>Workshop preparing to an exam 70-761</a:t>
            </a:r>
            <a:br>
              <a:rPr lang="pl-PL" sz="3200" b="1" dirty="0">
                <a:solidFill>
                  <a:schemeClr val="tx2"/>
                </a:solidFill>
              </a:rPr>
            </a:br>
            <a:br>
              <a:rPr lang="pl-PL" sz="3200" b="1" dirty="0">
                <a:solidFill>
                  <a:schemeClr val="tx2"/>
                </a:solidFill>
              </a:rPr>
            </a:br>
            <a:br>
              <a:rPr lang="en-GB" sz="3200" dirty="0">
                <a:solidFill>
                  <a:schemeClr val="tx2"/>
                </a:solidFill>
              </a:rPr>
            </a:br>
            <a:endParaRPr lang="en-GB" sz="3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D18BC-FB52-4289-B8D4-389777C16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397" y="4670246"/>
            <a:ext cx="6714232" cy="914400"/>
          </a:xfrm>
        </p:spPr>
        <p:txBody>
          <a:bodyPr>
            <a:normAutofit/>
          </a:bodyPr>
          <a:lstStyle/>
          <a:p>
            <a:endParaRPr lang="pl-PL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Beata Zalewa</a:t>
            </a:r>
          </a:p>
        </p:txBody>
      </p:sp>
      <p:pic>
        <p:nvPicPr>
          <p:cNvPr id="7" name="Obraz 23">
            <a:extLst>
              <a:ext uri="{FF2B5EF4-FFF2-40B4-BE49-F238E27FC236}">
                <a16:creationId xmlns:a16="http://schemas.microsoft.com/office/drawing/2014/main" id="{65650EA0-887E-4622-B870-38583D2D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78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Manage data with Transact-SQL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pl-PL" b="1" dirty="0"/>
          </a:p>
          <a:p>
            <a:r>
              <a:rPr lang="en-GB" dirty="0">
                <a:solidFill>
                  <a:schemeClr val="tx1"/>
                </a:solidFill>
              </a:rPr>
              <a:t>Transact-SQL (T-SQL) is the main language used to manage and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manipulate data in Microsoft SQL Server and Azure SQL Database.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If you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work with any of the Microsoft SQL products—as a developer, DBA, BI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professional, data analyst, data scientist, or in any other capacity—you need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to know your T-SQL.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Manage data </a:t>
            </a:r>
            <a:r>
              <a:rPr lang="en-GB" dirty="0">
                <a:solidFill>
                  <a:schemeClr val="tx1"/>
                </a:solidFill>
              </a:rPr>
              <a:t>covers the elements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of the SELECT statement, how to combine data from multiple tables with set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operators and joins, use of built-in functions, and how to modify data.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1. Create Transact-SQL SELECT Queries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pl-PL" b="1" dirty="0"/>
          </a:p>
          <a:p>
            <a:r>
              <a:rPr lang="en-GB" b="1" dirty="0">
                <a:solidFill>
                  <a:schemeClr val="tx1"/>
                </a:solidFill>
              </a:rPr>
              <a:t>Skill 1.1: Create Transact-SQL SELECT queries</a:t>
            </a:r>
          </a:p>
          <a:p>
            <a:r>
              <a:rPr lang="en-GB" dirty="0">
                <a:solidFill>
                  <a:schemeClr val="tx1"/>
                </a:solidFill>
              </a:rPr>
              <a:t>To write correct and robust T-SQL code, it’s important to first understand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roots of the language, as well as a concept called logical query processing.</a:t>
            </a:r>
          </a:p>
          <a:p>
            <a:r>
              <a:rPr lang="en-GB" dirty="0">
                <a:solidFill>
                  <a:schemeClr val="tx1"/>
                </a:solidFill>
              </a:rPr>
              <a:t>You also need to understand the structure of the SELECT statement and how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to use its clauses to perform data manipulation tasks like filtering and sorting.</a:t>
            </a:r>
          </a:p>
          <a:p>
            <a:r>
              <a:rPr lang="en-GB" dirty="0">
                <a:solidFill>
                  <a:schemeClr val="tx1"/>
                </a:solidFill>
              </a:rPr>
              <a:t>You often need to combine data from different sources, and one of the ways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to achieve this in T-SQL is using set operators.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5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1. Create Transact-SQL SELECT Queries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Understanding the foundations of T-SQL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Understanding logical query processing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Getting started with the SELECT statement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Filtering data with predicates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Sorting data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Filtering data with TOP and OFFSET-FETCH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Combining sets with set operators</a:t>
            </a:r>
          </a:p>
          <a:p>
            <a:endParaRPr lang="en-GB" dirty="0"/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1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Understanding the foundations of T-SQL</a:t>
            </a:r>
            <a:br>
              <a:rPr lang="en-GB" dirty="0">
                <a:solidFill>
                  <a:schemeClr val="tx1"/>
                </a:solidFill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pl-PL" b="1" dirty="0"/>
          </a:p>
          <a:p>
            <a:endParaRPr lang="en-GB" dirty="0"/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5B7637-4530-419F-B5C4-2091A6A19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886" y="778269"/>
            <a:ext cx="7030582" cy="53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35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Understanding the foundations of T-SQL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endParaRPr lang="pl-PL" b="1" dirty="0"/>
          </a:p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T-SQL is a dialect of standard SQL. </a:t>
            </a:r>
            <a:endParaRPr lang="pl-PL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is a standard of both the</a:t>
            </a:r>
            <a:r>
              <a:rPr lang="pl-PL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International Organization for Standards (ISO) and the American National</a:t>
            </a:r>
            <a:r>
              <a:rPr lang="pl-PL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Standards Institute (ANSI). </a:t>
            </a:r>
            <a:endParaRPr lang="pl-PL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two standards for SQL are basically the</a:t>
            </a:r>
            <a:r>
              <a:rPr lang="pl-PL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same. </a:t>
            </a:r>
            <a:endParaRPr lang="pl-PL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SQL standard keeps evolving with time. Following is a list of the</a:t>
            </a:r>
            <a:r>
              <a:rPr lang="pl-PL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major revisions of the standard so far: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-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SQL-86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-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SQL-89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-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SQL-92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-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SQL:1999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-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SQL:2003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-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SQL:2006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-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SQL:2008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-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SQL:2011</a:t>
            </a:r>
          </a:p>
          <a:p>
            <a:endParaRPr lang="en-GB" dirty="0"/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14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Standards in </a:t>
            </a:r>
            <a:r>
              <a:rPr lang="en-GB" dirty="0">
                <a:solidFill>
                  <a:schemeClr val="bg1"/>
                </a:solidFill>
              </a:rPr>
              <a:t>T-SQL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T-SQL supports multiple functions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that convert a source expression to a target type. 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Among them are the CAST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and CONVERT functions. 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The former is standard and the latter isn’t. 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nonstandard CONVERT function has a style argument that CAST doesn’t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support. 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Because </a:t>
            </a:r>
            <a:r>
              <a:rPr lang="en-GB" b="1" dirty="0">
                <a:solidFill>
                  <a:schemeClr val="tx1"/>
                </a:solidFill>
              </a:rPr>
              <a:t>CAST is standard</a:t>
            </a:r>
            <a:r>
              <a:rPr lang="en-GB" dirty="0">
                <a:solidFill>
                  <a:schemeClr val="tx1"/>
                </a:solidFill>
              </a:rPr>
              <a:t>, you should consider it your default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choice for conversions.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You should consider using CONVERT only when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you need to rely on the style argument.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24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Standards in </a:t>
            </a:r>
            <a:r>
              <a:rPr lang="en-GB" dirty="0">
                <a:solidFill>
                  <a:schemeClr val="bg1"/>
                </a:solidFill>
              </a:rPr>
              <a:t>T-SQL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According to standard SQL, you should terminate your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statements with a semicolon. 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The T-SQL documentation specifies that not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terminating all statements with a semicolon is a deprecated feature, but TSQL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currently doesn’t enforce this for all statements, rather only in cases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where there would otherwise be ambiguity of code elements. 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For example, a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statement preceding the WITH clause of a common table expression (CTE)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has to be terminated because this clause can also be used to define a table hint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in the preceding statement. 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As another example, the MERGE statement has to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be terminated due to possible ambiguity of the MERGE keyword. 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You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should still follow the standard and terminate all of your statements even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where it is currently not required.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13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80011" y="766481"/>
            <a:ext cx="7798828" cy="5002215"/>
          </a:xfrm>
        </p:spPr>
        <p:txBody>
          <a:bodyPr/>
          <a:lstStyle/>
          <a:p>
            <a:r>
              <a:rPr lang="en-GB" dirty="0"/>
              <a:t>Entities are represented as </a:t>
            </a:r>
            <a:r>
              <a:rPr lang="en-GB" i="1" dirty="0" err="1"/>
              <a:t>rela</a:t>
            </a:r>
            <a:r>
              <a:rPr lang="pl-PL" i="1" dirty="0"/>
              <a:t>t</a:t>
            </a:r>
            <a:r>
              <a:rPr lang="en-GB" i="1" dirty="0"/>
              <a:t>ions</a:t>
            </a:r>
            <a:r>
              <a:rPr lang="en-GB" dirty="0"/>
              <a:t> (tables), in which their attributes are represented as </a:t>
            </a:r>
            <a:r>
              <a:rPr lang="en-GB" i="1" dirty="0"/>
              <a:t>domains</a:t>
            </a:r>
            <a:r>
              <a:rPr lang="en-GB" dirty="0"/>
              <a:t> (columns)</a:t>
            </a:r>
          </a:p>
          <a:p>
            <a:r>
              <a:rPr lang="en-GB" dirty="0"/>
              <a:t>Most relational databases are </a:t>
            </a:r>
            <a:r>
              <a:rPr lang="en-GB" i="1" dirty="0"/>
              <a:t>normalized</a:t>
            </a:r>
            <a:r>
              <a:rPr lang="en-GB" dirty="0"/>
              <a:t>, with relationships defined between tables through </a:t>
            </a:r>
            <a:r>
              <a:rPr lang="en-GB" i="1" dirty="0"/>
              <a:t>primary</a:t>
            </a:r>
            <a:r>
              <a:rPr lang="en-GB" dirty="0"/>
              <a:t> and </a:t>
            </a:r>
            <a:r>
              <a:rPr lang="en-GB" i="1" dirty="0"/>
              <a:t>foreign</a:t>
            </a:r>
            <a:r>
              <a:rPr lang="en-GB" dirty="0"/>
              <a:t> keys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5343832" y="5488910"/>
            <a:ext cx="1061884" cy="1189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522406" y="5488910"/>
            <a:ext cx="823452" cy="1189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6548284" y="3581451"/>
            <a:ext cx="823452" cy="1482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8420228" y="3581450"/>
            <a:ext cx="1009264" cy="1482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9131965" y="5577399"/>
            <a:ext cx="1009264" cy="118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A86E7D-E18C-4619-8A9E-E49676980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523" y="2515517"/>
            <a:ext cx="8010065" cy="254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4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Schemas and Object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12776" y="775448"/>
            <a:ext cx="7826189" cy="5302624"/>
          </a:xfrm>
        </p:spPr>
        <p:txBody>
          <a:bodyPr/>
          <a:lstStyle/>
          <a:p>
            <a:r>
              <a:rPr lang="en-GB" dirty="0"/>
              <a:t>Schemas are namespaces for database objects</a:t>
            </a:r>
          </a:p>
          <a:p>
            <a:r>
              <a:rPr lang="en-GB" dirty="0"/>
              <a:t>Fully-qualified names:</a:t>
            </a:r>
          </a:p>
          <a:p>
            <a:pPr marL="457046" lvl="1" indent="0">
              <a:buNone/>
            </a:pPr>
            <a:r>
              <a:rPr lang="en-GB" dirty="0"/>
              <a:t>[</a:t>
            </a:r>
            <a:r>
              <a:rPr lang="en-GB" i="1" dirty="0"/>
              <a:t>server_name</a:t>
            </a:r>
            <a:r>
              <a:rPr lang="en-GB" dirty="0"/>
              <a:t>.][</a:t>
            </a:r>
            <a:r>
              <a:rPr lang="en-GB" i="1" dirty="0"/>
              <a:t>database_name</a:t>
            </a:r>
            <a:r>
              <a:rPr lang="en-GB" dirty="0"/>
              <a:t>.][</a:t>
            </a:r>
            <a:r>
              <a:rPr lang="en-GB" i="1" dirty="0" err="1"/>
              <a:t>schema_name</a:t>
            </a:r>
            <a:r>
              <a:rPr lang="en-GB" dirty="0"/>
              <a:t>.]</a:t>
            </a:r>
            <a:r>
              <a:rPr lang="en-GB" i="1" dirty="0" err="1"/>
              <a:t>object_name</a:t>
            </a:r>
            <a:endParaRPr lang="en-GB" i="1" dirty="0"/>
          </a:p>
          <a:p>
            <a:r>
              <a:rPr lang="en-GB" dirty="0"/>
              <a:t>Within database context, best practice is to include schema name:</a:t>
            </a:r>
          </a:p>
          <a:p>
            <a:pPr marL="457046" lvl="1" indent="0">
              <a:buNone/>
            </a:pPr>
            <a:r>
              <a:rPr lang="en-GB" i="1" dirty="0" err="1"/>
              <a:t>schema_name</a:t>
            </a:r>
            <a:r>
              <a:rPr lang="en-GB" dirty="0" err="1"/>
              <a:t>.</a:t>
            </a:r>
            <a:r>
              <a:rPr lang="en-GB" i="1" dirty="0" err="1"/>
              <a:t>object_name</a:t>
            </a:r>
            <a:endParaRPr lang="pl-PL" i="1" dirty="0"/>
          </a:p>
          <a:p>
            <a:pPr marL="457046" lvl="1" indent="0">
              <a:buNone/>
            </a:pPr>
            <a:endParaRPr lang="pl-PL" i="1" dirty="0"/>
          </a:p>
          <a:p>
            <a:pPr marL="457046" lvl="1" indent="0">
              <a:buNone/>
            </a:pPr>
            <a:endParaRPr lang="pl-PL" i="1" dirty="0"/>
          </a:p>
          <a:p>
            <a:pPr marL="457046" lvl="1" indent="0">
              <a:buNone/>
            </a:pPr>
            <a:endParaRPr lang="pl-PL" i="1" dirty="0"/>
          </a:p>
          <a:p>
            <a:pPr marL="457046" lvl="1" indent="0">
              <a:buNone/>
            </a:pPr>
            <a:endParaRPr lang="pl-PL" i="1" dirty="0"/>
          </a:p>
          <a:p>
            <a:pPr marL="457046" lvl="1" indent="0">
              <a:buNone/>
            </a:pPr>
            <a:endParaRPr lang="pl-PL" i="1" dirty="0"/>
          </a:p>
          <a:p>
            <a:pPr marL="457046" lvl="1" indent="0">
              <a:buNone/>
            </a:pPr>
            <a:endParaRPr lang="pl-PL" i="1" dirty="0"/>
          </a:p>
          <a:p>
            <a:pPr marL="457046" lvl="1" indent="0">
              <a:buNone/>
            </a:pPr>
            <a:endParaRPr lang="pl-PL" i="1" dirty="0"/>
          </a:p>
          <a:p>
            <a:pPr marL="457046" lvl="1" indent="0">
              <a:buNone/>
            </a:pPr>
            <a:endParaRPr lang="en-GB" i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39DC24C-0C48-40A6-8C20-E2E5F8229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831" y="3768125"/>
            <a:ext cx="7377209" cy="152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3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T-SQL in a relational way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A</a:t>
            </a:r>
            <a:r>
              <a:rPr lang="en-GB" dirty="0">
                <a:solidFill>
                  <a:schemeClr val="tx1"/>
                </a:solidFill>
              </a:rPr>
              <a:t> relation has a heading and a body.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The heading is a set of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attributes and the body is a set of tuples.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pl-PL" b="1" dirty="0">
                <a:solidFill>
                  <a:schemeClr val="tx1"/>
                </a:solidFill>
              </a:rPr>
              <a:t>A </a:t>
            </a:r>
            <a:r>
              <a:rPr lang="en-GB" b="1" dirty="0">
                <a:solidFill>
                  <a:schemeClr val="tx1"/>
                </a:solidFill>
              </a:rPr>
              <a:t>set </a:t>
            </a:r>
            <a:r>
              <a:rPr lang="en-GB" dirty="0">
                <a:solidFill>
                  <a:schemeClr val="tx1"/>
                </a:solidFill>
              </a:rPr>
              <a:t>is supposed to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be considered as a whole.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n T-SQL is that you’re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supposed to write queries that interact with the tables as a whole.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You </a:t>
            </a:r>
            <a:r>
              <a:rPr lang="en-GB" b="1" dirty="0">
                <a:solidFill>
                  <a:schemeClr val="tx1"/>
                </a:solidFill>
              </a:rPr>
              <a:t>should</a:t>
            </a:r>
            <a:r>
              <a:rPr lang="pl-PL" b="1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try to avoid using iterative constructs </a:t>
            </a:r>
            <a:r>
              <a:rPr lang="en-GB" dirty="0">
                <a:solidFill>
                  <a:schemeClr val="tx1"/>
                </a:solidFill>
              </a:rPr>
              <a:t>like cursors and loops that iterate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through the rows one at a time.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You </a:t>
            </a:r>
            <a:r>
              <a:rPr lang="en-GB" b="1" dirty="0">
                <a:solidFill>
                  <a:schemeClr val="tx1"/>
                </a:solidFill>
              </a:rPr>
              <a:t>should also try to avoid thinking in</a:t>
            </a:r>
            <a:r>
              <a:rPr lang="pl-PL" b="1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iterative terms </a:t>
            </a:r>
            <a:r>
              <a:rPr lang="en-GB" dirty="0">
                <a:solidFill>
                  <a:schemeClr val="tx1"/>
                </a:solidFill>
              </a:rPr>
              <a:t>because this kind of thinking is what leads to iterative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solutions.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3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E210-FBD2-4991-AC39-89EC7CAE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GB" dirty="0"/>
              <a:t>A</a:t>
            </a:r>
            <a:r>
              <a:rPr lang="pl-PL" dirty="0"/>
              <a:t>bout</a:t>
            </a:r>
            <a:endParaRPr lang="en-GB" dirty="0"/>
          </a:p>
        </p:txBody>
      </p:sp>
      <p:pic>
        <p:nvPicPr>
          <p:cNvPr id="5" name="Obraz 23">
            <a:extLst>
              <a:ext uri="{FF2B5EF4-FFF2-40B4-BE49-F238E27FC236}">
                <a16:creationId xmlns:a16="http://schemas.microsoft.com/office/drawing/2014/main" id="{47BD3A8D-218B-4D50-897B-87E203527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39E1F0-1CD2-477E-8798-0185F573A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DAA9BE88-2F86-4B2F-B3A1-EFA43CDA7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846699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18890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T-SQL in a relational way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A</a:t>
            </a:r>
            <a:r>
              <a:rPr lang="en-GB" dirty="0">
                <a:solidFill>
                  <a:schemeClr val="tx1"/>
                </a:solidFill>
              </a:rPr>
              <a:t> set has no duplicates.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In other words, it has unique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members.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T-SQL doesn’t always enforce this rule.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For example, you can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create a table without a key.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In such a case, you are allowed to have duplicate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rows in the table.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To follow relational theory, you need to enforce uniqueness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in your tables.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For example, you can enforce uniqueness in your tables by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using a primary key, or a unique constraint.</a:t>
            </a:r>
          </a:p>
          <a:p>
            <a:r>
              <a:rPr lang="en-GB" dirty="0">
                <a:solidFill>
                  <a:schemeClr val="tx1"/>
                </a:solidFill>
              </a:rPr>
              <a:t>Even when the table doesn’t allow duplicate rows, a query against the table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still return duplicate rows in its result.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65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Removing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42765" y="712694"/>
            <a:ext cx="7912422" cy="5965920"/>
          </a:xfrm>
        </p:spPr>
        <p:txBody>
          <a:bodyPr/>
          <a:lstStyle/>
          <a:p>
            <a:endParaRPr lang="pl-PL" dirty="0"/>
          </a:p>
          <a:p>
            <a:endParaRPr lang="pl-PL" dirty="0"/>
          </a:p>
          <a:p>
            <a:r>
              <a:rPr lang="en-US" dirty="0"/>
              <a:t>SELECT ALL</a:t>
            </a:r>
          </a:p>
          <a:p>
            <a:pPr lvl="1"/>
            <a:r>
              <a:rPr lang="en-US" dirty="0"/>
              <a:t>Default behavior includes duplicate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en-US" dirty="0"/>
              <a:t>SELECT DISTINCT</a:t>
            </a:r>
          </a:p>
          <a:p>
            <a:pPr lvl="1"/>
            <a:r>
              <a:rPr lang="en-US" dirty="0"/>
              <a:t>Removes duplicates</a:t>
            </a: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3688975" y="2063414"/>
            <a:ext cx="4215066" cy="1083600"/>
          </a:xfrm>
          <a:prstGeom prst="roundRect">
            <a:avLst>
              <a:gd name="adj" fmla="val 11583"/>
            </a:avLst>
          </a:prstGeom>
          <a:solidFill>
            <a:srgbClr val="8DACD0">
              <a:lumMod val="20000"/>
              <a:lumOff val="80000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SELECT Color</a:t>
            </a: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Production.Product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688975" y="4776902"/>
            <a:ext cx="3991963" cy="1083600"/>
          </a:xfrm>
          <a:prstGeom prst="roundRect">
            <a:avLst>
              <a:gd name="adj" fmla="val 11583"/>
            </a:avLst>
          </a:prstGeom>
          <a:solidFill>
            <a:srgbClr val="8DACD0">
              <a:lumMod val="20000"/>
              <a:lumOff val="80000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SELECT DISTINCT Color</a:t>
            </a: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Production.Product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726128" y="1437540"/>
          <a:ext cx="158465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Color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726128" y="4533942"/>
          <a:ext cx="158465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Color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8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br>
              <a:rPr lang="pl-PL" b="1" dirty="0"/>
            </a:br>
            <a:r>
              <a:rPr lang="en-GB" dirty="0"/>
              <a:t>Using T-SQL in a relational way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pl-PL" sz="1400" b="1" dirty="0">
                <a:solidFill>
                  <a:schemeClr val="tx1"/>
                </a:solidFill>
              </a:rPr>
              <a:t>Skill 1.1.sql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76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Understanding logical query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T-SQL has both logical and physical sides to it.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The logical side is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conceptual interpretation of the query that explains what the correct result of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the query is.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The physical side is the processing of the query by the database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engine.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Physical processing must produce the result defined by logical query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processing.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To achieve this goal, the database engine can apply optimization.</a:t>
            </a:r>
          </a:p>
          <a:p>
            <a:r>
              <a:rPr lang="en-GB" dirty="0">
                <a:solidFill>
                  <a:schemeClr val="tx1"/>
                </a:solidFill>
              </a:rPr>
              <a:t>Optimization can rearrange steps from logical query processing or remove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steps altogether, but only as long as the result remains the one defined by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logical query processing.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66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Understanding logical query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T-SQL, being based on standard SQL, is a declarative English-like language.</a:t>
            </a:r>
          </a:p>
          <a:p>
            <a:r>
              <a:rPr lang="en-GB" dirty="0">
                <a:solidFill>
                  <a:schemeClr val="tx1"/>
                </a:solidFill>
              </a:rPr>
              <a:t>In this language, declarative means you define what you want, as opposed to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imperative languages that define also how to achieve what you want.</a:t>
            </a:r>
          </a:p>
          <a:p>
            <a:r>
              <a:rPr lang="en-GB" dirty="0">
                <a:solidFill>
                  <a:schemeClr val="tx1"/>
                </a:solidFill>
              </a:rPr>
              <a:t>Standard SQL describes the logical interpretation of the declarative request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(the “what” part), but it’s the database engine’s responsibility to figure out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how to physically process the request (the “how” part).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58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Understanding logical query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t is important not to draw any performance-related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conclusions from what you are reviewing about logical query processing.</a:t>
            </a:r>
          </a:p>
          <a:p>
            <a:r>
              <a:rPr lang="en-GB" dirty="0">
                <a:solidFill>
                  <a:schemeClr val="tx1"/>
                </a:solidFill>
              </a:rPr>
              <a:t>That’s because logical query processing only defines the correctness of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query.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When addressing performance aspects of the query, you need to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understand how optimization works.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O</a:t>
            </a:r>
            <a:r>
              <a:rPr lang="en-GB" dirty="0" err="1">
                <a:solidFill>
                  <a:schemeClr val="tx1"/>
                </a:solidFill>
              </a:rPr>
              <a:t>ptimization</a:t>
            </a:r>
            <a:r>
              <a:rPr lang="en-GB" dirty="0">
                <a:solidFill>
                  <a:schemeClr val="tx1"/>
                </a:solidFill>
              </a:rPr>
              <a:t> can be quite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different from logical query processing because it’s allowed to change things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as long as the result achieved is the one defined by logical query processing.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04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Understanding logical query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The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en-GB" sz="1200" dirty="0">
                <a:solidFill>
                  <a:schemeClr val="tx1"/>
                </a:solidFill>
              </a:rPr>
              <a:t>main statement used to retrieve data in T-SQL is the SELECT statement.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en-GB" sz="1200" dirty="0">
                <a:solidFill>
                  <a:schemeClr val="tx1"/>
                </a:solidFill>
              </a:rPr>
              <a:t>Following are the main query clauses specified in the order that you are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en-GB" sz="1200" dirty="0">
                <a:solidFill>
                  <a:schemeClr val="tx1"/>
                </a:solidFill>
              </a:rPr>
              <a:t>supposed to type them (known as </a:t>
            </a:r>
            <a:r>
              <a:rPr lang="pl-PL" sz="1200" dirty="0">
                <a:solidFill>
                  <a:schemeClr val="tx1"/>
                </a:solidFill>
              </a:rPr>
              <a:t>"</a:t>
            </a:r>
            <a:r>
              <a:rPr lang="en-GB" sz="1200" dirty="0">
                <a:solidFill>
                  <a:schemeClr val="tx1"/>
                </a:solidFill>
              </a:rPr>
              <a:t>keyed-in order</a:t>
            </a:r>
            <a:r>
              <a:rPr lang="pl-PL" sz="1200" dirty="0">
                <a:solidFill>
                  <a:schemeClr val="tx1"/>
                </a:solidFill>
              </a:rPr>
              <a:t>"</a:t>
            </a:r>
            <a:r>
              <a:rPr lang="en-GB" sz="1200" dirty="0">
                <a:solidFill>
                  <a:schemeClr val="tx1"/>
                </a:solidFill>
              </a:rPr>
              <a:t>):</a:t>
            </a:r>
          </a:p>
          <a:p>
            <a:pPr marL="0" indent="0">
              <a:buNone/>
            </a:pPr>
            <a:r>
              <a:rPr lang="pl-PL" sz="1200" b="1" dirty="0">
                <a:solidFill>
                  <a:schemeClr val="tx1"/>
                </a:solidFill>
              </a:rPr>
              <a:t>     </a:t>
            </a:r>
            <a:r>
              <a:rPr lang="en-GB" sz="1200" b="1" dirty="0">
                <a:solidFill>
                  <a:schemeClr val="tx1"/>
                </a:solidFill>
              </a:rPr>
              <a:t>1. </a:t>
            </a:r>
            <a:r>
              <a:rPr lang="en-GB" sz="1200" dirty="0">
                <a:solidFill>
                  <a:schemeClr val="tx1"/>
                </a:solidFill>
              </a:rPr>
              <a:t>SELECT</a:t>
            </a:r>
          </a:p>
          <a:p>
            <a:pPr marL="0" indent="0">
              <a:buNone/>
            </a:pPr>
            <a:r>
              <a:rPr lang="pl-PL" sz="1200" b="1" dirty="0">
                <a:solidFill>
                  <a:schemeClr val="tx1"/>
                </a:solidFill>
              </a:rPr>
              <a:t>     </a:t>
            </a:r>
            <a:r>
              <a:rPr lang="en-GB" sz="1200" b="1" dirty="0">
                <a:solidFill>
                  <a:schemeClr val="tx1"/>
                </a:solidFill>
              </a:rPr>
              <a:t>2. </a:t>
            </a:r>
            <a:r>
              <a:rPr lang="en-GB" sz="1200" dirty="0">
                <a:solidFill>
                  <a:schemeClr val="tx1"/>
                </a:solidFill>
              </a:rPr>
              <a:t>FROM</a:t>
            </a:r>
          </a:p>
          <a:p>
            <a:pPr marL="0" indent="0">
              <a:buNone/>
            </a:pPr>
            <a:r>
              <a:rPr lang="pl-PL" sz="1200" b="1" dirty="0">
                <a:solidFill>
                  <a:schemeClr val="tx1"/>
                </a:solidFill>
              </a:rPr>
              <a:t>     </a:t>
            </a:r>
            <a:r>
              <a:rPr lang="en-GB" sz="1200" b="1" dirty="0">
                <a:solidFill>
                  <a:schemeClr val="tx1"/>
                </a:solidFill>
              </a:rPr>
              <a:t>3. </a:t>
            </a:r>
            <a:r>
              <a:rPr lang="en-GB" sz="1200" dirty="0">
                <a:solidFill>
                  <a:schemeClr val="tx1"/>
                </a:solidFill>
              </a:rPr>
              <a:t>WHERE</a:t>
            </a:r>
          </a:p>
          <a:p>
            <a:pPr marL="0" indent="0">
              <a:buNone/>
            </a:pPr>
            <a:r>
              <a:rPr lang="pl-PL" sz="1200" b="1" dirty="0">
                <a:solidFill>
                  <a:schemeClr val="tx1"/>
                </a:solidFill>
              </a:rPr>
              <a:t>     </a:t>
            </a:r>
            <a:r>
              <a:rPr lang="en-GB" sz="1200" b="1" dirty="0">
                <a:solidFill>
                  <a:schemeClr val="tx1"/>
                </a:solidFill>
              </a:rPr>
              <a:t>4. </a:t>
            </a:r>
            <a:r>
              <a:rPr lang="en-GB" sz="1200" dirty="0">
                <a:solidFill>
                  <a:schemeClr val="tx1"/>
                </a:solidFill>
              </a:rPr>
              <a:t>GROUP BY</a:t>
            </a:r>
          </a:p>
          <a:p>
            <a:pPr marL="0" indent="0">
              <a:buNone/>
            </a:pPr>
            <a:r>
              <a:rPr lang="pl-PL" sz="1200" b="1" dirty="0">
                <a:solidFill>
                  <a:schemeClr val="tx1"/>
                </a:solidFill>
              </a:rPr>
              <a:t>     </a:t>
            </a:r>
            <a:r>
              <a:rPr lang="en-GB" sz="1200" b="1" dirty="0">
                <a:solidFill>
                  <a:schemeClr val="tx1"/>
                </a:solidFill>
              </a:rPr>
              <a:t>5. </a:t>
            </a:r>
            <a:r>
              <a:rPr lang="en-GB" sz="1200" dirty="0">
                <a:solidFill>
                  <a:schemeClr val="tx1"/>
                </a:solidFill>
              </a:rPr>
              <a:t>HAVING</a:t>
            </a:r>
          </a:p>
          <a:p>
            <a:pPr marL="0" indent="0">
              <a:buNone/>
            </a:pPr>
            <a:r>
              <a:rPr lang="pl-PL" sz="1200" b="1" dirty="0">
                <a:solidFill>
                  <a:schemeClr val="tx1"/>
                </a:solidFill>
              </a:rPr>
              <a:t>     </a:t>
            </a:r>
            <a:r>
              <a:rPr lang="en-GB" sz="1200" b="1" dirty="0">
                <a:solidFill>
                  <a:schemeClr val="tx1"/>
                </a:solidFill>
              </a:rPr>
              <a:t>6. </a:t>
            </a:r>
            <a:r>
              <a:rPr lang="en-GB" sz="1200" dirty="0">
                <a:solidFill>
                  <a:schemeClr val="tx1"/>
                </a:solidFill>
              </a:rPr>
              <a:t>ORDER BY</a:t>
            </a:r>
            <a:endParaRPr lang="pl-PL" sz="1200" dirty="0">
              <a:solidFill>
                <a:schemeClr val="tx1"/>
              </a:solidFill>
            </a:endParaRPr>
          </a:p>
          <a:p>
            <a:r>
              <a:rPr lang="pl-PL" sz="1200" dirty="0">
                <a:solidFill>
                  <a:schemeClr val="tx1"/>
                </a:solidFill>
              </a:rPr>
              <a:t>T</a:t>
            </a:r>
            <a:r>
              <a:rPr lang="en-GB" sz="1200" dirty="0">
                <a:solidFill>
                  <a:schemeClr val="tx1"/>
                </a:solidFill>
              </a:rPr>
              <a:t>he logical query processing order, which is the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en-GB" sz="1200" dirty="0">
                <a:solidFill>
                  <a:schemeClr val="tx1"/>
                </a:solidFill>
              </a:rPr>
              <a:t>conceptual interpretation order, is different. It starts with the FROM clause.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en-GB" sz="1200" dirty="0">
                <a:solidFill>
                  <a:schemeClr val="tx1"/>
                </a:solidFill>
              </a:rPr>
              <a:t>Here is the logical query processing order of the six main query clauses:</a:t>
            </a:r>
          </a:p>
          <a:p>
            <a:pPr marL="0" indent="0">
              <a:buNone/>
            </a:pPr>
            <a:r>
              <a:rPr lang="pl-PL" sz="1200" b="1" dirty="0">
                <a:solidFill>
                  <a:schemeClr val="tx1"/>
                </a:solidFill>
              </a:rPr>
              <a:t>    </a:t>
            </a:r>
            <a:r>
              <a:rPr lang="en-GB" sz="1200" b="1" dirty="0">
                <a:solidFill>
                  <a:schemeClr val="tx1"/>
                </a:solidFill>
              </a:rPr>
              <a:t>1. </a:t>
            </a:r>
            <a:r>
              <a:rPr lang="en-GB" sz="1200" dirty="0">
                <a:solidFill>
                  <a:schemeClr val="tx1"/>
                </a:solidFill>
              </a:rPr>
              <a:t>FROM</a:t>
            </a:r>
          </a:p>
          <a:p>
            <a:pPr marL="0" indent="0">
              <a:buNone/>
            </a:pPr>
            <a:r>
              <a:rPr lang="pl-PL" sz="1200" b="1" dirty="0">
                <a:solidFill>
                  <a:schemeClr val="tx1"/>
                </a:solidFill>
              </a:rPr>
              <a:t>    </a:t>
            </a:r>
            <a:r>
              <a:rPr lang="en-GB" sz="1200" b="1" dirty="0">
                <a:solidFill>
                  <a:schemeClr val="tx1"/>
                </a:solidFill>
              </a:rPr>
              <a:t>2. </a:t>
            </a:r>
            <a:r>
              <a:rPr lang="en-GB" sz="1200" dirty="0">
                <a:solidFill>
                  <a:schemeClr val="tx1"/>
                </a:solidFill>
              </a:rPr>
              <a:t>WHERE</a:t>
            </a:r>
          </a:p>
          <a:p>
            <a:pPr marL="0" indent="0">
              <a:buNone/>
            </a:pPr>
            <a:r>
              <a:rPr lang="pl-PL" sz="1200" b="1" dirty="0">
                <a:solidFill>
                  <a:schemeClr val="tx1"/>
                </a:solidFill>
              </a:rPr>
              <a:t>     </a:t>
            </a:r>
            <a:r>
              <a:rPr lang="en-GB" sz="1200" b="1" dirty="0">
                <a:solidFill>
                  <a:schemeClr val="tx1"/>
                </a:solidFill>
              </a:rPr>
              <a:t>3. </a:t>
            </a:r>
            <a:r>
              <a:rPr lang="en-GB" sz="1200" dirty="0">
                <a:solidFill>
                  <a:schemeClr val="tx1"/>
                </a:solidFill>
              </a:rPr>
              <a:t>GROUP BY</a:t>
            </a:r>
          </a:p>
          <a:p>
            <a:pPr marL="0" indent="0">
              <a:buNone/>
            </a:pPr>
            <a:r>
              <a:rPr lang="pl-PL" sz="1200" b="1" dirty="0">
                <a:solidFill>
                  <a:schemeClr val="tx1"/>
                </a:solidFill>
              </a:rPr>
              <a:t>     </a:t>
            </a:r>
            <a:r>
              <a:rPr lang="en-GB" sz="1200" b="1" dirty="0">
                <a:solidFill>
                  <a:schemeClr val="tx1"/>
                </a:solidFill>
              </a:rPr>
              <a:t>4. </a:t>
            </a:r>
            <a:r>
              <a:rPr lang="en-GB" sz="1200" dirty="0">
                <a:solidFill>
                  <a:schemeClr val="tx1"/>
                </a:solidFill>
              </a:rPr>
              <a:t>HAVING</a:t>
            </a:r>
          </a:p>
          <a:p>
            <a:pPr marL="0" indent="0">
              <a:buNone/>
            </a:pPr>
            <a:r>
              <a:rPr lang="pl-PL" sz="1200" b="1" dirty="0">
                <a:solidFill>
                  <a:schemeClr val="tx1"/>
                </a:solidFill>
              </a:rPr>
              <a:t>     </a:t>
            </a:r>
            <a:r>
              <a:rPr lang="en-GB" sz="1200" b="1" dirty="0">
                <a:solidFill>
                  <a:schemeClr val="tx1"/>
                </a:solidFill>
              </a:rPr>
              <a:t>5. </a:t>
            </a:r>
            <a:r>
              <a:rPr lang="en-GB" sz="1200" dirty="0">
                <a:solidFill>
                  <a:schemeClr val="tx1"/>
                </a:solidFill>
              </a:rPr>
              <a:t>SELECT</a:t>
            </a:r>
          </a:p>
          <a:p>
            <a:pPr marL="0" indent="0">
              <a:buNone/>
            </a:pPr>
            <a:r>
              <a:rPr lang="pl-PL" sz="1200" b="1" dirty="0">
                <a:solidFill>
                  <a:schemeClr val="tx1"/>
                </a:solidFill>
              </a:rPr>
              <a:t>    </a:t>
            </a:r>
            <a:r>
              <a:rPr lang="en-GB" sz="1200" b="1" dirty="0">
                <a:solidFill>
                  <a:schemeClr val="tx1"/>
                </a:solidFill>
              </a:rPr>
              <a:t>6. </a:t>
            </a:r>
            <a:r>
              <a:rPr lang="en-GB" sz="1200" dirty="0">
                <a:solidFill>
                  <a:schemeClr val="tx1"/>
                </a:solidFill>
              </a:rPr>
              <a:t>ORDER BY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29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Understanding logical query processing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4258481" y="4048102"/>
            <a:ext cx="6096000" cy="19205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2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lang="en-US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COUNT(</a:t>
            </a:r>
            <a:r>
              <a:rPr lang="en-US" sz="22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OrderID</a:t>
            </a:r>
            <a:r>
              <a:rPr lang="en-US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2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Sales.SalesOrder</a:t>
            </a:r>
            <a:endParaRPr lang="en-US" sz="22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Stas = 'Shipped'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22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endParaRPr lang="en-US" sz="22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 COUNT(</a:t>
            </a:r>
            <a:r>
              <a:rPr lang="en-US" sz="22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OrderID</a:t>
            </a:r>
            <a:r>
              <a:rPr lang="en-US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 1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2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lang="en-US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3A32A-7BA7-41AD-BE21-202BF305D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741" y="965798"/>
            <a:ext cx="8231674" cy="258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2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br>
              <a:rPr lang="pl-PL" b="1" dirty="0"/>
            </a:br>
            <a:r>
              <a:rPr lang="en-GB" dirty="0"/>
              <a:t>Using T-SQL in a relational way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pl-PL" sz="1400" b="1" dirty="0">
                <a:solidFill>
                  <a:schemeClr val="tx1"/>
                </a:solidFill>
              </a:rPr>
              <a:t>Skill 1.1.sql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76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Getting started with the SELECT statement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57600" y="1667434"/>
            <a:ext cx="8247062" cy="4516369"/>
          </a:xfrm>
        </p:spPr>
        <p:txBody>
          <a:bodyPr>
            <a:normAutofit/>
          </a:bodyPr>
          <a:lstStyle/>
          <a:p>
            <a:endParaRPr lang="pl-PL" dirty="0"/>
          </a:p>
          <a:p>
            <a:endParaRPr lang="pl-PL" dirty="0"/>
          </a:p>
          <a:p>
            <a:r>
              <a:rPr lang="en-GB" dirty="0"/>
              <a:t>All columns</a:t>
            </a:r>
            <a:endParaRPr lang="pl-PL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Specific columns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Expressions and Aliases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en-GB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3657600" y="1255112"/>
            <a:ext cx="8162481" cy="432947"/>
          </a:xfrm>
          <a:prstGeom prst="roundRect">
            <a:avLst>
              <a:gd name="adj" fmla="val 11583"/>
            </a:avLst>
          </a:prstGeom>
          <a:solidFill>
            <a:srgbClr val="8DACD0">
              <a:lumMod val="20000"/>
              <a:lumOff val="80000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Production.Product;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699890" y="2630064"/>
            <a:ext cx="8162481" cy="758273"/>
          </a:xfrm>
          <a:prstGeom prst="roundRect">
            <a:avLst>
              <a:gd name="adj" fmla="val 11583"/>
            </a:avLst>
          </a:prstGeom>
          <a:solidFill>
            <a:srgbClr val="8DACD0">
              <a:lumMod val="20000"/>
              <a:lumOff val="80000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SELECT Name,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ListPrice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Production.Product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699890" y="4531063"/>
            <a:ext cx="8120191" cy="1083600"/>
          </a:xfrm>
          <a:prstGeom prst="roundRect">
            <a:avLst>
              <a:gd name="adj" fmla="val 11583"/>
            </a:avLst>
          </a:prstGeom>
          <a:solidFill>
            <a:srgbClr val="8DACD0">
              <a:lumMod val="20000"/>
              <a:lumOff val="80000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SELECT Name AS Product,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ListPrice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* 0.9 AS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SalePrice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Production.Product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0586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endParaRPr lang="pl-PL" b="1" dirty="0"/>
          </a:p>
          <a:p>
            <a:pPr marL="0" lv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Manage data with Transact-SQL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WORKSHOP 1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1: Create Transact-SQL SELECT queries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Understanding the foundations of T-SQL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Understanding logical query processing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Getting started with the SELECT statement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Filtering data with predicates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Sorting data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Filtering data with TOP and OFFSET-FETCH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Combining sets with set operators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 2: Query multiple tables by using joins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Cross joins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Inner joins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Outer joins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Queries with composite joins and NULLs in join columns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Multi-join queries</a:t>
            </a:r>
          </a:p>
          <a:p>
            <a:endParaRPr lang="en-GB" dirty="0"/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31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Getting started with the SELECT statement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57600" y="1667434"/>
            <a:ext cx="8247062" cy="4516369"/>
          </a:xfrm>
        </p:spPr>
        <p:txBody>
          <a:bodyPr>
            <a:normAutofit/>
          </a:bodyPr>
          <a:lstStyle/>
          <a:p>
            <a:endParaRPr lang="pl-PL" dirty="0"/>
          </a:p>
          <a:p>
            <a:endParaRPr lang="pl-PL" dirty="0"/>
          </a:p>
          <a:p>
            <a:r>
              <a:rPr lang="en-GB" dirty="0"/>
              <a:t>All columns</a:t>
            </a:r>
            <a:endParaRPr lang="pl-PL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Specific columns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Expressions and Aliases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en-GB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3657600" y="1255112"/>
            <a:ext cx="8162481" cy="432947"/>
          </a:xfrm>
          <a:prstGeom prst="roundRect">
            <a:avLst>
              <a:gd name="adj" fmla="val 11583"/>
            </a:avLst>
          </a:prstGeom>
          <a:solidFill>
            <a:srgbClr val="8DACD0">
              <a:lumMod val="20000"/>
              <a:lumOff val="80000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Production.Product;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699890" y="2630064"/>
            <a:ext cx="8162481" cy="758273"/>
          </a:xfrm>
          <a:prstGeom prst="roundRect">
            <a:avLst>
              <a:gd name="adj" fmla="val 11583"/>
            </a:avLst>
          </a:prstGeom>
          <a:solidFill>
            <a:srgbClr val="8DACD0">
              <a:lumMod val="20000"/>
              <a:lumOff val="80000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SELECT Name,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ListPrice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Production.Product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699890" y="4531063"/>
            <a:ext cx="8120191" cy="1083600"/>
          </a:xfrm>
          <a:prstGeom prst="roundRect">
            <a:avLst>
              <a:gd name="adj" fmla="val 11583"/>
            </a:avLst>
          </a:prstGeom>
          <a:solidFill>
            <a:srgbClr val="8DACD0">
              <a:lumMod val="20000"/>
              <a:lumOff val="80000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SELECT Name AS Product,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ListPrice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* 0.9 AS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SalePrice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Production.Product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339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animBg="1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br>
              <a:rPr lang="pl-PL" b="1" dirty="0"/>
            </a:br>
            <a:r>
              <a:rPr lang="en-GB" dirty="0">
                <a:solidFill>
                  <a:schemeClr val="bg1"/>
                </a:solidFill>
              </a:rPr>
              <a:t>Getting started with the SELECT statement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pl-PL" sz="1400" b="1" dirty="0">
                <a:solidFill>
                  <a:schemeClr val="tx1"/>
                </a:solidFill>
              </a:rPr>
              <a:t>Skill 1.1.sql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56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Filtering data with predicates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51730" y="766483"/>
            <a:ext cx="7422310" cy="5002305"/>
          </a:xfrm>
        </p:spPr>
        <p:txBody>
          <a:bodyPr/>
          <a:lstStyle/>
          <a:p>
            <a:r>
              <a:rPr lang="en-GB" dirty="0"/>
              <a:t>Filtering data is one of the most fundamental aspects of T-SQL querying.</a:t>
            </a:r>
          </a:p>
          <a:p>
            <a:r>
              <a:rPr lang="en-GB" dirty="0"/>
              <a:t>Almost every query that you write involves some form of filtering.</a:t>
            </a:r>
            <a:r>
              <a:rPr lang="en-US" dirty="0"/>
              <a:t>Specify predicates in the WHERE clause</a:t>
            </a:r>
            <a:r>
              <a:rPr lang="pl-PL" dirty="0"/>
              <a:t>.</a:t>
            </a:r>
            <a:endParaRPr lang="en-US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A8601-CD80-4E0A-9625-02312BED8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653" y="2737983"/>
            <a:ext cx="7579972" cy="29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Filtering </a:t>
            </a:r>
            <a:r>
              <a:rPr lang="pl-PL" dirty="0">
                <a:solidFill>
                  <a:schemeClr val="bg1"/>
                </a:solidFill>
              </a:rPr>
              <a:t>character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51730" y="766483"/>
            <a:ext cx="7422310" cy="5002305"/>
          </a:xfrm>
        </p:spPr>
        <p:txBody>
          <a:bodyPr/>
          <a:lstStyle/>
          <a:p>
            <a:r>
              <a:rPr lang="en-GB" dirty="0"/>
              <a:t>The LIKE predicate supports wildcards that you can use in your patterns.</a:t>
            </a:r>
          </a:p>
          <a:p>
            <a:r>
              <a:rPr lang="pl-PL" dirty="0"/>
              <a:t>A</a:t>
            </a:r>
            <a:r>
              <a:rPr lang="en-GB" dirty="0"/>
              <a:t>vailable wildcards, their meaning, and an example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en-GB" dirty="0"/>
              <a:t>demonstrating their use.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F8BB8-147B-4350-AEAC-A85D1D134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626" y="3144061"/>
            <a:ext cx="7767608" cy="234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21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br>
              <a:rPr lang="pl-PL" b="1" dirty="0"/>
            </a:br>
            <a:r>
              <a:rPr lang="en-GB" dirty="0">
                <a:solidFill>
                  <a:schemeClr val="bg1"/>
                </a:solidFill>
              </a:rPr>
              <a:t>Getting started with the SELECT statement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pl-PL" sz="1400" b="1" dirty="0">
                <a:solidFill>
                  <a:schemeClr val="tx1"/>
                </a:solidFill>
              </a:rPr>
              <a:t>Skill 1.1.sql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66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Sorting </a:t>
            </a:r>
            <a:r>
              <a:rPr lang="pl-PL" dirty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26224" y="739588"/>
            <a:ext cx="8072718" cy="5939026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Use ORDER BY to sort results by one or more columns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Aliases created in SELECT clause are visible to ORDER BY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You can order by columns in the source that are not included in the SELECT clause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You can specify ASC or DESC (ASC is the default)</a:t>
            </a:r>
            <a:endParaRPr lang="pl-PL" dirty="0">
              <a:solidFill>
                <a:srgbClr val="000000"/>
              </a:solidFill>
            </a:endParaRPr>
          </a:p>
          <a:p>
            <a:pPr lvl="1"/>
            <a:endParaRPr lang="pl-PL" dirty="0">
              <a:solidFill>
                <a:srgbClr val="000000"/>
              </a:solidFill>
            </a:endParaRPr>
          </a:p>
          <a:p>
            <a:pPr lvl="1"/>
            <a:endParaRPr lang="pl-PL" dirty="0">
              <a:solidFill>
                <a:srgbClr val="000000"/>
              </a:solidFill>
            </a:endParaRPr>
          </a:p>
          <a:p>
            <a:pPr lvl="1"/>
            <a:endParaRPr lang="pl-PL" dirty="0">
              <a:solidFill>
                <a:srgbClr val="000000"/>
              </a:solidFill>
            </a:endParaRPr>
          </a:p>
          <a:p>
            <a:pPr marL="502920" lvl="1" indent="0">
              <a:buNone/>
            </a:pPr>
            <a:endParaRPr lang="pl-PL" dirty="0">
              <a:solidFill>
                <a:srgbClr val="000000"/>
              </a:solidFill>
            </a:endParaRPr>
          </a:p>
          <a:p>
            <a:pPr lvl="1"/>
            <a:endParaRPr lang="pl-PL" dirty="0">
              <a:solidFill>
                <a:srgbClr val="000000"/>
              </a:solidFill>
            </a:endParaRPr>
          </a:p>
          <a:p>
            <a:pPr lvl="1"/>
            <a:endParaRPr lang="pl-PL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3948952" y="3874020"/>
            <a:ext cx="6305733" cy="1408926"/>
          </a:xfrm>
          <a:prstGeom prst="roundRect">
            <a:avLst>
              <a:gd name="adj" fmla="val 11583"/>
            </a:avLst>
          </a:prstGeom>
          <a:solidFill>
            <a:srgbClr val="8DACD0">
              <a:lumMod val="20000"/>
              <a:lumOff val="80000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ProductCategory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AS Category,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Production.Product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Category, Price DESC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25797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br>
              <a:rPr lang="pl-PL" b="1" dirty="0"/>
            </a:br>
            <a:r>
              <a:rPr lang="en-GB" dirty="0"/>
              <a:t>Sorting </a:t>
            </a:r>
            <a:r>
              <a:rPr lang="pl-PL" dirty="0"/>
              <a:t>data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pl-PL" sz="1400" b="1" dirty="0">
                <a:solidFill>
                  <a:schemeClr val="tx1"/>
                </a:solidFill>
              </a:rPr>
              <a:t>Skill 1.1.sql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99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Filtering data with TOP and OFFSET-FETCH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12776" y="775447"/>
            <a:ext cx="7853084" cy="5903167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TOP allows you to limit the number or percentage of rows returned by a query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Works with ORDER BY clause to limit rows by sort order</a:t>
            </a:r>
          </a:p>
          <a:p>
            <a:pPr lvl="0"/>
            <a:r>
              <a:rPr lang="en-GB" dirty="0">
                <a:solidFill>
                  <a:srgbClr val="000000"/>
                </a:solidFill>
              </a:rPr>
              <a:t>Added to SELECT clause: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SELECT TOP (N) | TOP (N) Percent</a:t>
            </a:r>
          </a:p>
          <a:p>
            <a:pPr lvl="2"/>
            <a:r>
              <a:rPr lang="en-GB" dirty="0">
                <a:solidFill>
                  <a:srgbClr val="000000"/>
                </a:solidFill>
              </a:rPr>
              <a:t>With percent, number of rows rounded up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SELECT TOP (N) WITH TIES</a:t>
            </a:r>
          </a:p>
          <a:p>
            <a:pPr lvl="2"/>
            <a:r>
              <a:rPr lang="en-GB" dirty="0">
                <a:solidFill>
                  <a:srgbClr val="000000"/>
                </a:solidFill>
              </a:rPr>
              <a:t>Retrieve duplicates where applicable (nondeterministic)</a:t>
            </a: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endParaRPr lang="en-GB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3706906" y="4641420"/>
            <a:ext cx="6652644" cy="1083600"/>
          </a:xfrm>
          <a:prstGeom prst="roundRect">
            <a:avLst>
              <a:gd name="adj" fmla="val 11583"/>
            </a:avLst>
          </a:prstGeom>
          <a:solidFill>
            <a:srgbClr val="8DACD0">
              <a:lumMod val="20000"/>
              <a:lumOff val="80000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GB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TOP 10 </a:t>
            </a:r>
            <a:r>
              <a:rPr lang="en-GB" sz="22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en-GB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2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ListPrice</a:t>
            </a:r>
            <a:endParaRPr lang="en-GB" sz="22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GB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22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Production.Product</a:t>
            </a:r>
            <a:br>
              <a:rPr lang="en-GB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GB" sz="22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ListPrice</a:t>
            </a:r>
            <a:r>
              <a:rPr lang="en-GB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28911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Paging Through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51730" y="766483"/>
            <a:ext cx="7422310" cy="500230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</a:rPr>
              <a:t>OFFSET-FETCH is an extension to the ORDER BY clause: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Allows filtering a requested range of rows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Dependent on ORDER BY clause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Provides a mechanism for paging through results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Specify number of rows to skip, number of rows to retrieve:</a:t>
            </a:r>
          </a:p>
          <a:p>
            <a:endParaRPr lang="en-GB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855656" y="4186544"/>
            <a:ext cx="7318384" cy="964376"/>
          </a:xfrm>
          <a:prstGeom prst="roundRect">
            <a:avLst>
              <a:gd name="adj" fmla="val 7093"/>
            </a:avLst>
          </a:prstGeom>
          <a:solidFill>
            <a:srgbClr val="8DACD0">
              <a:lumMod val="20000"/>
              <a:lumOff val="80000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 BY &lt;order_by_list&gt;</a:t>
            </a: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OFFSET &lt;offset_value&gt; ROW(S)</a:t>
            </a: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FETCH FIRST|NEXT &lt;fetch_value&gt; ROW(S) ONLY</a:t>
            </a:r>
          </a:p>
        </p:txBody>
      </p:sp>
    </p:spTree>
    <p:extLst>
      <p:ext uri="{BB962C8B-B14F-4D97-AF65-F5344CB8AC3E}">
        <p14:creationId xmlns:p14="http://schemas.microsoft.com/office/powerpoint/2010/main" val="1872601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br>
              <a:rPr lang="pl-PL" b="1" dirty="0"/>
            </a:br>
            <a:r>
              <a:rPr lang="en-GB" dirty="0">
                <a:solidFill>
                  <a:schemeClr val="bg1"/>
                </a:solidFill>
              </a:rPr>
              <a:t>Filtering data with TOP and OFFSET-FETCH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pl-PL" sz="1400" b="1" dirty="0">
                <a:solidFill>
                  <a:schemeClr val="tx1"/>
                </a:solidFill>
              </a:rPr>
              <a:t>Skill 1.1.sql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4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721659"/>
            <a:ext cx="7315200" cy="5665694"/>
          </a:xfrm>
        </p:spPr>
        <p:txBody>
          <a:bodyPr>
            <a:normAutofit fontScale="40000" lnSpcReduction="20000"/>
          </a:bodyPr>
          <a:lstStyle/>
          <a:p>
            <a:endParaRPr lang="pl-PL" b="1" dirty="0"/>
          </a:p>
          <a:p>
            <a:pPr marL="0" indent="0">
              <a:buNone/>
            </a:pPr>
            <a:r>
              <a:rPr lang="en-GB" sz="3500" b="1" dirty="0">
                <a:solidFill>
                  <a:srgbClr val="FF0000"/>
                </a:solidFill>
              </a:rPr>
              <a:t>WORKSHOP 2</a:t>
            </a:r>
            <a:endParaRPr lang="en-GB" sz="35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3500" b="1" dirty="0">
                <a:solidFill>
                  <a:schemeClr val="tx1"/>
                </a:solidFill>
              </a:rPr>
              <a:t>3: Implement functions and aggregate data</a:t>
            </a:r>
            <a:endParaRPr lang="en-GB" sz="3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3500" dirty="0">
                <a:solidFill>
                  <a:schemeClr val="tx1"/>
                </a:solidFill>
              </a:rPr>
              <a:t>Type conversion functions</a:t>
            </a:r>
          </a:p>
          <a:p>
            <a:pPr marL="0" indent="0">
              <a:buNone/>
            </a:pPr>
            <a:r>
              <a:rPr lang="en-GB" sz="3500" dirty="0">
                <a:solidFill>
                  <a:schemeClr val="tx1"/>
                </a:solidFill>
              </a:rPr>
              <a:t>Date and time functions</a:t>
            </a:r>
          </a:p>
          <a:p>
            <a:pPr marL="0" indent="0">
              <a:buNone/>
            </a:pPr>
            <a:r>
              <a:rPr lang="en-GB" sz="3500" dirty="0">
                <a:solidFill>
                  <a:schemeClr val="tx1"/>
                </a:solidFill>
              </a:rPr>
              <a:t>Character functions</a:t>
            </a:r>
          </a:p>
          <a:p>
            <a:pPr marL="0" indent="0">
              <a:buNone/>
            </a:pPr>
            <a:r>
              <a:rPr lang="en-GB" sz="3500" dirty="0">
                <a:solidFill>
                  <a:schemeClr val="tx1"/>
                </a:solidFill>
              </a:rPr>
              <a:t>CASE expressions and related functions</a:t>
            </a:r>
          </a:p>
          <a:p>
            <a:pPr marL="0" indent="0">
              <a:buNone/>
            </a:pPr>
            <a:r>
              <a:rPr lang="en-GB" sz="3500" dirty="0">
                <a:solidFill>
                  <a:schemeClr val="tx1"/>
                </a:solidFill>
              </a:rPr>
              <a:t>System functions</a:t>
            </a:r>
          </a:p>
          <a:p>
            <a:pPr marL="0" indent="0">
              <a:buNone/>
            </a:pPr>
            <a:r>
              <a:rPr lang="en-GB" sz="3500" dirty="0">
                <a:solidFill>
                  <a:schemeClr val="tx1"/>
                </a:solidFill>
              </a:rPr>
              <a:t>Arithmetic operators and aggregate functions</a:t>
            </a:r>
          </a:p>
          <a:p>
            <a:pPr marL="0" indent="0">
              <a:buNone/>
            </a:pPr>
            <a:r>
              <a:rPr lang="en-GB" sz="3500" dirty="0">
                <a:solidFill>
                  <a:schemeClr val="tx1"/>
                </a:solidFill>
              </a:rPr>
              <a:t>Search arguments</a:t>
            </a:r>
          </a:p>
          <a:p>
            <a:pPr marL="0" indent="0">
              <a:buNone/>
            </a:pPr>
            <a:r>
              <a:rPr lang="en-GB" sz="3500" dirty="0">
                <a:solidFill>
                  <a:schemeClr val="tx1"/>
                </a:solidFill>
              </a:rPr>
              <a:t>Function determinism</a:t>
            </a:r>
          </a:p>
          <a:p>
            <a:pPr marL="0" indent="0">
              <a:buNone/>
            </a:pPr>
            <a:r>
              <a:rPr lang="en-GB" sz="3500" b="1" dirty="0">
                <a:solidFill>
                  <a:schemeClr val="tx1"/>
                </a:solidFill>
              </a:rPr>
              <a:t>4: Modify data</a:t>
            </a:r>
            <a:endParaRPr lang="en-GB" sz="3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3500" dirty="0">
                <a:solidFill>
                  <a:schemeClr val="tx1"/>
                </a:solidFill>
              </a:rPr>
              <a:t>Inserting data</a:t>
            </a:r>
          </a:p>
          <a:p>
            <a:pPr marL="0" indent="0">
              <a:buNone/>
            </a:pPr>
            <a:r>
              <a:rPr lang="en-GB" sz="3500" dirty="0">
                <a:solidFill>
                  <a:schemeClr val="tx1"/>
                </a:solidFill>
              </a:rPr>
              <a:t>Updating data</a:t>
            </a:r>
          </a:p>
          <a:p>
            <a:pPr marL="0" indent="0">
              <a:buNone/>
            </a:pPr>
            <a:r>
              <a:rPr lang="en-GB" sz="3500" dirty="0">
                <a:solidFill>
                  <a:schemeClr val="tx1"/>
                </a:solidFill>
              </a:rPr>
              <a:t>Deleting data</a:t>
            </a:r>
          </a:p>
          <a:p>
            <a:pPr marL="0" indent="0">
              <a:buNone/>
            </a:pPr>
            <a:r>
              <a:rPr lang="en-GB" sz="3500" dirty="0">
                <a:solidFill>
                  <a:schemeClr val="tx1"/>
                </a:solidFill>
              </a:rPr>
              <a:t>Merging data</a:t>
            </a:r>
          </a:p>
          <a:p>
            <a:pPr marL="0" indent="0">
              <a:buNone/>
            </a:pPr>
            <a:r>
              <a:rPr lang="en-GB" sz="3500" dirty="0">
                <a:solidFill>
                  <a:schemeClr val="tx1"/>
                </a:solidFill>
              </a:rPr>
              <a:t>Using the OUTPUT option</a:t>
            </a:r>
          </a:p>
          <a:p>
            <a:pPr marL="0" indent="0">
              <a:buNone/>
            </a:pPr>
            <a:r>
              <a:rPr lang="en-GB" sz="3500" dirty="0">
                <a:solidFill>
                  <a:schemeClr val="tx1"/>
                </a:solidFill>
              </a:rPr>
              <a:t>Impact of structural changes on data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235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sets with set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51730" y="766483"/>
            <a:ext cx="7422310" cy="5002305"/>
          </a:xfrm>
        </p:spPr>
        <p:txBody>
          <a:bodyPr/>
          <a:lstStyle/>
          <a:p>
            <a:r>
              <a:rPr lang="en-GB" dirty="0"/>
              <a:t>Set operators operate on two result sets of queries, comparing complete rows</a:t>
            </a:r>
            <a:r>
              <a:rPr lang="pl-PL" dirty="0"/>
              <a:t> </a:t>
            </a:r>
            <a:r>
              <a:rPr lang="en-GB" dirty="0"/>
              <a:t>between the results. Depending on the result of the comparison and the</a:t>
            </a:r>
            <a:r>
              <a:rPr lang="pl-PL" dirty="0"/>
              <a:t> </a:t>
            </a:r>
            <a:r>
              <a:rPr lang="en-GB" dirty="0"/>
              <a:t>operator used, the operator determines whether to return the row or not. </a:t>
            </a:r>
            <a:endParaRPr lang="pl-PL" dirty="0"/>
          </a:p>
          <a:p>
            <a:r>
              <a:rPr lang="en-GB" dirty="0"/>
              <a:t>TSQL</a:t>
            </a:r>
            <a:r>
              <a:rPr lang="pl-PL" dirty="0"/>
              <a:t> </a:t>
            </a:r>
            <a:r>
              <a:rPr lang="en-GB" dirty="0"/>
              <a:t>supports the operators: UNION, UNION ALL, INTERSECT, and</a:t>
            </a:r>
            <a:r>
              <a:rPr lang="pl-PL" dirty="0"/>
              <a:t> </a:t>
            </a:r>
            <a:r>
              <a:rPr lang="en-GB" dirty="0"/>
              <a:t>EXCEPT.</a:t>
            </a:r>
            <a:endParaRPr lang="pl-PL" dirty="0"/>
          </a:p>
          <a:p>
            <a:r>
              <a:rPr lang="en-GB" dirty="0"/>
              <a:t>The general form of code using these operators is as follows: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en-GB" dirty="0"/>
              <a:t>&lt;query 1&gt;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en-GB" dirty="0"/>
              <a:t>&lt;operator&gt;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en-GB" dirty="0"/>
              <a:t>&lt;query 2&gt;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en-GB" dirty="0"/>
              <a:t>[ORDER BY &lt;</a:t>
            </a:r>
            <a:r>
              <a:rPr lang="en-GB" dirty="0" err="1"/>
              <a:t>order_by_list</a:t>
            </a:r>
            <a:r>
              <a:rPr lang="en-GB" dirty="0"/>
              <a:t>&gt;];</a:t>
            </a:r>
          </a:p>
        </p:txBody>
      </p:sp>
    </p:spTree>
    <p:extLst>
      <p:ext uri="{BB962C8B-B14F-4D97-AF65-F5344CB8AC3E}">
        <p14:creationId xmlns:p14="http://schemas.microsoft.com/office/powerpoint/2010/main" val="4209044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GB" dirty="0"/>
              <a:t>What are UNION Queries?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945649" y="788894"/>
            <a:ext cx="7260233" cy="2362200"/>
          </a:xfrm>
        </p:spPr>
        <p:txBody>
          <a:bodyPr>
            <a:normAutofit/>
          </a:bodyPr>
          <a:lstStyle/>
          <a:p>
            <a:endParaRPr lang="pl-PL" dirty="0"/>
          </a:p>
          <a:p>
            <a:r>
              <a:rPr lang="en-US" dirty="0"/>
              <a:t>UNION returns a result set of distinct rows combined from all statements</a:t>
            </a:r>
          </a:p>
          <a:p>
            <a:r>
              <a:rPr lang="en-US" dirty="0"/>
              <a:t>UNION removes duplicates during query processing (affects performance)</a:t>
            </a:r>
          </a:p>
          <a:p>
            <a:r>
              <a:rPr lang="en-US" dirty="0"/>
              <a:t>UNION ALL retains duplicates during query processing </a:t>
            </a:r>
          </a:p>
          <a:p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783105" y="3606574"/>
            <a:ext cx="6234993" cy="1830184"/>
          </a:xfrm>
          <a:prstGeom prst="roundRect">
            <a:avLst>
              <a:gd name="adj" fmla="val 7093"/>
            </a:avLst>
          </a:prstGeom>
          <a:solidFill>
            <a:srgbClr val="8DACD0">
              <a:lumMod val="20000"/>
              <a:lumOff val="80000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square" anchor="ctr">
            <a:spAutoFit/>
          </a:bodyPr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kern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 only distinct rows from both queries are returned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kern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</a:t>
            </a:r>
            <a:r>
              <a:rPr lang="en-US" sz="2000" kern="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countryregion</a:t>
            </a:r>
            <a:r>
              <a:rPr lang="en-US" sz="2000" kern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city FROM HR.Employees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kern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UNION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kern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</a:t>
            </a:r>
            <a:r>
              <a:rPr lang="en-US" sz="2000" kern="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countryregion</a:t>
            </a:r>
            <a:r>
              <a:rPr lang="en-US" sz="2000" kern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city FROM Sales.Customers;</a:t>
            </a:r>
          </a:p>
        </p:txBody>
      </p:sp>
      <p:sp>
        <p:nvSpPr>
          <p:cNvPr id="6" name="Oval 5"/>
          <p:cNvSpPr/>
          <p:nvPr/>
        </p:nvSpPr>
        <p:spPr>
          <a:xfrm>
            <a:off x="10183001" y="3548543"/>
            <a:ext cx="973123" cy="97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0183000" y="4521666"/>
            <a:ext cx="973123" cy="97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77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UNION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41058" y="788198"/>
            <a:ext cx="7400366" cy="5307802"/>
          </a:xfrm>
        </p:spPr>
        <p:txBody>
          <a:bodyPr/>
          <a:lstStyle/>
          <a:p>
            <a:r>
              <a:rPr lang="en-GB" dirty="0"/>
              <a:t>Column aliases</a:t>
            </a:r>
          </a:p>
          <a:p>
            <a:pPr lvl="1"/>
            <a:r>
              <a:rPr lang="en-GB" dirty="0"/>
              <a:t>Must be expressed in first query</a:t>
            </a:r>
          </a:p>
          <a:p>
            <a:r>
              <a:rPr lang="en-GB" dirty="0"/>
              <a:t>Number of columns</a:t>
            </a:r>
          </a:p>
          <a:p>
            <a:pPr lvl="1"/>
            <a:r>
              <a:rPr lang="en-GB" dirty="0"/>
              <a:t>Must be the same</a:t>
            </a:r>
          </a:p>
          <a:p>
            <a:r>
              <a:rPr lang="en-GB" dirty="0"/>
              <a:t>Data types</a:t>
            </a:r>
          </a:p>
          <a:p>
            <a:pPr lvl="1"/>
            <a:r>
              <a:rPr lang="en-GB" dirty="0"/>
              <a:t>Must be compatible for implicit conversion (or converted explicitly)</a:t>
            </a:r>
          </a:p>
        </p:txBody>
      </p:sp>
    </p:spTree>
    <p:extLst>
      <p:ext uri="{BB962C8B-B14F-4D97-AF65-F5344CB8AC3E}">
        <p14:creationId xmlns:p14="http://schemas.microsoft.com/office/powerpoint/2010/main" val="129572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GB" dirty="0"/>
              <a:t>What are INTERSECT Queries?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18647" y="786306"/>
            <a:ext cx="8077200" cy="2696482"/>
          </a:xfrm>
        </p:spPr>
        <p:txBody>
          <a:bodyPr/>
          <a:lstStyle/>
          <a:p>
            <a:r>
              <a:rPr lang="en-US" dirty="0"/>
              <a:t>INTERSECT returns only distinct rows that appear in both result sets</a:t>
            </a:r>
          </a:p>
          <a:p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678375" y="3370755"/>
            <a:ext cx="5600046" cy="2117899"/>
          </a:xfrm>
          <a:prstGeom prst="roundRect">
            <a:avLst>
              <a:gd name="adj" fmla="val 7093"/>
            </a:avLst>
          </a:prstGeom>
          <a:solidFill>
            <a:srgbClr val="8DACD0">
              <a:lumMod val="20000"/>
              <a:lumOff val="80000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square" anchor="ctr">
            <a:spAutoFit/>
          </a:bodyPr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kern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 only rows that exist in both queries will be returned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kern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</a:t>
            </a:r>
            <a:r>
              <a:rPr lang="en-US" sz="2000" kern="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countryregion</a:t>
            </a:r>
            <a:r>
              <a:rPr lang="en-US" sz="2000" kern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city FROM HR.Employees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kern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INTERSECT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kern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</a:t>
            </a:r>
            <a:r>
              <a:rPr lang="en-US" sz="2000" kern="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countryregion</a:t>
            </a:r>
            <a:r>
              <a:rPr lang="en-US" sz="2000" kern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city FROM Sales.Customers;</a:t>
            </a:r>
          </a:p>
        </p:txBody>
      </p:sp>
      <p:sp>
        <p:nvSpPr>
          <p:cNvPr id="6" name="Oval 5"/>
          <p:cNvSpPr/>
          <p:nvPr/>
        </p:nvSpPr>
        <p:spPr>
          <a:xfrm>
            <a:off x="9698124" y="2925692"/>
            <a:ext cx="1627466" cy="1627462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9662266" y="4203614"/>
            <a:ext cx="1627466" cy="1627462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82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GB" dirty="0"/>
              <a:t>What are EXCEPT Queries?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29317" y="774144"/>
            <a:ext cx="5634318" cy="3165844"/>
          </a:xfrm>
        </p:spPr>
        <p:txBody>
          <a:bodyPr/>
          <a:lstStyle/>
          <a:p>
            <a:r>
              <a:rPr lang="en-US" dirty="0"/>
              <a:t>EXCEPT returns only distinct rows that appear in the first set but not the second</a:t>
            </a:r>
          </a:p>
          <a:p>
            <a:pPr lvl="1"/>
            <a:r>
              <a:rPr lang="en-US" dirty="0"/>
              <a:t>Order in which sets are specified matters</a:t>
            </a:r>
          </a:p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363635" y="3069127"/>
            <a:ext cx="1627466" cy="1627462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9402289" y="4167755"/>
            <a:ext cx="1627466" cy="162746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4002709" y="3221684"/>
            <a:ext cx="5177150" cy="2139210"/>
          </a:xfrm>
          <a:prstGeom prst="roundRect">
            <a:avLst>
              <a:gd name="adj" fmla="val 7093"/>
            </a:avLst>
          </a:prstGeom>
          <a:solidFill>
            <a:srgbClr val="8DACD0">
              <a:lumMod val="20000"/>
              <a:lumOff val="80000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square" anchor="ctr">
            <a:spAutoFit/>
          </a:bodyPr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kern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 only rows from Employees will be returned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kern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</a:t>
            </a:r>
            <a:r>
              <a:rPr lang="en-US" sz="2000" kern="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countryregion</a:t>
            </a:r>
            <a:r>
              <a:rPr lang="en-US" sz="2000" kern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city FROM HR.Employees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kern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EXCEPT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kern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</a:t>
            </a:r>
            <a:r>
              <a:rPr lang="en-US" sz="2000" kern="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countryregion</a:t>
            </a:r>
            <a:r>
              <a:rPr lang="en-US" sz="2000" kern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city FROM Sales.Customers;</a:t>
            </a:r>
          </a:p>
        </p:txBody>
      </p:sp>
    </p:spTree>
    <p:extLst>
      <p:ext uri="{BB962C8B-B14F-4D97-AF65-F5344CB8AC3E}">
        <p14:creationId xmlns:p14="http://schemas.microsoft.com/office/powerpoint/2010/main" val="108739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br>
              <a:rPr lang="pl-PL" b="1" dirty="0"/>
            </a:br>
            <a:r>
              <a:rPr lang="en-GB" dirty="0"/>
              <a:t>Combining sets with set operators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pl-PL" sz="1400" b="1" dirty="0">
                <a:solidFill>
                  <a:schemeClr val="tx1"/>
                </a:solidFill>
              </a:rPr>
              <a:t>Skill 1.1.sql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152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2</a:t>
            </a:r>
            <a:r>
              <a:rPr lang="pl-PL" b="1" dirty="0">
                <a:solidFill>
                  <a:schemeClr val="bg1"/>
                </a:solidFill>
              </a:rPr>
              <a:t>.</a:t>
            </a:r>
            <a:r>
              <a:rPr lang="en-GB" b="1" dirty="0">
                <a:solidFill>
                  <a:schemeClr val="bg1"/>
                </a:solidFill>
              </a:rPr>
              <a:t> Query multiple tables by using joins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Cross joins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Inner joins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Outer joins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Queries with composite joins and NULLs in join columns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Multi-join queries</a:t>
            </a:r>
          </a:p>
          <a:p>
            <a:endParaRPr lang="en-GB" dirty="0"/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123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2</a:t>
            </a:r>
            <a:r>
              <a:rPr lang="pl-PL" b="1" dirty="0">
                <a:solidFill>
                  <a:schemeClr val="bg1"/>
                </a:solidFill>
              </a:rPr>
              <a:t>.</a:t>
            </a:r>
            <a:r>
              <a:rPr lang="en-GB" b="1" dirty="0">
                <a:solidFill>
                  <a:schemeClr val="bg1"/>
                </a:solidFill>
              </a:rPr>
              <a:t> Query multiple tables by using joins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pl-PL" b="1" dirty="0"/>
          </a:p>
          <a:p>
            <a:endParaRPr lang="en-GB" dirty="0"/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C1315-F72E-4394-BA79-B3E26B774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258" y="762313"/>
            <a:ext cx="3875293" cy="528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185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58527" y="776274"/>
            <a:ext cx="7461934" cy="3273597"/>
          </a:xfrm>
        </p:spPr>
        <p:txBody>
          <a:bodyPr/>
          <a:lstStyle/>
          <a:p>
            <a:r>
              <a:rPr lang="en-GB" dirty="0"/>
              <a:t>Combine rows from multiple tables by specifying matching criteria</a:t>
            </a:r>
          </a:p>
          <a:p>
            <a:pPr lvl="1"/>
            <a:r>
              <a:rPr lang="en-GB" dirty="0"/>
              <a:t>Usually based on primary key – foreign key relationships</a:t>
            </a:r>
          </a:p>
          <a:p>
            <a:pPr lvl="1"/>
            <a:r>
              <a:rPr lang="en-GB" dirty="0"/>
              <a:t>For example, return rows that combine data from the </a:t>
            </a:r>
            <a:r>
              <a:rPr lang="en-GB" b="1" dirty="0"/>
              <a:t>Employee</a:t>
            </a:r>
            <a:r>
              <a:rPr lang="en-GB" dirty="0"/>
              <a:t> and </a:t>
            </a:r>
            <a:r>
              <a:rPr lang="en-GB" b="1" dirty="0" err="1"/>
              <a:t>SalesOrder</a:t>
            </a:r>
            <a:r>
              <a:rPr lang="en-GB" dirty="0"/>
              <a:t> tables by matching the </a:t>
            </a:r>
            <a:r>
              <a:rPr lang="en-GB" b="1" dirty="0" err="1"/>
              <a:t>Employee.EmployeeID</a:t>
            </a:r>
            <a:r>
              <a:rPr lang="en-GB" dirty="0"/>
              <a:t> primary key to the </a:t>
            </a:r>
            <a:r>
              <a:rPr lang="en-GB" b="1" dirty="0" err="1"/>
              <a:t>SalesOrder.EmployeeID</a:t>
            </a:r>
            <a:r>
              <a:rPr lang="en-GB" dirty="0"/>
              <a:t> foreign key</a:t>
            </a:r>
          </a:p>
          <a:p>
            <a:r>
              <a:rPr lang="en-GB" dirty="0"/>
              <a:t>It helps to think of the tables as sets in a Venn diagram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33393" y="3601165"/>
            <a:ext cx="5161937" cy="2207965"/>
            <a:chOff x="3883741" y="4375354"/>
            <a:chExt cx="5161937" cy="2207965"/>
          </a:xfrm>
        </p:grpSpPr>
        <p:grpSp>
          <p:nvGrpSpPr>
            <p:cNvPr id="6" name="Group 5"/>
            <p:cNvGrpSpPr/>
            <p:nvPr/>
          </p:nvGrpSpPr>
          <p:grpSpPr>
            <a:xfrm>
              <a:off x="3883741" y="4375354"/>
              <a:ext cx="2733369" cy="1907777"/>
              <a:chOff x="3293806" y="4188542"/>
              <a:chExt cx="3567653" cy="249007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293806" y="4188542"/>
                <a:ext cx="2290917" cy="2490072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570542" y="4188542"/>
                <a:ext cx="2290917" cy="2490072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033188" y="6213987"/>
              <a:ext cx="1108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Employee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45761" y="6213987"/>
              <a:ext cx="1205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SalesOrder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45838" y="4842386"/>
              <a:ext cx="15998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Sales orders that were taken by employees</a:t>
              </a: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5345762" y="5358581"/>
              <a:ext cx="2100076" cy="839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779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09682" y="762000"/>
            <a:ext cx="3928348" cy="5177118"/>
          </a:xfrm>
        </p:spPr>
        <p:txBody>
          <a:bodyPr/>
          <a:lstStyle/>
          <a:p>
            <a:r>
              <a:rPr lang="en-US" sz="1400" dirty="0"/>
              <a:t>Combine each row from first table with each row from second table</a:t>
            </a:r>
          </a:p>
          <a:p>
            <a:r>
              <a:rPr lang="en-US" sz="1400" dirty="0"/>
              <a:t>All possible combinations output</a:t>
            </a:r>
          </a:p>
          <a:p>
            <a:r>
              <a:rPr lang="en-US" sz="1400" dirty="0"/>
              <a:t>Logical foundation for inner and outer joins</a:t>
            </a:r>
          </a:p>
          <a:p>
            <a:pPr lvl="1"/>
            <a:r>
              <a:rPr lang="en-US" sz="1400" dirty="0"/>
              <a:t>Inner join starts with Cartesian product, adds filter</a:t>
            </a:r>
          </a:p>
          <a:p>
            <a:pPr lvl="1"/>
            <a:r>
              <a:rPr lang="en-US" sz="1400" dirty="0"/>
              <a:t>Outer join takes Cartesian output, filtered, adds back non-matching rows (with NULL placeholders)</a:t>
            </a:r>
          </a:p>
          <a:p>
            <a:r>
              <a:rPr lang="en-US" sz="1400" dirty="0"/>
              <a:t>Due to Cartesian product output, not typically a desired form of join</a:t>
            </a:r>
          </a:p>
          <a:p>
            <a:pPr lvl="1"/>
            <a:r>
              <a:rPr lang="en-US" sz="1400" dirty="0"/>
              <a:t>Some useful exceptions: </a:t>
            </a:r>
          </a:p>
          <a:p>
            <a:pPr lvl="2"/>
            <a:r>
              <a:rPr lang="en-US" sz="1400" dirty="0"/>
              <a:t>Table of numbers, generating data for testing</a:t>
            </a:r>
          </a:p>
          <a:p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24769"/>
              </p:ext>
            </p:extLst>
          </p:nvPr>
        </p:nvGraphicFramePr>
        <p:xfrm>
          <a:off x="7547211" y="1134700"/>
          <a:ext cx="2072451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286"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Employee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403">
                <a:tc>
                  <a:txBody>
                    <a:bodyPr/>
                    <a:lstStyle/>
                    <a:p>
                      <a:r>
                        <a:rPr lang="en-GB" sz="1600" b="0" dirty="0" err="1">
                          <a:solidFill>
                            <a:schemeClr val="bg1"/>
                          </a:solidFill>
                        </a:rPr>
                        <a:t>EmployeeID</a:t>
                      </a:r>
                      <a:endParaRPr lang="en-GB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 err="1">
                          <a:solidFill>
                            <a:schemeClr val="bg1"/>
                          </a:solidFill>
                        </a:rPr>
                        <a:t>FirstName</a:t>
                      </a:r>
                      <a:endParaRPr lang="en-GB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286"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286"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Aisha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442564"/>
              </p:ext>
            </p:extLst>
          </p:nvPr>
        </p:nvGraphicFramePr>
        <p:xfrm>
          <a:off x="9718289" y="1134700"/>
          <a:ext cx="179239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608"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Product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08">
                <a:tc>
                  <a:txBody>
                    <a:bodyPr/>
                    <a:lstStyle/>
                    <a:p>
                      <a:r>
                        <a:rPr lang="en-GB" sz="1600" b="0" dirty="0" err="1">
                          <a:solidFill>
                            <a:schemeClr val="bg1"/>
                          </a:solidFill>
                        </a:rPr>
                        <a:t>ProductID</a:t>
                      </a:r>
                      <a:endParaRPr lang="en-GB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08"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Widget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08"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Gizmo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585728" y="4222018"/>
          <a:ext cx="241436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542"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Result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542">
                <a:tc>
                  <a:txBody>
                    <a:bodyPr/>
                    <a:lstStyle/>
                    <a:p>
                      <a:r>
                        <a:rPr lang="en-GB" sz="1600" b="0" dirty="0" err="1">
                          <a:solidFill>
                            <a:schemeClr val="bg1"/>
                          </a:solidFill>
                        </a:rPr>
                        <a:t>FirstName</a:t>
                      </a:r>
                      <a:endParaRPr lang="en-GB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542">
                <a:tc>
                  <a:txBody>
                    <a:bodyPr/>
                    <a:lstStyle/>
                    <a:p>
                      <a:r>
                        <a:rPr lang="en-GB" sz="1600" dirty="0"/>
                        <a:t>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Widget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542">
                <a:tc>
                  <a:txBody>
                    <a:bodyPr/>
                    <a:lstStyle/>
                    <a:p>
                      <a:r>
                        <a:rPr lang="en-GB" sz="1600" dirty="0"/>
                        <a:t>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Gizmo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542">
                <a:tc>
                  <a:txBody>
                    <a:bodyPr/>
                    <a:lstStyle/>
                    <a:p>
                      <a:r>
                        <a:rPr lang="en-GB" sz="1600" dirty="0"/>
                        <a:t>Aisha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Widget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542">
                <a:tc>
                  <a:txBody>
                    <a:bodyPr/>
                    <a:lstStyle/>
                    <a:p>
                      <a:r>
                        <a:rPr lang="en-GB" sz="1600" dirty="0"/>
                        <a:t>Aisha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Gizmo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7547211" y="2725307"/>
            <a:ext cx="4054709" cy="1413034"/>
          </a:xfrm>
          <a:prstGeom prst="roundRect">
            <a:avLst>
              <a:gd name="adj" fmla="val 11583"/>
            </a:avLst>
          </a:prstGeom>
          <a:solidFill>
            <a:srgbClr val="8DACD0">
              <a:lumMod val="20000"/>
              <a:lumOff val="80000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square" anchor="ctr">
            <a:spAutoFit/>
          </a:bodyPr>
          <a:lstStyle/>
          <a:p>
            <a:r>
              <a:rPr lang="en-GB" sz="2000" dirty="0"/>
              <a:t>SELECT </a:t>
            </a:r>
            <a:r>
              <a:rPr lang="en-GB" sz="2000" dirty="0" err="1"/>
              <a:t>emp.FirstName</a:t>
            </a:r>
            <a:r>
              <a:rPr lang="en-GB" sz="2000" dirty="0"/>
              <a:t>, </a:t>
            </a:r>
            <a:r>
              <a:rPr lang="en-GB" sz="2000" dirty="0" err="1"/>
              <a:t>prd.Name</a:t>
            </a:r>
            <a:endParaRPr lang="en-GB" sz="2000" dirty="0"/>
          </a:p>
          <a:p>
            <a:r>
              <a:rPr lang="en-GB" sz="2000" dirty="0"/>
              <a:t>FROM </a:t>
            </a:r>
            <a:r>
              <a:rPr lang="en-GB" sz="2000" dirty="0" err="1"/>
              <a:t>HR.Employee</a:t>
            </a:r>
            <a:r>
              <a:rPr lang="en-GB" sz="2000" dirty="0"/>
              <a:t> AS </a:t>
            </a:r>
            <a:r>
              <a:rPr lang="en-GB" sz="2000" dirty="0" err="1"/>
              <a:t>emp</a:t>
            </a:r>
            <a:endParaRPr lang="en-GB" sz="2000" dirty="0"/>
          </a:p>
          <a:p>
            <a:r>
              <a:rPr lang="en-GB" sz="2000" dirty="0"/>
              <a:t>CROSS JOIN </a:t>
            </a:r>
            <a:r>
              <a:rPr lang="en-GB" sz="2000" dirty="0" err="1"/>
              <a:t>Production.Product</a:t>
            </a:r>
            <a:r>
              <a:rPr lang="en-GB" sz="2000" dirty="0"/>
              <a:t> AS </a:t>
            </a:r>
            <a:r>
              <a:rPr lang="en-GB" sz="2000" dirty="0" err="1"/>
              <a:t>prd</a:t>
            </a:r>
            <a:r>
              <a:rPr lang="en-GB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4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pl-PL" b="1" dirty="0"/>
          </a:p>
          <a:p>
            <a:pPr marL="0" lvl="0" indent="0">
              <a:buNone/>
            </a:pPr>
            <a:r>
              <a:rPr lang="en-GB" sz="1400" b="1" dirty="0">
                <a:solidFill>
                  <a:schemeClr val="tx1"/>
                </a:solidFill>
              </a:rPr>
              <a:t>Query data with advanced Transact-SQL components</a:t>
            </a:r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rgbClr val="FF0000"/>
                </a:solidFill>
              </a:rPr>
              <a:t>WORKSHOP 3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tx1"/>
                </a:solidFill>
              </a:rPr>
              <a:t>1: Query data by using subqueries and APPLY</a:t>
            </a:r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Subqueries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The APPLY operator</a:t>
            </a: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chemeClr val="tx1"/>
                </a:solidFill>
              </a:rPr>
              <a:t>2: Query data by using table expressions</a:t>
            </a:r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Table expressions described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Table expressions or temporary tables?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Derived tables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Common table expressions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Views and inline table-valued functions</a:t>
            </a:r>
          </a:p>
          <a:p>
            <a:endParaRPr lang="en-GB" dirty="0"/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222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br>
              <a:rPr lang="pl-PL" b="1" dirty="0"/>
            </a:br>
            <a:r>
              <a:rPr lang="en-GB" dirty="0"/>
              <a:t>Cross Joins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sv-SE" sz="1400" b="1" dirty="0">
                <a:solidFill>
                  <a:schemeClr val="tx1"/>
                </a:solidFill>
              </a:rPr>
              <a:t>Skill 1.2.sql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190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Syntax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671047" y="777267"/>
            <a:ext cx="6043223" cy="4601183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74625" marR="0" lvl="0" indent="-1746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ANSI SQL-92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  <a:p>
            <a:pPr marL="458788" marR="0" lvl="1" indent="-1698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Tables joined by JOIN operator in FROM Clause</a:t>
            </a:r>
          </a:p>
          <a:p>
            <a:pPr marL="854075" marR="0" lvl="2" indent="-1730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Preferred syntax</a:t>
            </a:r>
          </a:p>
          <a:p>
            <a:pPr marL="854075" marR="0" lvl="2" indent="-1730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  <a:p>
            <a:pPr marL="854075" marR="0" lvl="2" indent="-1730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  <a:p>
            <a:pPr marL="174625" marR="0" lvl="0" indent="-1746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  <a:p>
            <a:pPr marL="174625" marR="0" lvl="0" indent="-1746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ANSI SQL-89</a:t>
            </a:r>
          </a:p>
          <a:p>
            <a:pPr marL="458788" marR="0" lvl="1" indent="-1698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Tables joined by commas in FROM Clause</a:t>
            </a:r>
          </a:p>
          <a:p>
            <a:pPr marL="854075" marR="0" lvl="2" indent="-1730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Not recommended: Accidental Cartesian products!</a:t>
            </a: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3800248" y="1692428"/>
            <a:ext cx="6256338" cy="1074563"/>
          </a:xfrm>
          <a:prstGeom prst="roundRect">
            <a:avLst>
              <a:gd name="adj" fmla="val 11583"/>
            </a:avLst>
          </a:prstGeom>
          <a:solidFill>
            <a:srgbClr val="8DACD0">
              <a:lumMod val="20000"/>
              <a:lumOff val="80000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SELECT ...</a:t>
            </a: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FROM   Table1 JOIN Table2</a:t>
            </a: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ON &lt;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on_predicate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3800248" y="4132356"/>
            <a:ext cx="6256338" cy="1083600"/>
          </a:xfrm>
          <a:prstGeom prst="roundRect">
            <a:avLst>
              <a:gd name="adj" fmla="val 11583"/>
            </a:avLst>
          </a:prstGeom>
          <a:solidFill>
            <a:srgbClr val="8DACD0">
              <a:lumMod val="20000"/>
              <a:lumOff val="80000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SELECT ...</a:t>
            </a: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FROM   Table1, Table2</a:t>
            </a: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WHERE  &lt;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where_predicate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61506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Inner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88977" y="760891"/>
            <a:ext cx="7045792" cy="2510842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Return only rows where a match is found in both input tables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Match rows based on attributes supplied in predicate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If join predicate operator is =, also known as </a:t>
            </a:r>
            <a:r>
              <a:rPr lang="en-US" dirty="0" err="1">
                <a:solidFill>
                  <a:srgbClr val="000000"/>
                </a:solidFill>
              </a:rPr>
              <a:t>equi</a:t>
            </a:r>
            <a:r>
              <a:rPr lang="en-US" dirty="0">
                <a:solidFill>
                  <a:srgbClr val="000000"/>
                </a:solidFill>
              </a:rPr>
              <a:t>-join</a:t>
            </a:r>
          </a:p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A8F620-D303-41AB-B87F-CE8D711E9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879" y="2997819"/>
            <a:ext cx="7793207" cy="180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936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Inner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88977" y="760891"/>
            <a:ext cx="7045792" cy="5343818"/>
          </a:xfrm>
        </p:spPr>
        <p:txBody>
          <a:bodyPr>
            <a:normAutofit/>
          </a:bodyPr>
          <a:lstStyle/>
          <a:p>
            <a:pPr lvl="0"/>
            <a:r>
              <a:rPr lang="en-US" kern="0" dirty="0">
                <a:solidFill>
                  <a:srgbClr val="000000"/>
                </a:solidFill>
              </a:rPr>
              <a:t>Returns only rows where a match is found in both input tables</a:t>
            </a: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Matches rows based on attributes supplied in predicate</a:t>
            </a:r>
          </a:p>
          <a:p>
            <a:pPr lvl="1"/>
            <a:r>
              <a:rPr lang="en-US" kern="0" dirty="0">
                <a:solidFill>
                  <a:srgbClr val="000000"/>
                </a:solidFill>
              </a:rPr>
              <a:t>ON clause in SQL-92 syntax (preferred)</a:t>
            </a:r>
          </a:p>
          <a:p>
            <a:pPr lvl="1"/>
            <a:r>
              <a:rPr lang="en-US" kern="0" dirty="0">
                <a:solidFill>
                  <a:srgbClr val="000000"/>
                </a:solidFill>
              </a:rPr>
              <a:t>WHERE clause in SQL-89 syntax</a:t>
            </a: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Why filter in ON clause?</a:t>
            </a:r>
          </a:p>
          <a:p>
            <a:pPr lvl="1"/>
            <a:r>
              <a:rPr lang="en-US" kern="0" dirty="0">
                <a:solidFill>
                  <a:srgbClr val="000000"/>
                </a:solidFill>
              </a:rPr>
              <a:t>Logical separation between filtering for purposes of join and filtering results in WHERE</a:t>
            </a:r>
          </a:p>
          <a:p>
            <a:pPr lvl="1"/>
            <a:r>
              <a:rPr lang="en-US" kern="0" dirty="0">
                <a:solidFill>
                  <a:srgbClr val="000000"/>
                </a:solidFill>
              </a:rPr>
              <a:t>Typically no difference to query optimizer</a:t>
            </a: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If join predicate operator is =, also known as </a:t>
            </a:r>
            <a:r>
              <a:rPr lang="en-US" kern="0" dirty="0" err="1">
                <a:solidFill>
                  <a:srgbClr val="000000"/>
                </a:solidFill>
              </a:rPr>
              <a:t>equi</a:t>
            </a:r>
            <a:r>
              <a:rPr lang="en-US" kern="0" dirty="0">
                <a:solidFill>
                  <a:srgbClr val="000000"/>
                </a:solidFill>
              </a:rPr>
              <a:t>-join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220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br>
              <a:rPr lang="pl-PL" b="1" dirty="0"/>
            </a:br>
            <a:r>
              <a:rPr lang="en-GB" dirty="0"/>
              <a:t>Inner Joins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pl-PL" sz="1400" b="1" dirty="0">
                <a:solidFill>
                  <a:schemeClr val="tx1"/>
                </a:solidFill>
              </a:rPr>
              <a:t>Skill 1.2.sql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840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Outer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496234" y="832515"/>
            <a:ext cx="2813515" cy="5232110"/>
          </a:xfrm>
        </p:spPr>
        <p:txBody>
          <a:bodyPr>
            <a:normAutofit/>
          </a:bodyPr>
          <a:lstStyle/>
          <a:p>
            <a:pPr lvl="0"/>
            <a:r>
              <a:rPr lang="en-US" sz="1400" dirty="0">
                <a:solidFill>
                  <a:srgbClr val="000000"/>
                </a:solidFill>
              </a:rPr>
              <a:t>Return all rows from one table and any matching rows from second table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</a:rPr>
              <a:t>One table’s rows are “preserved”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Designated with LEFT, RIGHT, FULL keyword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All rows from preserved table output to result set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</a:rPr>
              <a:t>Matches from other table retrieved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</a:rPr>
              <a:t>Additional rows added to results for non-matched rows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NULLs added in places where attributes do not match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</a:rPr>
              <a:t>Example: Return all employees and for those who have taken orders, return the order amount. Employees without matching orders will display NULL for order amount.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429616" y="1229822"/>
            <a:ext cx="5260360" cy="4700332"/>
            <a:chOff x="6429616" y="1229469"/>
            <a:chExt cx="5645722" cy="4704517"/>
          </a:xfrm>
        </p:grpSpPr>
        <p:grpSp>
          <p:nvGrpSpPr>
            <p:cNvPr id="5" name="Group 4"/>
            <p:cNvGrpSpPr/>
            <p:nvPr/>
          </p:nvGrpSpPr>
          <p:grpSpPr>
            <a:xfrm>
              <a:off x="6668555" y="3726021"/>
              <a:ext cx="5161937" cy="2207965"/>
              <a:chOff x="6272980" y="4033420"/>
              <a:chExt cx="5161937" cy="220796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272980" y="4033420"/>
                <a:ext cx="2733369" cy="1907777"/>
                <a:chOff x="3293806" y="4188542"/>
                <a:chExt cx="3567653" cy="2490072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3293806" y="4188542"/>
                  <a:ext cx="2290917" cy="2490072"/>
                </a:xfrm>
                <a:prstGeom prst="ellipse">
                  <a:avLst/>
                </a:prstGeom>
                <a:pattFill prst="ltUp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570542" y="4188542"/>
                  <a:ext cx="2290917" cy="249007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6422427" y="5872053"/>
                <a:ext cx="1108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Employee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651059" y="5867040"/>
                <a:ext cx="12058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err="1"/>
                  <a:t>SalesOrder</a:t>
                </a:r>
                <a:endParaRPr lang="en-GB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835077" y="4500452"/>
                <a:ext cx="15998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Set returned by left outer join</a:t>
                </a:r>
              </a:p>
            </p:txBody>
          </p:sp>
          <p:cxnSp>
            <p:nvCxnSpPr>
              <p:cNvPr id="13" name="Straight Arrow Connector 12"/>
              <p:cNvCxnSpPr>
                <a:stCxn id="10" idx="1"/>
              </p:cNvCxnSpPr>
              <p:nvPr/>
            </p:nvCxnSpPr>
            <p:spPr>
              <a:xfrm flipH="1">
                <a:off x="7735001" y="4962117"/>
                <a:ext cx="2100076" cy="545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6429616" y="1229469"/>
              <a:ext cx="5645722" cy="2466788"/>
            </a:xfrm>
            <a:prstGeom prst="roundRect">
              <a:avLst>
                <a:gd name="adj" fmla="val 11583"/>
              </a:avLst>
            </a:prstGeom>
            <a:solidFill>
              <a:srgbClr val="8DACD0">
                <a:lumMod val="20000"/>
                <a:lumOff val="80000"/>
              </a:srgbClr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wrap="square" anchor="ctr">
              <a:spAutoFit/>
            </a:bodyPr>
            <a:lstStyle/>
            <a:p>
              <a:r>
                <a:rPr lang="en-GB" sz="2400" dirty="0"/>
                <a:t>SELECT </a:t>
              </a:r>
              <a:r>
                <a:rPr lang="en-GB" sz="2400" dirty="0" err="1"/>
                <a:t>ep.FirstName</a:t>
              </a:r>
              <a:r>
                <a:rPr lang="en-GB" sz="2400" dirty="0"/>
                <a:t>, </a:t>
              </a:r>
              <a:r>
                <a:rPr lang="en-GB" sz="2400" dirty="0" err="1"/>
                <a:t>ord.Amount</a:t>
              </a:r>
              <a:endParaRPr lang="en-GB" sz="2400" dirty="0"/>
            </a:p>
            <a:p>
              <a:r>
                <a:rPr lang="en-GB" sz="2400" dirty="0"/>
                <a:t>FROM </a:t>
              </a:r>
              <a:r>
                <a:rPr lang="en-GB" sz="2400" dirty="0" err="1"/>
                <a:t>HR.Employee</a:t>
              </a:r>
              <a:r>
                <a:rPr lang="en-GB" sz="2400" dirty="0"/>
                <a:t> AS </a:t>
              </a:r>
              <a:r>
                <a:rPr lang="en-GB" sz="2400" dirty="0" err="1"/>
                <a:t>emp</a:t>
              </a:r>
              <a:endParaRPr lang="en-GB" sz="2400" dirty="0"/>
            </a:p>
            <a:p>
              <a:r>
                <a:rPr lang="en-GB" sz="2400" dirty="0"/>
                <a:t>LEFT [OUTER] JOIN </a:t>
              </a:r>
              <a:r>
                <a:rPr lang="en-GB" sz="2400" dirty="0" err="1"/>
                <a:t>Sales.SalesOrder</a:t>
              </a:r>
              <a:r>
                <a:rPr lang="en-GB" sz="2400" dirty="0"/>
                <a:t> AS </a:t>
              </a:r>
              <a:r>
                <a:rPr lang="en-GB" sz="2400" dirty="0" err="1"/>
                <a:t>ord</a:t>
              </a:r>
              <a:endParaRPr lang="en-GB" sz="2400" dirty="0"/>
            </a:p>
            <a:p>
              <a:r>
                <a:rPr lang="en-GB" sz="2400" dirty="0"/>
                <a:t>ON </a:t>
              </a:r>
              <a:r>
                <a:rPr lang="en-GB" sz="2400" dirty="0" err="1"/>
                <a:t>emp.EmployeeID</a:t>
              </a:r>
              <a:r>
                <a:rPr lang="en-GB" sz="2400" dirty="0"/>
                <a:t> = </a:t>
              </a:r>
              <a:r>
                <a:rPr lang="en-GB" sz="2400" dirty="0" err="1"/>
                <a:t>ord.EmployeeID</a:t>
              </a:r>
              <a:r>
                <a:rPr lang="en-GB" sz="2400" dirty="0"/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303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br>
              <a:rPr lang="pl-PL" b="1" dirty="0"/>
            </a:br>
            <a:r>
              <a:rPr lang="en-GB" dirty="0"/>
              <a:t>Outer Joins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pl-PL" sz="1400" b="1" dirty="0">
                <a:solidFill>
                  <a:schemeClr val="tx1"/>
                </a:solidFill>
              </a:rPr>
              <a:t>Skill 1.2.sql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845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Queries with composite joins and NULLs in join columns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496234" y="832515"/>
            <a:ext cx="7816200" cy="5232110"/>
          </a:xfrm>
        </p:spPr>
        <p:txBody>
          <a:bodyPr>
            <a:normAutofit/>
          </a:bodyPr>
          <a:lstStyle/>
          <a:p>
            <a:r>
              <a:rPr lang="en-GB" dirty="0"/>
              <a:t>Some joins can be a bit tricky to handle, for instance when the join columns</a:t>
            </a:r>
            <a:r>
              <a:rPr lang="pl-PL" dirty="0"/>
              <a:t> </a:t>
            </a:r>
            <a:r>
              <a:rPr lang="en-GB" dirty="0"/>
              <a:t>can have NULLs, or when you have multiple join columns—what’s known</a:t>
            </a:r>
            <a:r>
              <a:rPr lang="pl-PL" dirty="0"/>
              <a:t> </a:t>
            </a:r>
            <a:r>
              <a:rPr lang="en-GB" dirty="0"/>
              <a:t>as a composite join.</a:t>
            </a:r>
            <a:endParaRPr lang="pl-PL" dirty="0"/>
          </a:p>
          <a:p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60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50024" y="779929"/>
            <a:ext cx="3593726" cy="5320553"/>
          </a:xfrm>
        </p:spPr>
        <p:txBody>
          <a:bodyPr/>
          <a:lstStyle/>
          <a:p>
            <a:r>
              <a:rPr lang="en-US" dirty="0"/>
              <a:t>Compare rows in same table to each other</a:t>
            </a:r>
          </a:p>
          <a:p>
            <a:r>
              <a:rPr lang="en-US" dirty="0"/>
              <a:t>Create two instances of same table in FROM clause</a:t>
            </a:r>
          </a:p>
          <a:p>
            <a:pPr lvl="1"/>
            <a:r>
              <a:rPr lang="en-US" dirty="0"/>
              <a:t>At least one alias required</a:t>
            </a:r>
          </a:p>
          <a:p>
            <a:r>
              <a:rPr lang="en-US" dirty="0"/>
              <a:t>Example: Return all employees and </a:t>
            </a:r>
            <a:br>
              <a:rPr lang="en-US" dirty="0"/>
            </a:br>
            <a:r>
              <a:rPr lang="en-US" dirty="0"/>
              <a:t>the name of the employee’s manager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68317"/>
              </p:ext>
            </p:extLst>
          </p:nvPr>
        </p:nvGraphicFramePr>
        <p:xfrm>
          <a:off x="7628098" y="409280"/>
          <a:ext cx="355927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542"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Employee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542">
                <a:tc>
                  <a:txBody>
                    <a:bodyPr/>
                    <a:lstStyle/>
                    <a:p>
                      <a:r>
                        <a:rPr lang="en-GB" sz="1600" b="0" dirty="0" err="1">
                          <a:solidFill>
                            <a:schemeClr val="bg1"/>
                          </a:solidFill>
                        </a:rPr>
                        <a:t>EmployeeID</a:t>
                      </a:r>
                      <a:endParaRPr lang="en-GB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 err="1">
                          <a:solidFill>
                            <a:schemeClr val="bg1"/>
                          </a:solidFill>
                        </a:rPr>
                        <a:t>FirstName</a:t>
                      </a:r>
                      <a:endParaRPr lang="en-GB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 err="1">
                          <a:solidFill>
                            <a:schemeClr val="bg1"/>
                          </a:solidFill>
                        </a:rPr>
                        <a:t>ManagerID</a:t>
                      </a:r>
                      <a:endParaRPr lang="en-GB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542"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542"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Aisha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542"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Rosie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542"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Naomi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23261"/>
              </p:ext>
            </p:extLst>
          </p:nvPr>
        </p:nvGraphicFramePr>
        <p:xfrm>
          <a:off x="7694320" y="4554876"/>
          <a:ext cx="353961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7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542"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Result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542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bg1"/>
                          </a:solidFill>
                        </a:rPr>
                        <a:t>Employee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bg1"/>
                          </a:solidFill>
                        </a:rPr>
                        <a:t>Manager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542">
                <a:tc>
                  <a:txBody>
                    <a:bodyPr/>
                    <a:lstStyle/>
                    <a:p>
                      <a:r>
                        <a:rPr lang="en-GB" sz="1600" dirty="0"/>
                        <a:t>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542">
                <a:tc>
                  <a:txBody>
                    <a:bodyPr/>
                    <a:lstStyle/>
                    <a:p>
                      <a:r>
                        <a:rPr lang="en-GB" sz="1600" dirty="0"/>
                        <a:t>Aisha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542">
                <a:tc>
                  <a:txBody>
                    <a:bodyPr/>
                    <a:lstStyle/>
                    <a:p>
                      <a:r>
                        <a:rPr lang="en-GB" sz="1600" dirty="0"/>
                        <a:t>Rosie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542">
                <a:tc>
                  <a:txBody>
                    <a:bodyPr/>
                    <a:lstStyle/>
                    <a:p>
                      <a:r>
                        <a:rPr lang="en-GB" sz="1600" dirty="0"/>
                        <a:t>Naomi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Rosie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7628098" y="2722483"/>
            <a:ext cx="3908612" cy="1413034"/>
          </a:xfrm>
          <a:prstGeom prst="roundRect">
            <a:avLst>
              <a:gd name="adj" fmla="val 11583"/>
            </a:avLst>
          </a:prstGeom>
          <a:solidFill>
            <a:srgbClr val="8DACD0">
              <a:lumMod val="20000"/>
              <a:lumOff val="80000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square" anchor="ctr">
            <a:spAutoFit/>
          </a:bodyPr>
          <a:lstStyle/>
          <a:p>
            <a:r>
              <a:rPr lang="en-GB" sz="1600" dirty="0"/>
              <a:t>SELECT </a:t>
            </a:r>
            <a:r>
              <a:rPr lang="en-GB" sz="1600" dirty="0" err="1"/>
              <a:t>emp.FirstName</a:t>
            </a:r>
            <a:r>
              <a:rPr lang="en-GB" sz="1600" dirty="0"/>
              <a:t> AS Employee, </a:t>
            </a:r>
          </a:p>
          <a:p>
            <a:r>
              <a:rPr lang="en-GB" sz="1600" dirty="0"/>
              <a:t>              </a:t>
            </a:r>
            <a:r>
              <a:rPr lang="en-GB" sz="1600" dirty="0" err="1"/>
              <a:t>man.FirstName</a:t>
            </a:r>
            <a:r>
              <a:rPr lang="en-GB" sz="1600" dirty="0"/>
              <a:t> AS Manager</a:t>
            </a:r>
          </a:p>
          <a:p>
            <a:r>
              <a:rPr lang="en-GB" sz="1600" dirty="0"/>
              <a:t>FROM </a:t>
            </a:r>
            <a:r>
              <a:rPr lang="en-GB" sz="1600" dirty="0" err="1"/>
              <a:t>HR.Employee</a:t>
            </a:r>
            <a:r>
              <a:rPr lang="en-GB" sz="1600" dirty="0"/>
              <a:t> AS </a:t>
            </a:r>
            <a:r>
              <a:rPr lang="en-GB" sz="1600" dirty="0" err="1"/>
              <a:t>emp</a:t>
            </a:r>
            <a:endParaRPr lang="en-GB" sz="1600" dirty="0"/>
          </a:p>
          <a:p>
            <a:r>
              <a:rPr lang="en-GB" sz="1600" dirty="0"/>
              <a:t>LEFT JOIN </a:t>
            </a:r>
            <a:r>
              <a:rPr lang="en-GB" sz="1600" dirty="0" err="1"/>
              <a:t>HR.Employee</a:t>
            </a:r>
            <a:r>
              <a:rPr lang="en-GB" sz="1600" dirty="0"/>
              <a:t> AS man</a:t>
            </a:r>
          </a:p>
          <a:p>
            <a:r>
              <a:rPr lang="en-GB" sz="1600" dirty="0"/>
              <a:t>ON </a:t>
            </a:r>
            <a:r>
              <a:rPr lang="en-GB" sz="1600" dirty="0" err="1"/>
              <a:t>emp.ManagerID</a:t>
            </a:r>
            <a:r>
              <a:rPr lang="en-GB" sz="1600" dirty="0"/>
              <a:t> = </a:t>
            </a:r>
            <a:r>
              <a:rPr lang="en-GB" sz="1600" dirty="0" err="1"/>
              <a:t>man.EmployeeID</a:t>
            </a:r>
            <a:r>
              <a:rPr lang="en-GB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7591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NULLs</a:t>
            </a:r>
            <a:br>
              <a:rPr lang="en-GB" dirty="0"/>
            </a:br>
            <a:r>
              <a:rPr lang="en-GB" sz="4000" dirty="0">
                <a:solidFill>
                  <a:schemeClr val="bg1"/>
                </a:solidFill>
              </a:rPr>
              <a:t>NULL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14164" y="775448"/>
            <a:ext cx="8143969" cy="4639142"/>
          </a:xfrm>
        </p:spPr>
        <p:txBody>
          <a:bodyPr/>
          <a:lstStyle/>
          <a:p>
            <a:r>
              <a:rPr lang="en-GB" dirty="0"/>
              <a:t>NULL represents a missing or unknown value</a:t>
            </a:r>
          </a:p>
          <a:p>
            <a:r>
              <a:rPr lang="en-GB" dirty="0"/>
              <a:t>ANSI behaviour for NULL values:</a:t>
            </a:r>
          </a:p>
          <a:p>
            <a:pPr lvl="1"/>
            <a:r>
              <a:rPr lang="en-GB" dirty="0"/>
              <a:t>The result of any expression containing a NULL value is NULL</a:t>
            </a:r>
          </a:p>
          <a:p>
            <a:pPr marL="1199860" lvl="2" indent="-342900"/>
            <a:r>
              <a:rPr lang="en-GB" dirty="0"/>
              <a:t>2 + NULL = NULL</a:t>
            </a:r>
          </a:p>
          <a:p>
            <a:pPr marL="1199860" lvl="2" indent="-342900"/>
            <a:r>
              <a:rPr lang="pl-PL" dirty="0"/>
              <a:t>'</a:t>
            </a:r>
            <a:r>
              <a:rPr lang="en-GB" dirty="0" err="1"/>
              <a:t>MyString</a:t>
            </a:r>
            <a:r>
              <a:rPr lang="en-GB" dirty="0"/>
              <a:t>: </a:t>
            </a:r>
            <a:r>
              <a:rPr lang="pl-PL" dirty="0"/>
              <a:t>'</a:t>
            </a:r>
            <a:r>
              <a:rPr lang="en-GB" dirty="0"/>
              <a:t> + NULL = NULL</a:t>
            </a:r>
          </a:p>
          <a:p>
            <a:pPr lvl="1"/>
            <a:r>
              <a:rPr lang="en-GB" dirty="0"/>
              <a:t>Equality comparisons always return false for NULL values</a:t>
            </a:r>
          </a:p>
          <a:p>
            <a:pPr lvl="2"/>
            <a:r>
              <a:rPr lang="en-GB" dirty="0"/>
              <a:t>NULL = NULL returns </a:t>
            </a:r>
            <a:r>
              <a:rPr lang="en-GB" i="1" dirty="0"/>
              <a:t>false</a:t>
            </a:r>
            <a:endParaRPr lang="en-GB" dirty="0"/>
          </a:p>
          <a:p>
            <a:pPr lvl="2"/>
            <a:r>
              <a:rPr lang="en-GB" dirty="0"/>
              <a:t>NULL </a:t>
            </a:r>
            <a:r>
              <a:rPr lang="en-GB" b="1" dirty="0"/>
              <a:t>IS NULL </a:t>
            </a:r>
            <a:r>
              <a:rPr lang="en-GB" dirty="0"/>
              <a:t>returns </a:t>
            </a:r>
            <a:r>
              <a:rPr lang="en-GB" i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58089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 </a:t>
            </a:r>
          </a:p>
          <a:p>
            <a:pPr marL="0" indent="0">
              <a:buNone/>
            </a:pPr>
            <a:r>
              <a:rPr lang="en-GB" sz="1400" b="1" dirty="0">
                <a:solidFill>
                  <a:srgbClr val="FF0000"/>
                </a:solidFill>
              </a:rPr>
              <a:t>WORKSHOP 4</a:t>
            </a:r>
            <a:endParaRPr lang="en-GB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chemeClr val="tx1"/>
                </a:solidFill>
              </a:rPr>
              <a:t>3: Group and pivot data by using queries</a:t>
            </a:r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Writing grouped queries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Pivoting and Unpivoting Data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Using Window Functions</a:t>
            </a: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chemeClr val="tx1"/>
                </a:solidFill>
              </a:rPr>
              <a:t>4: Query temporal data and non-relational data</a:t>
            </a:r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System-versioned temporal tables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Query and output XML data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Query and output JSON data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337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NULLs</a:t>
            </a:r>
            <a:br>
              <a:rPr lang="en-GB" dirty="0"/>
            </a:br>
            <a:r>
              <a:rPr lang="en-GB" sz="4000" dirty="0">
                <a:solidFill>
                  <a:schemeClr val="bg1"/>
                </a:solidFill>
              </a:rPr>
              <a:t>NULL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81401" y="856128"/>
            <a:ext cx="8050306" cy="5204013"/>
          </a:xfrm>
        </p:spPr>
        <p:txBody>
          <a:bodyPr/>
          <a:lstStyle/>
          <a:p>
            <a:r>
              <a:rPr lang="en-GB" dirty="0"/>
              <a:t>ISNULL(</a:t>
            </a:r>
            <a:r>
              <a:rPr lang="en-GB" i="1" dirty="0"/>
              <a:t>column/variable, value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Returns </a:t>
            </a:r>
            <a:r>
              <a:rPr lang="en-GB" i="1" dirty="0"/>
              <a:t>value</a:t>
            </a:r>
            <a:r>
              <a:rPr lang="en-GB" dirty="0"/>
              <a:t> if the column or variable is NULL</a:t>
            </a:r>
          </a:p>
          <a:p>
            <a:r>
              <a:rPr lang="en-GB" i="1" dirty="0"/>
              <a:t>NULLIF(column/variable</a:t>
            </a:r>
            <a:r>
              <a:rPr lang="en-GB" dirty="0"/>
              <a:t>, </a:t>
            </a:r>
            <a:r>
              <a:rPr lang="en-GB" i="1" dirty="0"/>
              <a:t>value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Returns NULL if the column or variable is </a:t>
            </a:r>
            <a:r>
              <a:rPr lang="en-GB" i="1" dirty="0"/>
              <a:t>value</a:t>
            </a:r>
            <a:endParaRPr lang="en-GB" dirty="0"/>
          </a:p>
          <a:p>
            <a:r>
              <a:rPr lang="en-GB" dirty="0"/>
              <a:t>COALESCE (</a:t>
            </a:r>
            <a:r>
              <a:rPr lang="en-GB" i="1" dirty="0"/>
              <a:t>column/variable1</a:t>
            </a:r>
            <a:r>
              <a:rPr lang="en-GB" dirty="0"/>
              <a:t>, </a:t>
            </a:r>
            <a:r>
              <a:rPr lang="en-GB" i="1" dirty="0"/>
              <a:t>column/variable2</a:t>
            </a:r>
            <a:r>
              <a:rPr lang="en-GB" dirty="0"/>
              <a:t>,…)</a:t>
            </a:r>
          </a:p>
          <a:p>
            <a:pPr lvl="1"/>
            <a:r>
              <a:rPr lang="en-GB" dirty="0"/>
              <a:t>Returns the value of the first non-NULL column or variable in the list</a:t>
            </a:r>
          </a:p>
        </p:txBody>
      </p:sp>
    </p:spTree>
    <p:extLst>
      <p:ext uri="{BB962C8B-B14F-4D97-AF65-F5344CB8AC3E}">
        <p14:creationId xmlns:p14="http://schemas.microsoft.com/office/powerpoint/2010/main" val="269025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br>
              <a:rPr lang="pl-PL" b="1" dirty="0"/>
            </a:br>
            <a:r>
              <a:rPr lang="en-GB" dirty="0">
                <a:solidFill>
                  <a:schemeClr val="bg1"/>
                </a:solidFill>
              </a:rPr>
              <a:t>Queries with composite joins and NULLs in join columns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pl-PL" sz="1400" b="1" dirty="0">
                <a:solidFill>
                  <a:schemeClr val="tx1"/>
                </a:solidFill>
              </a:rPr>
              <a:t>Skill 1.2.sql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117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Multi-join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81401" y="856128"/>
            <a:ext cx="8050306" cy="5204013"/>
          </a:xfrm>
        </p:spPr>
        <p:txBody>
          <a:bodyPr/>
          <a:lstStyle/>
          <a:p>
            <a:r>
              <a:rPr lang="pl-PL" dirty="0"/>
              <a:t>A </a:t>
            </a:r>
            <a:r>
              <a:rPr lang="en-GB" dirty="0"/>
              <a:t>join in T-SQL takes place conceptually</a:t>
            </a:r>
            <a:r>
              <a:rPr lang="pl-PL" dirty="0"/>
              <a:t> </a:t>
            </a:r>
            <a:r>
              <a:rPr lang="en-GB" dirty="0"/>
              <a:t>between two tables at a time. </a:t>
            </a:r>
            <a:endParaRPr lang="pl-PL" dirty="0"/>
          </a:p>
          <a:p>
            <a:r>
              <a:rPr lang="en-GB" dirty="0"/>
              <a:t>A multi-join query evaluates the joins</a:t>
            </a:r>
            <a:r>
              <a:rPr lang="pl-PL" dirty="0"/>
              <a:t> </a:t>
            </a:r>
            <a:r>
              <a:rPr lang="en-GB" dirty="0"/>
              <a:t>conceptually from left to right. </a:t>
            </a:r>
            <a:endParaRPr lang="pl-PL" dirty="0"/>
          </a:p>
          <a:p>
            <a:r>
              <a:rPr lang="en-GB" dirty="0"/>
              <a:t>So the result of one join is used as the left</a:t>
            </a:r>
            <a:r>
              <a:rPr lang="pl-PL" dirty="0"/>
              <a:t> </a:t>
            </a:r>
            <a:r>
              <a:rPr lang="en-GB" dirty="0"/>
              <a:t>input to the next join. </a:t>
            </a:r>
            <a:endParaRPr lang="pl-PL" dirty="0"/>
          </a:p>
          <a:p>
            <a:endParaRPr lang="pl-PL" dirty="0"/>
          </a:p>
          <a:p>
            <a:r>
              <a:rPr lang="en-GB" dirty="0"/>
              <a:t>Multi join queries that mix different join types are very common in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en-GB" dirty="0"/>
              <a:t>practice and therefore there’s a high likelihood that questions about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en-GB" dirty="0"/>
              <a:t>those will show up in the exam. </a:t>
            </a:r>
            <a:endParaRPr lang="pl-PL" dirty="0"/>
          </a:p>
          <a:p>
            <a:pPr marL="0" indent="0">
              <a:buNone/>
            </a:pPr>
            <a:r>
              <a:rPr lang="en-GB" dirty="0"/>
              <a:t>Make sure that you understand the</a:t>
            </a:r>
            <a:r>
              <a:rPr lang="pl-PL" dirty="0"/>
              <a:t> </a:t>
            </a:r>
            <a:r>
              <a:rPr lang="en-GB" dirty="0"/>
              <a:t>pitfalls in mixing join types, especially when an outer join is</a:t>
            </a:r>
            <a:r>
              <a:rPr lang="pl-PL" dirty="0"/>
              <a:t> </a:t>
            </a:r>
            <a:r>
              <a:rPr lang="en-GB" dirty="0"/>
              <a:t>subsequently followed by an inner join, which discards the outer rows</a:t>
            </a:r>
            <a:r>
              <a:rPr lang="pl-PL" dirty="0"/>
              <a:t> </a:t>
            </a:r>
            <a:r>
              <a:rPr lang="en-GB" dirty="0"/>
              <a:t>that were produced by the outer join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2274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br>
              <a:rPr lang="pl-PL" b="1" dirty="0"/>
            </a:br>
            <a:r>
              <a:rPr lang="en-GB" dirty="0">
                <a:solidFill>
                  <a:schemeClr val="bg1"/>
                </a:solidFill>
              </a:rPr>
              <a:t>Multi-join queries</a:t>
            </a:r>
            <a:br>
              <a:rPr lang="en-GB" dirty="0">
                <a:solidFill>
                  <a:schemeClr val="tx1"/>
                </a:solidFill>
              </a:rPr>
            </a:b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pl-PL" sz="1400" b="1" dirty="0">
                <a:solidFill>
                  <a:schemeClr val="tx1"/>
                </a:solidFill>
              </a:rPr>
              <a:t>Skill 1.2.sql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264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l-PL" b="1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pl-PL" b="1" dirty="0">
                <a:solidFill>
                  <a:schemeClr val="bg1"/>
                </a:solidFill>
                <a:sym typeface="Wingdings" panose="05000000000000000000" pitchFamily="2" charset="2"/>
              </a:rPr>
              <a:t>Resources</a:t>
            </a:r>
            <a:br>
              <a:rPr lang="en-GB" b="1" dirty="0">
                <a:solidFill>
                  <a:schemeClr val="tx1"/>
                </a:solidFill>
                <a:sym typeface="Wingdings" panose="05000000000000000000" pitchFamily="2" charset="2"/>
              </a:rPr>
            </a:br>
            <a:endParaRPr lang="pl-PL" sz="2400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6CCE3-B254-4060-8099-F316D87F8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200" dirty="0">
                <a:solidFill>
                  <a:schemeClr val="tx1"/>
                </a:solidFill>
                <a:sym typeface="Wingdings" panose="05000000000000000000" pitchFamily="2" charset="2"/>
              </a:rPr>
              <a:t>		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Used resources:</a:t>
            </a:r>
            <a:b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Exam Ref 70-761 Querying Data w - </a:t>
            </a:r>
            <a:r>
              <a:rPr lang="en-GB" sz="3200" dirty="0" err="1">
                <a:solidFill>
                  <a:schemeClr val="tx1"/>
                </a:solidFill>
                <a:sym typeface="Wingdings" panose="05000000000000000000" pitchFamily="2" charset="2"/>
              </a:rPr>
              <a:t>Itzik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 Ben-Gan</a:t>
            </a:r>
            <a:b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  <a:hlinkClick r:id="rId3"/>
              </a:rPr>
              <a:t>https://github.com/nakicam/70-761</a:t>
            </a:r>
            <a:r>
              <a:rPr lang="pl-PL" sz="3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en-GB" sz="3200" dirty="0"/>
          </a:p>
        </p:txBody>
      </p:sp>
      <p:pic>
        <p:nvPicPr>
          <p:cNvPr id="3" name="Obraz 23">
            <a:extLst>
              <a:ext uri="{FF2B5EF4-FFF2-40B4-BE49-F238E27FC236}">
                <a16:creationId xmlns:a16="http://schemas.microsoft.com/office/drawing/2014/main" id="{C6F4BEA4-BDAD-4D13-BED7-2B609A40D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6D966E-127F-46DB-AB3C-619CAE4C8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727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E210-FBD2-4991-AC39-89EC7CAE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4" y="1123837"/>
            <a:ext cx="3245222" cy="4601183"/>
          </a:xfrm>
        </p:spPr>
        <p:txBody>
          <a:bodyPr>
            <a:normAutofit/>
          </a:bodyPr>
          <a:lstStyle/>
          <a:p>
            <a:r>
              <a:rPr lang="en-GB" sz="3400" b="1" dirty="0"/>
              <a:t>Q &amp; A</a:t>
            </a:r>
            <a:endParaRPr lang="en-GB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9EF2-2820-47FD-8174-58DBFCB88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>
                <a:solidFill>
                  <a:schemeClr val="tx1"/>
                </a:solidFill>
              </a:rPr>
              <a:t>Email: </a:t>
            </a:r>
            <a:r>
              <a:rPr lang="en-GB" sz="2800" dirty="0">
                <a:hlinkClick r:id="rId2"/>
              </a:rPr>
              <a:t>info@zalnet.pl</a:t>
            </a:r>
            <a:endParaRPr lang="pl-PL" sz="2800" dirty="0"/>
          </a:p>
          <a:p>
            <a:pPr marL="0" indent="0">
              <a:buNone/>
            </a:pPr>
            <a:r>
              <a:rPr lang="en-GB" sz="2800" dirty="0">
                <a:solidFill>
                  <a:schemeClr val="tx1"/>
                </a:solidFill>
              </a:rPr>
              <a:t>Skype: beata.</a:t>
            </a:r>
            <a:r>
              <a:rPr lang="pl-PL" sz="2800" dirty="0">
                <a:solidFill>
                  <a:schemeClr val="tx1"/>
                </a:solidFill>
              </a:rPr>
              <a:t>z</a:t>
            </a:r>
            <a:r>
              <a:rPr lang="en-GB" sz="2800" dirty="0">
                <a:solidFill>
                  <a:schemeClr val="tx1"/>
                </a:solidFill>
              </a:rPr>
              <a:t>alewa</a:t>
            </a:r>
            <a:endParaRPr lang="pl-PL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800" dirty="0">
                <a:solidFill>
                  <a:schemeClr val="tx1"/>
                </a:solidFill>
              </a:rPr>
              <a:t>Blog: </a:t>
            </a:r>
            <a:r>
              <a:rPr lang="pl-PL" sz="2800" dirty="0">
                <a:solidFill>
                  <a:schemeClr val="tx1"/>
                </a:solidFill>
                <a:hlinkClick r:id="rId3"/>
              </a:rPr>
              <a:t>https://blog.zalnet.pl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endParaRPr lang="en-GB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>
                <a:solidFill>
                  <a:schemeClr val="tx1"/>
                </a:solidFill>
              </a:rPr>
              <a:t>Demo</a:t>
            </a:r>
            <a:r>
              <a:rPr lang="pl-PL" sz="28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pl-PL" sz="2800" dirty="0">
                <a:solidFill>
                  <a:schemeClr val="tx2"/>
                </a:solidFill>
                <a:hlinkClick r:id="rId4"/>
              </a:rPr>
              <a:t>https://github.com/bzalewa/WarsztatyDoEgzaminu70761Lublin</a:t>
            </a:r>
            <a:r>
              <a:rPr lang="pl-PL" sz="2800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tx2"/>
                </a:solidFill>
                <a:hlinkClick r:id="rId5"/>
              </a:rPr>
              <a:t>https://github.com/SamanthaDSpivey/Querying-Transact-SQL</a:t>
            </a:r>
            <a:r>
              <a:rPr lang="pl-PL" sz="2800" dirty="0">
                <a:solidFill>
                  <a:schemeClr val="tx2"/>
                </a:solidFill>
              </a:rPr>
              <a:t> </a:t>
            </a:r>
            <a:endParaRPr lang="en-GB" sz="28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GB" sz="2800" dirty="0">
                <a:solidFill>
                  <a:schemeClr val="tx1"/>
                </a:solidFill>
              </a:rPr>
              <a:t>Thank you for your precious time</a:t>
            </a:r>
            <a:r>
              <a:rPr lang="en-GB" sz="2800" b="1" dirty="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  <a:endParaRPr lang="en-GB" sz="28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l-PL" sz="2800" dirty="0">
              <a:solidFill>
                <a:schemeClr val="tx2"/>
              </a:solidFill>
            </a:endParaRP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9E1F0-1CD2-477E-8798-0185F573A4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  <p:pic>
        <p:nvPicPr>
          <p:cNvPr id="7" name="Obraz 23">
            <a:extLst>
              <a:ext uri="{FF2B5EF4-FFF2-40B4-BE49-F238E27FC236}">
                <a16:creationId xmlns:a16="http://schemas.microsoft.com/office/drawing/2014/main" id="{C69E9E9A-EBCA-4EAD-8415-941DF54BEB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0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  </a:t>
            </a:r>
          </a:p>
          <a:p>
            <a:pPr marL="0" lv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Program databases by using Transact-SQL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WORKSHOP 5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1: Create database programmability objects by using Transact-SQL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Views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User-defined functions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Stored procedures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 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WORKSHOP 6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2: Implement error handling and transactions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Understanding transactions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Error handling with TRY-CATCH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 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3: Implement data types and NULLs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Working with data types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Handling NULLs</a:t>
            </a:r>
          </a:p>
          <a:p>
            <a:pPr marL="0" indent="0">
              <a:buNone/>
            </a:pPr>
            <a:r>
              <a:rPr lang="en-GB" dirty="0"/>
              <a:t> </a:t>
            </a:r>
          </a:p>
          <a:p>
            <a:endParaRPr lang="en-GB" dirty="0"/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2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>
                <a:solidFill>
                  <a:schemeClr val="bg1"/>
                </a:solidFill>
              </a:rPr>
              <a:t>Manage data with Transact-SQL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1: Create Transact-SQL SELECT queries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Understanding the foundations of T-SQL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Understanding logical query processing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Getting started with the SELECT statement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Filtering data with predicates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Sorting data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Filtering data with TOP and OFFSET-FETCH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Combining sets with set operators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 2: Query multiple tables by using joins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Cross joins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Inner joins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Outer joins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Queries with composite joins and NULLs in join columns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Multi-join queries</a:t>
            </a:r>
          </a:p>
          <a:p>
            <a:endParaRPr lang="en-GB" dirty="0"/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1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Transact-SQL?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78339" y="1160929"/>
            <a:ext cx="7449204" cy="4029543"/>
          </a:xfrm>
        </p:spPr>
        <p:txBody>
          <a:bodyPr/>
          <a:lstStyle/>
          <a:p>
            <a:r>
              <a:rPr lang="en-US" dirty="0"/>
              <a:t>Structured Query Language (SQL)</a:t>
            </a:r>
          </a:p>
          <a:p>
            <a:pPr lvl="1"/>
            <a:r>
              <a:rPr lang="en-US" dirty="0"/>
              <a:t>Developed by IBM in 1970s</a:t>
            </a:r>
          </a:p>
          <a:p>
            <a:pPr lvl="1"/>
            <a:r>
              <a:rPr lang="en-US" dirty="0"/>
              <a:t>Adopted as a standard by ANSI and ISO standards bodies</a:t>
            </a:r>
          </a:p>
          <a:p>
            <a:pPr lvl="1"/>
            <a:r>
              <a:rPr lang="en-US" dirty="0"/>
              <a:t>Widely used in industry</a:t>
            </a:r>
          </a:p>
          <a:p>
            <a:r>
              <a:rPr lang="en-US" dirty="0"/>
              <a:t>Microsoft’s implementation is Transact-SQL</a:t>
            </a:r>
          </a:p>
          <a:p>
            <a:pPr lvl="1"/>
            <a:r>
              <a:rPr lang="en-US" dirty="0"/>
              <a:t>Referred to as T-SQL</a:t>
            </a:r>
          </a:p>
          <a:p>
            <a:pPr lvl="1"/>
            <a:r>
              <a:rPr lang="en-US" dirty="0"/>
              <a:t>Query language for SQL Server and Azure SQL Database</a:t>
            </a:r>
          </a:p>
          <a:p>
            <a:r>
              <a:rPr lang="en-US" dirty="0"/>
              <a:t>SQL is declarative, not procedural</a:t>
            </a:r>
          </a:p>
          <a:p>
            <a:pPr lvl="1"/>
            <a:r>
              <a:rPr lang="en-US" dirty="0"/>
              <a:t>Describe what you want, don’t specify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7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rame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146393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3156</TotalTime>
  <Words>3264</Words>
  <Application>Microsoft Office PowerPoint</Application>
  <PresentationFormat>Widescreen</PresentationFormat>
  <Paragraphs>636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Corbel</vt:lpstr>
      <vt:lpstr>Courier New</vt:lpstr>
      <vt:lpstr>Lucida Sans Unicode</vt:lpstr>
      <vt:lpstr>Segoe UI</vt:lpstr>
      <vt:lpstr>Wingdings</vt:lpstr>
      <vt:lpstr>Wingdings 2</vt:lpstr>
      <vt:lpstr>Frame</vt:lpstr>
      <vt:lpstr>     Workshop preparing to an exam 70-761   </vt:lpstr>
      <vt:lpstr>About</vt:lpstr>
      <vt:lpstr>Agenda</vt:lpstr>
      <vt:lpstr>Agenda</vt:lpstr>
      <vt:lpstr>Agenda</vt:lpstr>
      <vt:lpstr>Agenda</vt:lpstr>
      <vt:lpstr>Agenda</vt:lpstr>
      <vt:lpstr>Manage data with Transact-SQL</vt:lpstr>
      <vt:lpstr>What is Transact-SQL?</vt:lpstr>
      <vt:lpstr>Manage data with Transact-SQL</vt:lpstr>
      <vt:lpstr>1. Create Transact-SQL SELECT Queries</vt:lpstr>
      <vt:lpstr>1. Create Transact-SQL SELECT Queries</vt:lpstr>
      <vt:lpstr>Understanding the foundations of T-SQL </vt:lpstr>
      <vt:lpstr>Understanding the foundations of T-SQL</vt:lpstr>
      <vt:lpstr>Standards in T-SQL</vt:lpstr>
      <vt:lpstr>Standards in T-SQL</vt:lpstr>
      <vt:lpstr>Relational Databases</vt:lpstr>
      <vt:lpstr>Schemas and Object Names</vt:lpstr>
      <vt:lpstr>Using T-SQL in a relational way</vt:lpstr>
      <vt:lpstr>Using T-SQL in a relational way</vt:lpstr>
      <vt:lpstr>Removing Duplicates</vt:lpstr>
      <vt:lpstr> Using T-SQL in a relational way </vt:lpstr>
      <vt:lpstr>Understanding logical query processing</vt:lpstr>
      <vt:lpstr>Understanding logical query processing</vt:lpstr>
      <vt:lpstr>Understanding logical query processing</vt:lpstr>
      <vt:lpstr>Understanding logical query processing</vt:lpstr>
      <vt:lpstr>Understanding logical query processing</vt:lpstr>
      <vt:lpstr> Using T-SQL in a relational way </vt:lpstr>
      <vt:lpstr>Getting started with the SELECT statement</vt:lpstr>
      <vt:lpstr>Getting started with the SELECT statement</vt:lpstr>
      <vt:lpstr> Getting started with the SELECT statement </vt:lpstr>
      <vt:lpstr>Filtering data with predicates</vt:lpstr>
      <vt:lpstr>Filtering character data</vt:lpstr>
      <vt:lpstr> Getting started with the SELECT statement </vt:lpstr>
      <vt:lpstr>Sorting data</vt:lpstr>
      <vt:lpstr> Sorting data </vt:lpstr>
      <vt:lpstr>Filtering data with TOP and OFFSET-FETCH</vt:lpstr>
      <vt:lpstr>Paging Through Results</vt:lpstr>
      <vt:lpstr> Filtering data with TOP and OFFSET-FETCH </vt:lpstr>
      <vt:lpstr>Combining sets with set operators</vt:lpstr>
      <vt:lpstr>What are UNION Queries?</vt:lpstr>
      <vt:lpstr>UNION Guidelines</vt:lpstr>
      <vt:lpstr>What are INTERSECT Queries?</vt:lpstr>
      <vt:lpstr>What are EXCEPT Queries?</vt:lpstr>
      <vt:lpstr> Combining sets with set operators </vt:lpstr>
      <vt:lpstr>2. Query multiple tables by using joins</vt:lpstr>
      <vt:lpstr>2. Query multiple tables by using joins</vt:lpstr>
      <vt:lpstr>Join Concepts</vt:lpstr>
      <vt:lpstr>Cross Joins</vt:lpstr>
      <vt:lpstr> Cross Joins </vt:lpstr>
      <vt:lpstr>Join Syntax</vt:lpstr>
      <vt:lpstr>Inner Joins</vt:lpstr>
      <vt:lpstr>Inner Joins</vt:lpstr>
      <vt:lpstr> Inner Joins </vt:lpstr>
      <vt:lpstr>Outer Joins</vt:lpstr>
      <vt:lpstr> Outer Joins </vt:lpstr>
      <vt:lpstr>Queries with composite joins and NULLs in join columns</vt:lpstr>
      <vt:lpstr>Self Joins</vt:lpstr>
      <vt:lpstr>Working with NULLs NULL Values</vt:lpstr>
      <vt:lpstr>Working with NULLs NULL Functions</vt:lpstr>
      <vt:lpstr> Queries with composite joins and NULLs in join columns </vt:lpstr>
      <vt:lpstr>Multi-join queries</vt:lpstr>
      <vt:lpstr> Multi-join queries  </vt:lpstr>
      <vt:lpstr> Resources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on Facebook will provide you with a pizza - ordering food for the 21st century</dc:title>
  <dc:creator>Beata Zalewa</dc:creator>
  <cp:lastModifiedBy>Beata Zalewa</cp:lastModifiedBy>
  <cp:revision>136</cp:revision>
  <dcterms:created xsi:type="dcterms:W3CDTF">2019-01-21T13:47:19Z</dcterms:created>
  <dcterms:modified xsi:type="dcterms:W3CDTF">2019-04-11T13:08:55Z</dcterms:modified>
</cp:coreProperties>
</file>