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97"/>
  </p:notesMasterIdLst>
  <p:sldIdLst>
    <p:sldId id="256" r:id="rId2"/>
    <p:sldId id="424" r:id="rId3"/>
    <p:sldId id="286" r:id="rId4"/>
    <p:sldId id="553" r:id="rId5"/>
    <p:sldId id="554" r:id="rId6"/>
    <p:sldId id="555" r:id="rId7"/>
    <p:sldId id="556" r:id="rId8"/>
    <p:sldId id="571" r:id="rId9"/>
    <p:sldId id="627" r:id="rId10"/>
    <p:sldId id="669" r:id="rId11"/>
    <p:sldId id="704" r:id="rId12"/>
    <p:sldId id="705" r:id="rId13"/>
    <p:sldId id="706" r:id="rId14"/>
    <p:sldId id="707" r:id="rId15"/>
    <p:sldId id="708" r:id="rId16"/>
    <p:sldId id="616" r:id="rId17"/>
    <p:sldId id="649" r:id="rId18"/>
    <p:sldId id="650" r:id="rId19"/>
    <p:sldId id="652" r:id="rId20"/>
    <p:sldId id="654" r:id="rId21"/>
    <p:sldId id="656" r:id="rId22"/>
    <p:sldId id="615" r:id="rId23"/>
    <p:sldId id="629" r:id="rId24"/>
    <p:sldId id="662" r:id="rId25"/>
    <p:sldId id="709" r:id="rId26"/>
    <p:sldId id="710" r:id="rId27"/>
    <p:sldId id="711" r:id="rId28"/>
    <p:sldId id="663" r:id="rId29"/>
    <p:sldId id="664" r:id="rId30"/>
    <p:sldId id="665" r:id="rId31"/>
    <p:sldId id="666" r:id="rId32"/>
    <p:sldId id="712" r:id="rId33"/>
    <p:sldId id="667" r:id="rId34"/>
    <p:sldId id="713" r:id="rId35"/>
    <p:sldId id="714" r:id="rId36"/>
    <p:sldId id="674" r:id="rId37"/>
    <p:sldId id="715" r:id="rId38"/>
    <p:sldId id="716" r:id="rId39"/>
    <p:sldId id="617" r:id="rId40"/>
    <p:sldId id="718" r:id="rId41"/>
    <p:sldId id="675" r:id="rId42"/>
    <p:sldId id="719" r:id="rId43"/>
    <p:sldId id="676" r:id="rId44"/>
    <p:sldId id="717" r:id="rId45"/>
    <p:sldId id="673" r:id="rId46"/>
    <p:sldId id="678" r:id="rId47"/>
    <p:sldId id="720" r:id="rId48"/>
    <p:sldId id="680" r:id="rId49"/>
    <p:sldId id="677" r:id="rId50"/>
    <p:sldId id="631" r:id="rId51"/>
    <p:sldId id="681" r:id="rId52"/>
    <p:sldId id="721" r:id="rId53"/>
    <p:sldId id="682" r:id="rId54"/>
    <p:sldId id="679" r:id="rId55"/>
    <p:sldId id="684" r:id="rId56"/>
    <p:sldId id="685" r:id="rId57"/>
    <p:sldId id="686" r:id="rId58"/>
    <p:sldId id="687" r:id="rId59"/>
    <p:sldId id="689" r:id="rId60"/>
    <p:sldId id="732" r:id="rId61"/>
    <p:sldId id="632" r:id="rId62"/>
    <p:sldId id="691" r:id="rId63"/>
    <p:sldId id="692" r:id="rId64"/>
    <p:sldId id="693" r:id="rId65"/>
    <p:sldId id="694" r:id="rId66"/>
    <p:sldId id="688" r:id="rId67"/>
    <p:sldId id="722" r:id="rId68"/>
    <p:sldId id="619" r:id="rId69"/>
    <p:sldId id="634" r:id="rId70"/>
    <p:sldId id="723" r:id="rId71"/>
    <p:sldId id="703" r:id="rId72"/>
    <p:sldId id="724" r:id="rId73"/>
    <p:sldId id="643" r:id="rId74"/>
    <p:sldId id="626" r:id="rId75"/>
    <p:sldId id="636" r:id="rId76"/>
    <p:sldId id="644" r:id="rId77"/>
    <p:sldId id="637" r:id="rId78"/>
    <p:sldId id="725" r:id="rId79"/>
    <p:sldId id="726" r:id="rId80"/>
    <p:sldId id="727" r:id="rId81"/>
    <p:sldId id="645" r:id="rId82"/>
    <p:sldId id="638" r:id="rId83"/>
    <p:sldId id="729" r:id="rId84"/>
    <p:sldId id="730" r:id="rId85"/>
    <p:sldId id="728" r:id="rId86"/>
    <p:sldId id="608" r:id="rId87"/>
    <p:sldId id="639" r:id="rId88"/>
    <p:sldId id="731" r:id="rId89"/>
    <p:sldId id="605" r:id="rId90"/>
    <p:sldId id="640" r:id="rId91"/>
    <p:sldId id="579" r:id="rId92"/>
    <p:sldId id="641" r:id="rId93"/>
    <p:sldId id="610" r:id="rId94"/>
    <p:sldId id="307" r:id="rId95"/>
    <p:sldId id="551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393"/>
    <a:srgbClr val="63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blog.zalnet.pl/" TargetMode="External"/><Relationship Id="rId1" Type="http://schemas.openxmlformats.org/officeDocument/2006/relationships/hyperlink" Target="mailto:info@zalnet.pl" TargetMode="Externa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hyperlink" Target="https://blog.zalnet.pl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hyperlink" Target="mailto:info@zalnet.p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3461B-CC9A-450F-A0C3-684E09826AC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A776CD-50EA-4A7E-A938-6B0FAFA28B97}">
      <dgm:prSet/>
      <dgm:spPr/>
      <dgm:t>
        <a:bodyPr/>
        <a:lstStyle/>
        <a:p>
          <a:r>
            <a:rPr lang="en-GB"/>
            <a:t>In professional life consultant, Microsoft Certified Trainer, administrator, developer, freelancer, sometimes a miracle-worker and magician. </a:t>
          </a:r>
          <a:endParaRPr lang="en-US"/>
        </a:p>
      </dgm:t>
    </dgm:pt>
    <dgm:pt modelId="{CBAD52E7-F1C5-40D9-9014-82171FF1218C}" type="parTrans" cxnId="{B128C994-1346-45ED-B4DF-A9637A105CAE}">
      <dgm:prSet/>
      <dgm:spPr/>
      <dgm:t>
        <a:bodyPr/>
        <a:lstStyle/>
        <a:p>
          <a:endParaRPr lang="en-US"/>
        </a:p>
      </dgm:t>
    </dgm:pt>
    <dgm:pt modelId="{7C96FD13-997E-4E19-9A78-A25FCC732C43}" type="sibTrans" cxnId="{B128C994-1346-45ED-B4DF-A9637A105CAE}">
      <dgm:prSet/>
      <dgm:spPr/>
      <dgm:t>
        <a:bodyPr/>
        <a:lstStyle/>
        <a:p>
          <a:endParaRPr lang="en-US"/>
        </a:p>
      </dgm:t>
    </dgm:pt>
    <dgm:pt modelId="{F116D063-A061-43D3-9147-90D996EB34BA}">
      <dgm:prSet/>
      <dgm:spPr/>
      <dgm:t>
        <a:bodyPr/>
        <a:lstStyle/>
        <a:p>
          <a:r>
            <a:rPr lang="en-GB"/>
            <a:t>From the beginning of career associated with Microsoft technologies.</a:t>
          </a:r>
          <a:endParaRPr lang="en-US"/>
        </a:p>
      </dgm:t>
    </dgm:pt>
    <dgm:pt modelId="{F1A80B5F-1644-41D2-A91C-56B29FC0AE7A}" type="parTrans" cxnId="{A831A7CB-5F99-4931-A648-29EDC00ED9DA}">
      <dgm:prSet/>
      <dgm:spPr/>
      <dgm:t>
        <a:bodyPr/>
        <a:lstStyle/>
        <a:p>
          <a:endParaRPr lang="en-US"/>
        </a:p>
      </dgm:t>
    </dgm:pt>
    <dgm:pt modelId="{2141807C-0231-4FA1-A181-D0FECB1F3B91}" type="sibTrans" cxnId="{A831A7CB-5F99-4931-A648-29EDC00ED9DA}">
      <dgm:prSet/>
      <dgm:spPr/>
      <dgm:t>
        <a:bodyPr/>
        <a:lstStyle/>
        <a:p>
          <a:endParaRPr lang="en-US"/>
        </a:p>
      </dgm:t>
    </dgm:pt>
    <dgm:pt modelId="{09D5D605-E70C-4DD2-98A9-D2FCAF819D72}">
      <dgm:prSet/>
      <dgm:spPr/>
      <dgm:t>
        <a:bodyPr/>
        <a:lstStyle/>
        <a:p>
          <a:r>
            <a:rPr lang="en-GB"/>
            <a:t>Private life in numbers: 1 husband, 1 daughter, 1 cat and 2 dogs. My hobbies are detective stories and photography.</a:t>
          </a:r>
          <a:endParaRPr lang="en-US"/>
        </a:p>
      </dgm:t>
    </dgm:pt>
    <dgm:pt modelId="{3E4B17C5-1C3B-40F9-9358-FD073906E07F}" type="parTrans" cxnId="{0AACF642-27E0-4A73-86D0-A21F93B90A7D}">
      <dgm:prSet/>
      <dgm:spPr/>
      <dgm:t>
        <a:bodyPr/>
        <a:lstStyle/>
        <a:p>
          <a:endParaRPr lang="en-US"/>
        </a:p>
      </dgm:t>
    </dgm:pt>
    <dgm:pt modelId="{3BF7EC03-A6F1-4B1B-8FA1-8A0992F1DA61}" type="sibTrans" cxnId="{0AACF642-27E0-4A73-86D0-A21F93B90A7D}">
      <dgm:prSet/>
      <dgm:spPr/>
      <dgm:t>
        <a:bodyPr/>
        <a:lstStyle/>
        <a:p>
          <a:endParaRPr lang="en-US"/>
        </a:p>
      </dgm:t>
    </dgm:pt>
    <dgm:pt modelId="{C4416D7B-36C2-4113-9936-35E2A194B308}">
      <dgm:prSet/>
      <dgm:spPr/>
      <dgm:t>
        <a:bodyPr/>
        <a:lstStyle/>
        <a:p>
          <a:r>
            <a:rPr lang="en-GB"/>
            <a:t>Email: </a:t>
          </a:r>
          <a:r>
            <a:rPr lang="en-GB">
              <a:hlinkClick xmlns:r="http://schemas.openxmlformats.org/officeDocument/2006/relationships" r:id="rId1"/>
            </a:rPr>
            <a:t>info@zalnet.pl</a:t>
          </a:r>
          <a:r>
            <a:rPr lang="en-GB"/>
            <a:t>  </a:t>
          </a:r>
          <a:endParaRPr lang="en-US"/>
        </a:p>
      </dgm:t>
    </dgm:pt>
    <dgm:pt modelId="{0A1E4736-6EE7-4EE7-A2DE-7CE35DCA9B69}" type="parTrans" cxnId="{6B59833C-5134-46E1-AFE7-D1B8807040A3}">
      <dgm:prSet/>
      <dgm:spPr/>
      <dgm:t>
        <a:bodyPr/>
        <a:lstStyle/>
        <a:p>
          <a:endParaRPr lang="en-US"/>
        </a:p>
      </dgm:t>
    </dgm:pt>
    <dgm:pt modelId="{7A176A9A-96A6-4096-803B-2248ECB92F49}" type="sibTrans" cxnId="{6B59833C-5134-46E1-AFE7-D1B8807040A3}">
      <dgm:prSet/>
      <dgm:spPr/>
      <dgm:t>
        <a:bodyPr/>
        <a:lstStyle/>
        <a:p>
          <a:endParaRPr lang="en-US"/>
        </a:p>
      </dgm:t>
    </dgm:pt>
    <dgm:pt modelId="{D2016122-4F77-4CBB-9C32-60129A2E9C20}">
      <dgm:prSet/>
      <dgm:spPr/>
      <dgm:t>
        <a:bodyPr/>
        <a:lstStyle/>
        <a:p>
          <a:r>
            <a:rPr lang="en-GB" dirty="0"/>
            <a:t>Skype: beata.zalewa </a:t>
          </a:r>
          <a:endParaRPr lang="en-US" dirty="0"/>
        </a:p>
      </dgm:t>
    </dgm:pt>
    <dgm:pt modelId="{9468345C-71D6-42CD-89E0-10D6C36FC16B}" type="parTrans" cxnId="{60197B92-EC06-4FEF-8EAF-6D77DC31F448}">
      <dgm:prSet/>
      <dgm:spPr/>
      <dgm:t>
        <a:bodyPr/>
        <a:lstStyle/>
        <a:p>
          <a:endParaRPr lang="en-US"/>
        </a:p>
      </dgm:t>
    </dgm:pt>
    <dgm:pt modelId="{E5882CA4-AA6A-48C3-AFA7-23006297EF76}" type="sibTrans" cxnId="{60197B92-EC06-4FEF-8EAF-6D77DC31F448}">
      <dgm:prSet/>
      <dgm:spPr/>
      <dgm:t>
        <a:bodyPr/>
        <a:lstStyle/>
        <a:p>
          <a:endParaRPr lang="en-US"/>
        </a:p>
      </dgm:t>
    </dgm:pt>
    <dgm:pt modelId="{62652F16-1A19-4809-A15F-6C5E2764B2BB}">
      <dgm:prSet/>
      <dgm:spPr/>
      <dgm:t>
        <a:bodyPr/>
        <a:lstStyle/>
        <a:p>
          <a:r>
            <a:rPr lang="pl-PL"/>
            <a:t>WWW: </a:t>
          </a:r>
          <a:r>
            <a:rPr lang="pl-PL">
              <a:hlinkClick xmlns:r="http://schemas.openxmlformats.org/officeDocument/2006/relationships" r:id="rId2"/>
            </a:rPr>
            <a:t>https://blog.zalnet.pl</a:t>
          </a:r>
          <a:endParaRPr lang="en-US"/>
        </a:p>
      </dgm:t>
    </dgm:pt>
    <dgm:pt modelId="{77612B15-483F-453F-AC8B-81365683A607}" type="parTrans" cxnId="{9FF513E1-CA85-495A-BCDA-F28F164BC1D9}">
      <dgm:prSet/>
      <dgm:spPr/>
      <dgm:t>
        <a:bodyPr/>
        <a:lstStyle/>
        <a:p>
          <a:endParaRPr lang="en-US"/>
        </a:p>
      </dgm:t>
    </dgm:pt>
    <dgm:pt modelId="{8941EAC2-B70C-49ED-991A-9A3D5ED896C1}" type="sibTrans" cxnId="{9FF513E1-CA85-495A-BCDA-F28F164BC1D9}">
      <dgm:prSet/>
      <dgm:spPr/>
      <dgm:t>
        <a:bodyPr/>
        <a:lstStyle/>
        <a:p>
          <a:endParaRPr lang="en-US"/>
        </a:p>
      </dgm:t>
    </dgm:pt>
    <dgm:pt modelId="{20DD809C-E516-4291-BEC7-655323D4B648}" type="pres">
      <dgm:prSet presAssocID="{2F23461B-CC9A-450F-A0C3-684E09826AC3}" presName="root" presStyleCnt="0">
        <dgm:presLayoutVars>
          <dgm:dir/>
          <dgm:resizeHandles val="exact"/>
        </dgm:presLayoutVars>
      </dgm:prSet>
      <dgm:spPr/>
    </dgm:pt>
    <dgm:pt modelId="{6C796137-A27C-4F9A-86C3-55DDD4C1E9C3}" type="pres">
      <dgm:prSet presAssocID="{5DA776CD-50EA-4A7E-A938-6B0FAFA28B97}" presName="compNode" presStyleCnt="0"/>
      <dgm:spPr/>
    </dgm:pt>
    <dgm:pt modelId="{0ED5FC33-50E9-4C49-A483-1B1896D544FD}" type="pres">
      <dgm:prSet presAssocID="{5DA776CD-50EA-4A7E-A938-6B0FAFA28B97}" presName="bgRect" presStyleLbl="bgShp" presStyleIdx="0" presStyleCnt="6"/>
      <dgm:spPr/>
    </dgm:pt>
    <dgm:pt modelId="{BED84FA9-FA5B-4ED1-9D1E-B80160B77BB4}" type="pres">
      <dgm:prSet presAssocID="{5DA776CD-50EA-4A7E-A938-6B0FAFA28B97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16D161-5120-402B-BD06-F75A499CFC2C}" type="pres">
      <dgm:prSet presAssocID="{5DA776CD-50EA-4A7E-A938-6B0FAFA28B97}" presName="spaceRect" presStyleCnt="0"/>
      <dgm:spPr/>
    </dgm:pt>
    <dgm:pt modelId="{891B0064-3AC8-40ED-AA1E-7CB673B7C02F}" type="pres">
      <dgm:prSet presAssocID="{5DA776CD-50EA-4A7E-A938-6B0FAFA28B97}" presName="parTx" presStyleLbl="revTx" presStyleIdx="0" presStyleCnt="6">
        <dgm:presLayoutVars>
          <dgm:chMax val="0"/>
          <dgm:chPref val="0"/>
        </dgm:presLayoutVars>
      </dgm:prSet>
      <dgm:spPr/>
    </dgm:pt>
    <dgm:pt modelId="{853E4A11-5151-483B-A909-6E187447475A}" type="pres">
      <dgm:prSet presAssocID="{7C96FD13-997E-4E19-9A78-A25FCC732C43}" presName="sibTrans" presStyleCnt="0"/>
      <dgm:spPr/>
    </dgm:pt>
    <dgm:pt modelId="{9CF6AD32-4AE6-4B7C-9186-2011A15D44AE}" type="pres">
      <dgm:prSet presAssocID="{F116D063-A061-43D3-9147-90D996EB34BA}" presName="compNode" presStyleCnt="0"/>
      <dgm:spPr/>
    </dgm:pt>
    <dgm:pt modelId="{110A8B55-4B01-4F48-B3C7-0B0585D56456}" type="pres">
      <dgm:prSet presAssocID="{F116D063-A061-43D3-9147-90D996EB34BA}" presName="bgRect" presStyleLbl="bgShp" presStyleIdx="1" presStyleCnt="6"/>
      <dgm:spPr/>
    </dgm:pt>
    <dgm:pt modelId="{DA8BF4FA-2AE4-4A1B-A0A0-65E55324CEB3}" type="pres">
      <dgm:prSet presAssocID="{F116D063-A061-43D3-9147-90D996EB34BA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802DB0-B6EC-4EE9-96E1-F5A4D644A789}" type="pres">
      <dgm:prSet presAssocID="{F116D063-A061-43D3-9147-90D996EB34BA}" presName="spaceRect" presStyleCnt="0"/>
      <dgm:spPr/>
    </dgm:pt>
    <dgm:pt modelId="{60E5C676-A664-4BAF-9A08-02801D9D05F9}" type="pres">
      <dgm:prSet presAssocID="{F116D063-A061-43D3-9147-90D996EB34BA}" presName="parTx" presStyleLbl="revTx" presStyleIdx="1" presStyleCnt="6">
        <dgm:presLayoutVars>
          <dgm:chMax val="0"/>
          <dgm:chPref val="0"/>
        </dgm:presLayoutVars>
      </dgm:prSet>
      <dgm:spPr/>
    </dgm:pt>
    <dgm:pt modelId="{EE854716-7185-4C81-8B7F-17DA6D60D7DA}" type="pres">
      <dgm:prSet presAssocID="{2141807C-0231-4FA1-A181-D0FECB1F3B91}" presName="sibTrans" presStyleCnt="0"/>
      <dgm:spPr/>
    </dgm:pt>
    <dgm:pt modelId="{7F019E41-5DA8-4179-846E-3BC8E94693B5}" type="pres">
      <dgm:prSet presAssocID="{09D5D605-E70C-4DD2-98A9-D2FCAF819D72}" presName="compNode" presStyleCnt="0"/>
      <dgm:spPr/>
    </dgm:pt>
    <dgm:pt modelId="{DC3266E1-BCE2-4C23-88C5-DD608A5631D0}" type="pres">
      <dgm:prSet presAssocID="{09D5D605-E70C-4DD2-98A9-D2FCAF819D72}" presName="bgRect" presStyleLbl="bgShp" presStyleIdx="2" presStyleCnt="6"/>
      <dgm:spPr/>
    </dgm:pt>
    <dgm:pt modelId="{4A06E4D0-CF31-4396-8187-04EF2924B12E}" type="pres">
      <dgm:prSet presAssocID="{09D5D605-E70C-4DD2-98A9-D2FCAF819D72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23A281E-9B11-45B3-8F6A-FDAB887796A3}" type="pres">
      <dgm:prSet presAssocID="{09D5D605-E70C-4DD2-98A9-D2FCAF819D72}" presName="spaceRect" presStyleCnt="0"/>
      <dgm:spPr/>
    </dgm:pt>
    <dgm:pt modelId="{5BFBFB20-ED69-48C7-ADC7-E3144B065E25}" type="pres">
      <dgm:prSet presAssocID="{09D5D605-E70C-4DD2-98A9-D2FCAF819D72}" presName="parTx" presStyleLbl="revTx" presStyleIdx="2" presStyleCnt="6">
        <dgm:presLayoutVars>
          <dgm:chMax val="0"/>
          <dgm:chPref val="0"/>
        </dgm:presLayoutVars>
      </dgm:prSet>
      <dgm:spPr/>
    </dgm:pt>
    <dgm:pt modelId="{124D9AFD-B21E-40AF-8FEF-6FF9DD511C5E}" type="pres">
      <dgm:prSet presAssocID="{3BF7EC03-A6F1-4B1B-8FA1-8A0992F1DA61}" presName="sibTrans" presStyleCnt="0"/>
      <dgm:spPr/>
    </dgm:pt>
    <dgm:pt modelId="{EFCFF9F8-5012-40DE-9E69-27071898A9E6}" type="pres">
      <dgm:prSet presAssocID="{C4416D7B-36C2-4113-9936-35E2A194B308}" presName="compNode" presStyleCnt="0"/>
      <dgm:spPr/>
    </dgm:pt>
    <dgm:pt modelId="{7EEB6965-9357-45CE-9CCB-ADFB863520CD}" type="pres">
      <dgm:prSet presAssocID="{C4416D7B-36C2-4113-9936-35E2A194B308}" presName="bgRect" presStyleLbl="bgShp" presStyleIdx="3" presStyleCnt="6"/>
      <dgm:spPr/>
    </dgm:pt>
    <dgm:pt modelId="{35B617A8-26B7-4FBE-8758-2C5A90CC6155}" type="pres">
      <dgm:prSet presAssocID="{C4416D7B-36C2-4113-9936-35E2A194B308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12CE4FA-A261-47CB-989B-05204E1A009B}" type="pres">
      <dgm:prSet presAssocID="{C4416D7B-36C2-4113-9936-35E2A194B308}" presName="spaceRect" presStyleCnt="0"/>
      <dgm:spPr/>
    </dgm:pt>
    <dgm:pt modelId="{23DB59EF-EE88-4650-8611-AD55EF5D3033}" type="pres">
      <dgm:prSet presAssocID="{C4416D7B-36C2-4113-9936-35E2A194B308}" presName="parTx" presStyleLbl="revTx" presStyleIdx="3" presStyleCnt="6">
        <dgm:presLayoutVars>
          <dgm:chMax val="0"/>
          <dgm:chPref val="0"/>
        </dgm:presLayoutVars>
      </dgm:prSet>
      <dgm:spPr/>
    </dgm:pt>
    <dgm:pt modelId="{34997253-CA32-4704-A436-C70C5C7F9374}" type="pres">
      <dgm:prSet presAssocID="{7A176A9A-96A6-4096-803B-2248ECB92F49}" presName="sibTrans" presStyleCnt="0"/>
      <dgm:spPr/>
    </dgm:pt>
    <dgm:pt modelId="{3C35C6C7-920D-4AC4-8354-7E90E493F037}" type="pres">
      <dgm:prSet presAssocID="{D2016122-4F77-4CBB-9C32-60129A2E9C20}" presName="compNode" presStyleCnt="0"/>
      <dgm:spPr/>
    </dgm:pt>
    <dgm:pt modelId="{0E397DA3-9D26-4392-BF1C-495E6E4E1ECF}" type="pres">
      <dgm:prSet presAssocID="{D2016122-4F77-4CBB-9C32-60129A2E9C20}" presName="bgRect" presStyleLbl="bgShp" presStyleIdx="4" presStyleCnt="6"/>
      <dgm:spPr/>
    </dgm:pt>
    <dgm:pt modelId="{734B8F55-8C1B-429A-8DA2-0C3EF6C42BC9}" type="pres">
      <dgm:prSet presAssocID="{D2016122-4F77-4CBB-9C32-60129A2E9C20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E36A419-FC37-4616-A53E-DE68DAA78F55}" type="pres">
      <dgm:prSet presAssocID="{D2016122-4F77-4CBB-9C32-60129A2E9C20}" presName="spaceRect" presStyleCnt="0"/>
      <dgm:spPr/>
    </dgm:pt>
    <dgm:pt modelId="{B56DAAD7-7E7E-4787-82F8-159E6398A76B}" type="pres">
      <dgm:prSet presAssocID="{D2016122-4F77-4CBB-9C32-60129A2E9C20}" presName="parTx" presStyleLbl="revTx" presStyleIdx="4" presStyleCnt="6">
        <dgm:presLayoutVars>
          <dgm:chMax val="0"/>
          <dgm:chPref val="0"/>
        </dgm:presLayoutVars>
      </dgm:prSet>
      <dgm:spPr/>
    </dgm:pt>
    <dgm:pt modelId="{A265186D-2FBC-4A63-BEE4-F84E6D727B66}" type="pres">
      <dgm:prSet presAssocID="{E5882CA4-AA6A-48C3-AFA7-23006297EF76}" presName="sibTrans" presStyleCnt="0"/>
      <dgm:spPr/>
    </dgm:pt>
    <dgm:pt modelId="{94A9A823-5F14-403E-8F82-A0D208FEB6E7}" type="pres">
      <dgm:prSet presAssocID="{62652F16-1A19-4809-A15F-6C5E2764B2BB}" presName="compNode" presStyleCnt="0"/>
      <dgm:spPr/>
    </dgm:pt>
    <dgm:pt modelId="{294D6C24-9A6A-4D04-B1D5-BB59A332F5BB}" type="pres">
      <dgm:prSet presAssocID="{62652F16-1A19-4809-A15F-6C5E2764B2BB}" presName="bgRect" presStyleLbl="bgShp" presStyleIdx="5" presStyleCnt="6"/>
      <dgm:spPr/>
    </dgm:pt>
    <dgm:pt modelId="{CCB309C0-C430-45E9-A1B0-685A1DF6ADA0}" type="pres">
      <dgm:prSet presAssocID="{62652F16-1A19-4809-A15F-6C5E2764B2BB}" presName="iconRect" presStyleLbl="node1" presStyleIdx="5" presStyleCnt="6" custLinFactNeighborX="2324" custLinFactNeighborY="-4649"/>
      <dgm:spPr>
        <a:blipFill rotWithShape="1">
          <a:blip xmlns:r="http://schemas.openxmlformats.org/officeDocument/2006/relationships" r:embed="rId13"/>
          <a:srcRect/>
          <a:stretch>
            <a:fillRect/>
          </a:stretch>
        </a:blipFill>
        <a:ln>
          <a:noFill/>
        </a:ln>
      </dgm:spPr>
      <dgm:extLst/>
    </dgm:pt>
    <dgm:pt modelId="{827245C6-BDFB-43F3-8988-4DCE7D7A8AB7}" type="pres">
      <dgm:prSet presAssocID="{62652F16-1A19-4809-A15F-6C5E2764B2BB}" presName="spaceRect" presStyleCnt="0"/>
      <dgm:spPr/>
    </dgm:pt>
    <dgm:pt modelId="{592DE3F5-BB6C-4B7A-87BA-78CB5DD0401A}" type="pres">
      <dgm:prSet presAssocID="{62652F16-1A19-4809-A15F-6C5E2764B2B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59833C-5134-46E1-AFE7-D1B8807040A3}" srcId="{2F23461B-CC9A-450F-A0C3-684E09826AC3}" destId="{C4416D7B-36C2-4113-9936-35E2A194B308}" srcOrd="3" destOrd="0" parTransId="{0A1E4736-6EE7-4EE7-A2DE-7CE35DCA9B69}" sibTransId="{7A176A9A-96A6-4096-803B-2248ECB92F49}"/>
    <dgm:cxn modelId="{1D406862-AB59-4CDF-9ABD-4AFFA696A2E9}" type="presOf" srcId="{5DA776CD-50EA-4A7E-A938-6B0FAFA28B97}" destId="{891B0064-3AC8-40ED-AA1E-7CB673B7C02F}" srcOrd="0" destOrd="0" presId="urn:microsoft.com/office/officeart/2018/2/layout/IconVerticalSolidList"/>
    <dgm:cxn modelId="{0AACF642-27E0-4A73-86D0-A21F93B90A7D}" srcId="{2F23461B-CC9A-450F-A0C3-684E09826AC3}" destId="{09D5D605-E70C-4DD2-98A9-D2FCAF819D72}" srcOrd="2" destOrd="0" parTransId="{3E4B17C5-1C3B-40F9-9358-FD073906E07F}" sibTransId="{3BF7EC03-A6F1-4B1B-8FA1-8A0992F1DA61}"/>
    <dgm:cxn modelId="{1640D14D-C1F9-48C5-9855-5192718408CA}" type="presOf" srcId="{D2016122-4F77-4CBB-9C32-60129A2E9C20}" destId="{B56DAAD7-7E7E-4787-82F8-159E6398A76B}" srcOrd="0" destOrd="0" presId="urn:microsoft.com/office/officeart/2018/2/layout/IconVerticalSolidList"/>
    <dgm:cxn modelId="{DAA58D59-E59B-4EA2-8856-A3CDC2C0AB67}" type="presOf" srcId="{09D5D605-E70C-4DD2-98A9-D2FCAF819D72}" destId="{5BFBFB20-ED69-48C7-ADC7-E3144B065E25}" srcOrd="0" destOrd="0" presId="urn:microsoft.com/office/officeart/2018/2/layout/IconVerticalSolidList"/>
    <dgm:cxn modelId="{60197B92-EC06-4FEF-8EAF-6D77DC31F448}" srcId="{2F23461B-CC9A-450F-A0C3-684E09826AC3}" destId="{D2016122-4F77-4CBB-9C32-60129A2E9C20}" srcOrd="4" destOrd="0" parTransId="{9468345C-71D6-42CD-89E0-10D6C36FC16B}" sibTransId="{E5882CA4-AA6A-48C3-AFA7-23006297EF76}"/>
    <dgm:cxn modelId="{B128C994-1346-45ED-B4DF-A9637A105CAE}" srcId="{2F23461B-CC9A-450F-A0C3-684E09826AC3}" destId="{5DA776CD-50EA-4A7E-A938-6B0FAFA28B97}" srcOrd="0" destOrd="0" parTransId="{CBAD52E7-F1C5-40D9-9014-82171FF1218C}" sibTransId="{7C96FD13-997E-4E19-9A78-A25FCC732C43}"/>
    <dgm:cxn modelId="{E3A432A5-316E-45A8-87EB-F2E3CFF7A60C}" type="presOf" srcId="{62652F16-1A19-4809-A15F-6C5E2764B2BB}" destId="{592DE3F5-BB6C-4B7A-87BA-78CB5DD0401A}" srcOrd="0" destOrd="0" presId="urn:microsoft.com/office/officeart/2018/2/layout/IconVerticalSolidList"/>
    <dgm:cxn modelId="{F8E68CAD-3522-472A-9C5A-AEC75148B578}" type="presOf" srcId="{F116D063-A061-43D3-9147-90D996EB34BA}" destId="{60E5C676-A664-4BAF-9A08-02801D9D05F9}" srcOrd="0" destOrd="0" presId="urn:microsoft.com/office/officeart/2018/2/layout/IconVerticalSolidList"/>
    <dgm:cxn modelId="{A622B4C8-0425-4276-AF38-B8BB19B85579}" type="presOf" srcId="{2F23461B-CC9A-450F-A0C3-684E09826AC3}" destId="{20DD809C-E516-4291-BEC7-655323D4B648}" srcOrd="0" destOrd="0" presId="urn:microsoft.com/office/officeart/2018/2/layout/IconVerticalSolidList"/>
    <dgm:cxn modelId="{A831A7CB-5F99-4931-A648-29EDC00ED9DA}" srcId="{2F23461B-CC9A-450F-A0C3-684E09826AC3}" destId="{F116D063-A061-43D3-9147-90D996EB34BA}" srcOrd="1" destOrd="0" parTransId="{F1A80B5F-1644-41D2-A91C-56B29FC0AE7A}" sibTransId="{2141807C-0231-4FA1-A181-D0FECB1F3B91}"/>
    <dgm:cxn modelId="{9FF513E1-CA85-495A-BCDA-F28F164BC1D9}" srcId="{2F23461B-CC9A-450F-A0C3-684E09826AC3}" destId="{62652F16-1A19-4809-A15F-6C5E2764B2BB}" srcOrd="5" destOrd="0" parTransId="{77612B15-483F-453F-AC8B-81365683A607}" sibTransId="{8941EAC2-B70C-49ED-991A-9A3D5ED896C1}"/>
    <dgm:cxn modelId="{0909D8FB-6CE6-49BE-A6CE-99E16399B900}" type="presOf" srcId="{C4416D7B-36C2-4113-9936-35E2A194B308}" destId="{23DB59EF-EE88-4650-8611-AD55EF5D3033}" srcOrd="0" destOrd="0" presId="urn:microsoft.com/office/officeart/2018/2/layout/IconVerticalSolidList"/>
    <dgm:cxn modelId="{B5D834B0-953F-4927-931A-E4C4C1F4D985}" type="presParOf" srcId="{20DD809C-E516-4291-BEC7-655323D4B648}" destId="{6C796137-A27C-4F9A-86C3-55DDD4C1E9C3}" srcOrd="0" destOrd="0" presId="urn:microsoft.com/office/officeart/2018/2/layout/IconVerticalSolidList"/>
    <dgm:cxn modelId="{267A87B0-16E4-48A5-87F5-4D6E938F3770}" type="presParOf" srcId="{6C796137-A27C-4F9A-86C3-55DDD4C1E9C3}" destId="{0ED5FC33-50E9-4C49-A483-1B1896D544FD}" srcOrd="0" destOrd="0" presId="urn:microsoft.com/office/officeart/2018/2/layout/IconVerticalSolidList"/>
    <dgm:cxn modelId="{4ED08E3A-04C2-43F3-BAD3-251348FA7BC4}" type="presParOf" srcId="{6C796137-A27C-4F9A-86C3-55DDD4C1E9C3}" destId="{BED84FA9-FA5B-4ED1-9D1E-B80160B77BB4}" srcOrd="1" destOrd="0" presId="urn:microsoft.com/office/officeart/2018/2/layout/IconVerticalSolidList"/>
    <dgm:cxn modelId="{A6920D41-AAFA-4238-A061-3270BFC884DC}" type="presParOf" srcId="{6C796137-A27C-4F9A-86C3-55DDD4C1E9C3}" destId="{7A16D161-5120-402B-BD06-F75A499CFC2C}" srcOrd="2" destOrd="0" presId="urn:microsoft.com/office/officeart/2018/2/layout/IconVerticalSolidList"/>
    <dgm:cxn modelId="{E9090730-5992-414F-8202-C8EF0E298273}" type="presParOf" srcId="{6C796137-A27C-4F9A-86C3-55DDD4C1E9C3}" destId="{891B0064-3AC8-40ED-AA1E-7CB673B7C02F}" srcOrd="3" destOrd="0" presId="urn:microsoft.com/office/officeart/2018/2/layout/IconVerticalSolidList"/>
    <dgm:cxn modelId="{03CFA941-3A95-4110-A403-810A6D405670}" type="presParOf" srcId="{20DD809C-E516-4291-BEC7-655323D4B648}" destId="{853E4A11-5151-483B-A909-6E187447475A}" srcOrd="1" destOrd="0" presId="urn:microsoft.com/office/officeart/2018/2/layout/IconVerticalSolidList"/>
    <dgm:cxn modelId="{F2201AD6-B0E3-4880-BBB5-52D6279ED912}" type="presParOf" srcId="{20DD809C-E516-4291-BEC7-655323D4B648}" destId="{9CF6AD32-4AE6-4B7C-9186-2011A15D44AE}" srcOrd="2" destOrd="0" presId="urn:microsoft.com/office/officeart/2018/2/layout/IconVerticalSolidList"/>
    <dgm:cxn modelId="{515390A5-7F11-483D-93A8-96C3782868B2}" type="presParOf" srcId="{9CF6AD32-4AE6-4B7C-9186-2011A15D44AE}" destId="{110A8B55-4B01-4F48-B3C7-0B0585D56456}" srcOrd="0" destOrd="0" presId="urn:microsoft.com/office/officeart/2018/2/layout/IconVerticalSolidList"/>
    <dgm:cxn modelId="{FCB5EA4A-495B-4E6F-8383-6094EC475AC3}" type="presParOf" srcId="{9CF6AD32-4AE6-4B7C-9186-2011A15D44AE}" destId="{DA8BF4FA-2AE4-4A1B-A0A0-65E55324CEB3}" srcOrd="1" destOrd="0" presId="urn:microsoft.com/office/officeart/2018/2/layout/IconVerticalSolidList"/>
    <dgm:cxn modelId="{70FC0A75-DE19-40A8-AB9D-BE203A1E4A13}" type="presParOf" srcId="{9CF6AD32-4AE6-4B7C-9186-2011A15D44AE}" destId="{12802DB0-B6EC-4EE9-96E1-F5A4D644A789}" srcOrd="2" destOrd="0" presId="urn:microsoft.com/office/officeart/2018/2/layout/IconVerticalSolidList"/>
    <dgm:cxn modelId="{B93C861E-66D6-4088-850D-25DD927465E2}" type="presParOf" srcId="{9CF6AD32-4AE6-4B7C-9186-2011A15D44AE}" destId="{60E5C676-A664-4BAF-9A08-02801D9D05F9}" srcOrd="3" destOrd="0" presId="urn:microsoft.com/office/officeart/2018/2/layout/IconVerticalSolidList"/>
    <dgm:cxn modelId="{36430434-E59F-474C-897E-AA5166CCD5E1}" type="presParOf" srcId="{20DD809C-E516-4291-BEC7-655323D4B648}" destId="{EE854716-7185-4C81-8B7F-17DA6D60D7DA}" srcOrd="3" destOrd="0" presId="urn:microsoft.com/office/officeart/2018/2/layout/IconVerticalSolidList"/>
    <dgm:cxn modelId="{34D8CE9B-231A-46C5-8BE6-9FEB1846B1FD}" type="presParOf" srcId="{20DD809C-E516-4291-BEC7-655323D4B648}" destId="{7F019E41-5DA8-4179-846E-3BC8E94693B5}" srcOrd="4" destOrd="0" presId="urn:microsoft.com/office/officeart/2018/2/layout/IconVerticalSolidList"/>
    <dgm:cxn modelId="{A7A84147-CF3E-480A-B635-0FA6FF455E0C}" type="presParOf" srcId="{7F019E41-5DA8-4179-846E-3BC8E94693B5}" destId="{DC3266E1-BCE2-4C23-88C5-DD608A5631D0}" srcOrd="0" destOrd="0" presId="urn:microsoft.com/office/officeart/2018/2/layout/IconVerticalSolidList"/>
    <dgm:cxn modelId="{81D6BF35-C148-4546-ABD0-E0E916770B2E}" type="presParOf" srcId="{7F019E41-5DA8-4179-846E-3BC8E94693B5}" destId="{4A06E4D0-CF31-4396-8187-04EF2924B12E}" srcOrd="1" destOrd="0" presId="urn:microsoft.com/office/officeart/2018/2/layout/IconVerticalSolidList"/>
    <dgm:cxn modelId="{C62B81B6-0DCE-48C1-BDA9-97CAB324E83A}" type="presParOf" srcId="{7F019E41-5DA8-4179-846E-3BC8E94693B5}" destId="{F23A281E-9B11-45B3-8F6A-FDAB887796A3}" srcOrd="2" destOrd="0" presId="urn:microsoft.com/office/officeart/2018/2/layout/IconVerticalSolidList"/>
    <dgm:cxn modelId="{E39A4B0E-0BD1-40A0-86A9-771F788B4236}" type="presParOf" srcId="{7F019E41-5DA8-4179-846E-3BC8E94693B5}" destId="{5BFBFB20-ED69-48C7-ADC7-E3144B065E25}" srcOrd="3" destOrd="0" presId="urn:microsoft.com/office/officeart/2018/2/layout/IconVerticalSolidList"/>
    <dgm:cxn modelId="{37A3262F-89AF-4DE4-B9DE-0703D5670D36}" type="presParOf" srcId="{20DD809C-E516-4291-BEC7-655323D4B648}" destId="{124D9AFD-B21E-40AF-8FEF-6FF9DD511C5E}" srcOrd="5" destOrd="0" presId="urn:microsoft.com/office/officeart/2018/2/layout/IconVerticalSolidList"/>
    <dgm:cxn modelId="{AF015583-1B83-4017-83D4-48D8A185A1EB}" type="presParOf" srcId="{20DD809C-E516-4291-BEC7-655323D4B648}" destId="{EFCFF9F8-5012-40DE-9E69-27071898A9E6}" srcOrd="6" destOrd="0" presId="urn:microsoft.com/office/officeart/2018/2/layout/IconVerticalSolidList"/>
    <dgm:cxn modelId="{831DD823-0BAE-4CF7-B725-10799F1956B4}" type="presParOf" srcId="{EFCFF9F8-5012-40DE-9E69-27071898A9E6}" destId="{7EEB6965-9357-45CE-9CCB-ADFB863520CD}" srcOrd="0" destOrd="0" presId="urn:microsoft.com/office/officeart/2018/2/layout/IconVerticalSolidList"/>
    <dgm:cxn modelId="{76217BBB-72F1-4BC9-ABD6-E93FF62E00A3}" type="presParOf" srcId="{EFCFF9F8-5012-40DE-9E69-27071898A9E6}" destId="{35B617A8-26B7-4FBE-8758-2C5A90CC6155}" srcOrd="1" destOrd="0" presId="urn:microsoft.com/office/officeart/2018/2/layout/IconVerticalSolidList"/>
    <dgm:cxn modelId="{9491785D-15FC-4F7A-9C93-966F5456FCDD}" type="presParOf" srcId="{EFCFF9F8-5012-40DE-9E69-27071898A9E6}" destId="{912CE4FA-A261-47CB-989B-05204E1A009B}" srcOrd="2" destOrd="0" presId="urn:microsoft.com/office/officeart/2018/2/layout/IconVerticalSolidList"/>
    <dgm:cxn modelId="{9292E089-C9E4-4E91-A4B8-8F01F2D1FA66}" type="presParOf" srcId="{EFCFF9F8-5012-40DE-9E69-27071898A9E6}" destId="{23DB59EF-EE88-4650-8611-AD55EF5D3033}" srcOrd="3" destOrd="0" presId="urn:microsoft.com/office/officeart/2018/2/layout/IconVerticalSolidList"/>
    <dgm:cxn modelId="{3980A88C-2D98-4B7E-8322-77AB54FE8CA5}" type="presParOf" srcId="{20DD809C-E516-4291-BEC7-655323D4B648}" destId="{34997253-CA32-4704-A436-C70C5C7F9374}" srcOrd="7" destOrd="0" presId="urn:microsoft.com/office/officeart/2018/2/layout/IconVerticalSolidList"/>
    <dgm:cxn modelId="{DE4C7CBF-FD54-41F2-988D-2248E96B8B7B}" type="presParOf" srcId="{20DD809C-E516-4291-BEC7-655323D4B648}" destId="{3C35C6C7-920D-4AC4-8354-7E90E493F037}" srcOrd="8" destOrd="0" presId="urn:microsoft.com/office/officeart/2018/2/layout/IconVerticalSolidList"/>
    <dgm:cxn modelId="{9440813C-D0F8-46EA-A9E2-EF43078EEA9E}" type="presParOf" srcId="{3C35C6C7-920D-4AC4-8354-7E90E493F037}" destId="{0E397DA3-9D26-4392-BF1C-495E6E4E1ECF}" srcOrd="0" destOrd="0" presId="urn:microsoft.com/office/officeart/2018/2/layout/IconVerticalSolidList"/>
    <dgm:cxn modelId="{60CB5CC6-99CB-48DE-971B-F0DA885C9308}" type="presParOf" srcId="{3C35C6C7-920D-4AC4-8354-7E90E493F037}" destId="{734B8F55-8C1B-429A-8DA2-0C3EF6C42BC9}" srcOrd="1" destOrd="0" presId="urn:microsoft.com/office/officeart/2018/2/layout/IconVerticalSolidList"/>
    <dgm:cxn modelId="{E5C7B745-7A9D-4116-9FEE-2BB870030E43}" type="presParOf" srcId="{3C35C6C7-920D-4AC4-8354-7E90E493F037}" destId="{EE36A419-FC37-4616-A53E-DE68DAA78F55}" srcOrd="2" destOrd="0" presId="urn:microsoft.com/office/officeart/2018/2/layout/IconVerticalSolidList"/>
    <dgm:cxn modelId="{0BEA9A29-7CA6-4DC0-A6AD-0899707498B9}" type="presParOf" srcId="{3C35C6C7-920D-4AC4-8354-7E90E493F037}" destId="{B56DAAD7-7E7E-4787-82F8-159E6398A76B}" srcOrd="3" destOrd="0" presId="urn:microsoft.com/office/officeart/2018/2/layout/IconVerticalSolidList"/>
    <dgm:cxn modelId="{E43BB051-EA52-4CBC-961D-320EDDD6C7AE}" type="presParOf" srcId="{20DD809C-E516-4291-BEC7-655323D4B648}" destId="{A265186D-2FBC-4A63-BEE4-F84E6D727B66}" srcOrd="9" destOrd="0" presId="urn:microsoft.com/office/officeart/2018/2/layout/IconVerticalSolidList"/>
    <dgm:cxn modelId="{D4D022EA-8142-4041-AEDE-A8F858435960}" type="presParOf" srcId="{20DD809C-E516-4291-BEC7-655323D4B648}" destId="{94A9A823-5F14-403E-8F82-A0D208FEB6E7}" srcOrd="10" destOrd="0" presId="urn:microsoft.com/office/officeart/2018/2/layout/IconVerticalSolidList"/>
    <dgm:cxn modelId="{53CFE144-4939-469C-9EE3-89FC6416A46B}" type="presParOf" srcId="{94A9A823-5F14-403E-8F82-A0D208FEB6E7}" destId="{294D6C24-9A6A-4D04-B1D5-BB59A332F5BB}" srcOrd="0" destOrd="0" presId="urn:microsoft.com/office/officeart/2018/2/layout/IconVerticalSolidList"/>
    <dgm:cxn modelId="{0615F3FA-BF42-4D09-9608-48F43DF696B5}" type="presParOf" srcId="{94A9A823-5F14-403E-8F82-A0D208FEB6E7}" destId="{CCB309C0-C430-45E9-A1B0-685A1DF6ADA0}" srcOrd="1" destOrd="0" presId="urn:microsoft.com/office/officeart/2018/2/layout/IconVerticalSolidList"/>
    <dgm:cxn modelId="{10A56234-8F8B-4E43-9B73-001C7B5A3B8E}" type="presParOf" srcId="{94A9A823-5F14-403E-8F82-A0D208FEB6E7}" destId="{827245C6-BDFB-43F3-8988-4DCE7D7A8AB7}" srcOrd="2" destOrd="0" presId="urn:microsoft.com/office/officeart/2018/2/layout/IconVerticalSolidList"/>
    <dgm:cxn modelId="{D0106E5D-7C09-409D-B578-2FC8E35B4CA0}" type="presParOf" srcId="{94A9A823-5F14-403E-8F82-A0D208FEB6E7}" destId="{592DE3F5-BB6C-4B7A-87BA-78CB5DD040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5FC33-50E9-4C49-A483-1B1896D544FD}">
      <dsp:nvSpPr>
        <dsp:cNvPr id="0" name=""/>
        <dsp:cNvSpPr/>
      </dsp:nvSpPr>
      <dsp:spPr>
        <a:xfrm>
          <a:off x="0" y="1645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D84FA9-FA5B-4ED1-9D1E-B80160B77BB4}">
      <dsp:nvSpPr>
        <dsp:cNvPr id="0" name=""/>
        <dsp:cNvSpPr/>
      </dsp:nvSpPr>
      <dsp:spPr>
        <a:xfrm>
          <a:off x="212126" y="159426"/>
          <a:ext cx="385685" cy="385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B0064-3AC8-40ED-AA1E-7CB673B7C02F}">
      <dsp:nvSpPr>
        <dsp:cNvPr id="0" name=""/>
        <dsp:cNvSpPr/>
      </dsp:nvSpPr>
      <dsp:spPr>
        <a:xfrm>
          <a:off x="809938" y="164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 professional life consultant, Microsoft Certified Trainer, administrator, developer, freelancer, sometimes a miracle-worker and magician. </a:t>
          </a:r>
          <a:endParaRPr lang="en-US" sz="1800" kern="1200"/>
        </a:p>
      </dsp:txBody>
      <dsp:txXfrm>
        <a:off x="809938" y="1645"/>
        <a:ext cx="6918328" cy="701245"/>
      </dsp:txXfrm>
    </dsp:sp>
    <dsp:sp modelId="{110A8B55-4B01-4F48-B3C7-0B0585D56456}">
      <dsp:nvSpPr>
        <dsp:cNvPr id="0" name=""/>
        <dsp:cNvSpPr/>
      </dsp:nvSpPr>
      <dsp:spPr>
        <a:xfrm>
          <a:off x="0" y="878203"/>
          <a:ext cx="7728267" cy="701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8BF4FA-2AE4-4A1B-A0A0-65E55324CEB3}">
      <dsp:nvSpPr>
        <dsp:cNvPr id="0" name=""/>
        <dsp:cNvSpPr/>
      </dsp:nvSpPr>
      <dsp:spPr>
        <a:xfrm>
          <a:off x="212126" y="1035983"/>
          <a:ext cx="385685" cy="385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5C676-A664-4BAF-9A08-02801D9D05F9}">
      <dsp:nvSpPr>
        <dsp:cNvPr id="0" name=""/>
        <dsp:cNvSpPr/>
      </dsp:nvSpPr>
      <dsp:spPr>
        <a:xfrm>
          <a:off x="809938" y="878203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From the beginning of career associated with Microsoft technologies.</a:t>
          </a:r>
          <a:endParaRPr lang="en-US" sz="1800" kern="1200"/>
        </a:p>
      </dsp:txBody>
      <dsp:txXfrm>
        <a:off x="809938" y="878203"/>
        <a:ext cx="6918328" cy="701245"/>
      </dsp:txXfrm>
    </dsp:sp>
    <dsp:sp modelId="{DC3266E1-BCE2-4C23-88C5-DD608A5631D0}">
      <dsp:nvSpPr>
        <dsp:cNvPr id="0" name=""/>
        <dsp:cNvSpPr/>
      </dsp:nvSpPr>
      <dsp:spPr>
        <a:xfrm>
          <a:off x="0" y="1754760"/>
          <a:ext cx="7728267" cy="701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6E4D0-CF31-4396-8187-04EF2924B12E}">
      <dsp:nvSpPr>
        <dsp:cNvPr id="0" name=""/>
        <dsp:cNvSpPr/>
      </dsp:nvSpPr>
      <dsp:spPr>
        <a:xfrm>
          <a:off x="212126" y="1912540"/>
          <a:ext cx="385685" cy="385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FBFB20-ED69-48C7-ADC7-E3144B065E25}">
      <dsp:nvSpPr>
        <dsp:cNvPr id="0" name=""/>
        <dsp:cNvSpPr/>
      </dsp:nvSpPr>
      <dsp:spPr>
        <a:xfrm>
          <a:off x="809938" y="1754760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Private life in numbers: 1 husband, 1 daughter, 1 cat and 2 dogs. My hobbies are detective stories and photography.</a:t>
          </a:r>
          <a:endParaRPr lang="en-US" sz="1800" kern="1200"/>
        </a:p>
      </dsp:txBody>
      <dsp:txXfrm>
        <a:off x="809938" y="1754760"/>
        <a:ext cx="6918328" cy="701245"/>
      </dsp:txXfrm>
    </dsp:sp>
    <dsp:sp modelId="{7EEB6965-9357-45CE-9CCB-ADFB863520CD}">
      <dsp:nvSpPr>
        <dsp:cNvPr id="0" name=""/>
        <dsp:cNvSpPr/>
      </dsp:nvSpPr>
      <dsp:spPr>
        <a:xfrm>
          <a:off x="0" y="2631317"/>
          <a:ext cx="7728267" cy="701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B617A8-26B7-4FBE-8758-2C5A90CC6155}">
      <dsp:nvSpPr>
        <dsp:cNvPr id="0" name=""/>
        <dsp:cNvSpPr/>
      </dsp:nvSpPr>
      <dsp:spPr>
        <a:xfrm>
          <a:off x="212126" y="2789098"/>
          <a:ext cx="385685" cy="3856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B59EF-EE88-4650-8611-AD55EF5D3033}">
      <dsp:nvSpPr>
        <dsp:cNvPr id="0" name=""/>
        <dsp:cNvSpPr/>
      </dsp:nvSpPr>
      <dsp:spPr>
        <a:xfrm>
          <a:off x="809938" y="2631317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Email: </a:t>
          </a:r>
          <a:r>
            <a:rPr lang="en-GB" sz="1800" kern="1200">
              <a:hlinkClick xmlns:r="http://schemas.openxmlformats.org/officeDocument/2006/relationships" r:id="rId9"/>
            </a:rPr>
            <a:t>info@zalnet.pl</a:t>
          </a:r>
          <a:r>
            <a:rPr lang="en-GB" sz="1800" kern="1200"/>
            <a:t>  </a:t>
          </a:r>
          <a:endParaRPr lang="en-US" sz="1800" kern="1200"/>
        </a:p>
      </dsp:txBody>
      <dsp:txXfrm>
        <a:off x="809938" y="2631317"/>
        <a:ext cx="6918328" cy="701245"/>
      </dsp:txXfrm>
    </dsp:sp>
    <dsp:sp modelId="{0E397DA3-9D26-4392-BF1C-495E6E4E1ECF}">
      <dsp:nvSpPr>
        <dsp:cNvPr id="0" name=""/>
        <dsp:cNvSpPr/>
      </dsp:nvSpPr>
      <dsp:spPr>
        <a:xfrm>
          <a:off x="0" y="3507875"/>
          <a:ext cx="7728267" cy="7012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4B8F55-8C1B-429A-8DA2-0C3EF6C42BC9}">
      <dsp:nvSpPr>
        <dsp:cNvPr id="0" name=""/>
        <dsp:cNvSpPr/>
      </dsp:nvSpPr>
      <dsp:spPr>
        <a:xfrm>
          <a:off x="212126" y="3665655"/>
          <a:ext cx="385685" cy="38568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DAAD7-7E7E-4787-82F8-159E6398A76B}">
      <dsp:nvSpPr>
        <dsp:cNvPr id="0" name=""/>
        <dsp:cNvSpPr/>
      </dsp:nvSpPr>
      <dsp:spPr>
        <a:xfrm>
          <a:off x="809938" y="350787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Skype: beata.zalewa </a:t>
          </a:r>
          <a:endParaRPr lang="en-US" sz="1800" kern="1200" dirty="0"/>
        </a:p>
      </dsp:txBody>
      <dsp:txXfrm>
        <a:off x="809938" y="3507875"/>
        <a:ext cx="6918328" cy="701245"/>
      </dsp:txXfrm>
    </dsp:sp>
    <dsp:sp modelId="{294D6C24-9A6A-4D04-B1D5-BB59A332F5BB}">
      <dsp:nvSpPr>
        <dsp:cNvPr id="0" name=""/>
        <dsp:cNvSpPr/>
      </dsp:nvSpPr>
      <dsp:spPr>
        <a:xfrm>
          <a:off x="0" y="4384432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B309C0-C430-45E9-A1B0-685A1DF6ADA0}">
      <dsp:nvSpPr>
        <dsp:cNvPr id="0" name=""/>
        <dsp:cNvSpPr/>
      </dsp:nvSpPr>
      <dsp:spPr>
        <a:xfrm>
          <a:off x="221090" y="4524282"/>
          <a:ext cx="385685" cy="385685"/>
        </a:xfrm>
        <a:prstGeom prst="rect">
          <a:avLst/>
        </a:prstGeom>
        <a:blipFill rotWithShape="1">
          <a:blip xmlns:r="http://schemas.openxmlformats.org/officeDocument/2006/relationships" r:embed="rId1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DE3F5-BB6C-4B7A-87BA-78CB5DD0401A}">
      <dsp:nvSpPr>
        <dsp:cNvPr id="0" name=""/>
        <dsp:cNvSpPr/>
      </dsp:nvSpPr>
      <dsp:spPr>
        <a:xfrm>
          <a:off x="809938" y="4384432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WWW: </a:t>
          </a:r>
          <a:r>
            <a:rPr lang="pl-PL" sz="1800" kern="1200">
              <a:hlinkClick xmlns:r="http://schemas.openxmlformats.org/officeDocument/2006/relationships" r:id="rId13"/>
            </a:rPr>
            <a:t>https://blog.zalnet.pl</a:t>
          </a:r>
          <a:endParaRPr lang="en-US" sz="1800" kern="1200"/>
        </a:p>
      </dsp:txBody>
      <dsp:txXfrm>
        <a:off x="809938" y="4384432"/>
        <a:ext cx="6918328" cy="70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66F8-5DF8-46C9-8189-2E7E4E9FBA91}" type="datetimeFigureOut">
              <a:rPr lang="en-GB" smtClean="0"/>
              <a:t>12-09-2019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E0DB-E4A6-46A0-981B-D9511A4DA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81839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Briefly point out the use of the GROUP BY clause in this example – without it, we couldn’t see summaries by employee id and year since they’re not inputs to aggregate expressions. GROUP BY is covered in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D408-AAF9-444A-A907-92DFBC94225D}" type="slidenum">
              <a:rPr lang="en-GB" smtClean="0"/>
              <a:t>64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92325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demonstration for this lesson, you will show the students an example aggregate function operating on a set containing NULLs and point out the resulting message: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Warning: Null value is eliminated by an aggregate or other SET operation.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the use of the COALESCE function to replace NULL with 0 before calculating the average weight. Note that this may skew the results differently than simply ignoring NULLs!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example provided is based on a table that does not exist in the sample TSQL database. A script to create the table can be found in Demonstration_A.sql.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D408-AAF9-444A-A907-92DFBC94225D}" type="slidenum">
              <a:rPr lang="en-GB" smtClean="0"/>
              <a:t>65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35147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demonstration for this lesson, you will show the students an example aggregate function operating on a set containing NULLs and point out the resulting message: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Warning: Null value is eliminated by an aggregate or other SET operation.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the use of the COALESCE function to replace NULL with 0 before calculating the average weight. Note that this may skew the results differently than simply ignoring NULLs!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example provided is based on a table that does not exist in the sample TSQL database. A script to create the table can be found in Demonstration_A.sql.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D408-AAF9-444A-A907-92DFBC94225D}" type="slidenum">
              <a:rPr lang="en-GB" smtClean="0"/>
              <a:t>67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420745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Css3 </a:t>
            </a:r>
            <a:r>
              <a:rPr lang="pl-PL" dirty="0" err="1"/>
              <a:t>js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+ </a:t>
            </a:r>
            <a:r>
              <a:rPr lang="pl-PL" dirty="0" err="1"/>
              <a:t>pg</a:t>
            </a:r>
            <a:r>
              <a:rPr lang="pl-PL" baseline="0" dirty="0"/>
              <a:t> </a:t>
            </a:r>
            <a:r>
              <a:rPr lang="pl-PL" baseline="0" dirty="0" err="1"/>
              <a:t>sample</a:t>
            </a:r>
            <a:r>
              <a:rPr lang="pl-PL" baseline="0" dirty="0"/>
              <a:t> _ 2 </a:t>
            </a:r>
            <a:r>
              <a:rPr lang="pl-PL" baseline="0" dirty="0" err="1"/>
              <a:t>html</a:t>
            </a:r>
            <a:r>
              <a:rPr lang="pl-PL" baseline="0" dirty="0"/>
              <a:t> 5 plus </a:t>
            </a:r>
            <a:r>
              <a:rPr lang="pl-PL" baseline="0" dirty="0" err="1"/>
              <a:t>linux</a:t>
            </a:r>
            <a:r>
              <a:rPr lang="pl-PL" baseline="0" dirty="0"/>
              <a:t> w </a:t>
            </a:r>
            <a:r>
              <a:rPr lang="pl-PL" baseline="0"/>
              <a:t>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14A-4788-4AB2-AF0C-68C45D14BC1D}" type="slidenum">
              <a:rPr lang="pl-PL" smtClean="0"/>
              <a:pPr/>
              <a:t>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04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use of conversion functions in the WHERE clause may prevent the query optimizer from considering indexes and may degrade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to the students that they use CAST as it is standards-based (and has simpler syntax).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1930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style code of 112 used in the example specifies the yyyymmdd ISO standard, including century. A style of 12 would return yymmdd.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1449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USING clause for a culture is optional and, if omitted, the current session’s language settings will be used.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40582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41583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If necessary, the replacement value is implicitly converted to the data type of the expression checked.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7875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COALESCE outputs a data type of the returned value, unlike NULLIF.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F3555-1C81-41C5-B098-40B9CAC1063D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55781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using aggregate functions in a SELECT clause will implicitly create a single group of all rows. Point out that the example on the slide lacks a GROUP BY clause, so column 1 returns the average of all rows, column 2 the min of all rows, and so 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the topic </a:t>
            </a:r>
            <a:r>
              <a:rPr lang="en-GB" sz="1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Aggregate Functions with NULL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later in this lesson to expand on NULL statements.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is covered in the next lesson.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that COUNT(&lt;column&gt;) counts all values in the column, COUNT(*) counts the number of total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D408-AAF9-444A-A907-92DFBC94225D}" type="slidenum">
              <a:rPr lang="en-GB" smtClean="0"/>
              <a:t>62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92752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that the common functions work on character and date data as well as numeric. You will show this in the demonstration for this lesson.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 the students that common aggregates ignore NULL, except for COUNT, when used with a * instead of a column name.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that SQL CLR provides a mechanism for creating user-define aggregates beyond this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D408-AAF9-444A-A907-92DFBC94225D}" type="slidenum">
              <a:rPr lang="en-GB" smtClean="0"/>
              <a:t>63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04438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53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6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16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77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762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26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379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0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6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56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107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00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355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841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896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6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5" r:id="rId16"/>
    <p:sldLayoutId id="2147483846" r:id="rId17"/>
    <p:sldLayoutId id="2147483852" r:id="rId18"/>
    <p:sldLayoutId id="2147483853" r:id="rId19"/>
    <p:sldLayoutId id="2147483855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cam/70-76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alnet.pl/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zalnet.p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amanthaDSpivey/Querying-Transact-SQL" TargetMode="External"/><Relationship Id="rId4" Type="http://schemas.openxmlformats.org/officeDocument/2006/relationships/hyperlink" Target="https://github.com/bzalewa/WarsztatyDoEgzaminu70761Lubl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E25EC-EECE-46BD-B855-F3217E62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 fontScale="90000"/>
          </a:bodyPr>
          <a:lstStyle/>
          <a:p>
            <a:br>
              <a:rPr lang="en-GB" sz="3200" b="1" dirty="0">
                <a:solidFill>
                  <a:schemeClr val="tx2"/>
                </a:solidFill>
              </a:rPr>
            </a:br>
            <a:br>
              <a:rPr lang="en-GB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r>
              <a:rPr lang="pl-PL" sz="3200" b="1" dirty="0">
                <a:solidFill>
                  <a:schemeClr val="tx2"/>
                </a:solidFill>
              </a:rPr>
              <a:t>Workshop preparing to an exam 70-761</a:t>
            </a:r>
            <a:br>
              <a:rPr lang="pl-PL" sz="3200" b="1" dirty="0">
                <a:solidFill>
                  <a:schemeClr val="tx2"/>
                </a:solidFill>
              </a:rPr>
            </a:br>
            <a:br>
              <a:rPr lang="pl-PL" sz="3200" b="1" dirty="0">
                <a:solidFill>
                  <a:schemeClr val="tx2"/>
                </a:solidFill>
              </a:rPr>
            </a:br>
            <a:br>
              <a:rPr lang="en-GB" sz="3200" dirty="0">
                <a:solidFill>
                  <a:schemeClr val="tx2"/>
                </a:solidFill>
              </a:rPr>
            </a:b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D18BC-FB52-4289-B8D4-389777C1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Beata Zalewa</a:t>
            </a:r>
          </a:p>
        </p:txBody>
      </p:sp>
      <p:pic>
        <p:nvPicPr>
          <p:cNvPr id="7" name="Obraz 23">
            <a:extLst>
              <a:ext uri="{FF2B5EF4-FFF2-40B4-BE49-F238E27FC236}">
                <a16:creationId xmlns:a16="http://schemas.microsoft.com/office/drawing/2014/main" id="{65650EA0-887E-4622-B870-38583D2D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Type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CAST</a:t>
            </a:r>
            <a:r>
              <a:rPr lang="en-GB" sz="2400" dirty="0">
                <a:solidFill>
                  <a:schemeClr val="tx1"/>
                </a:solidFill>
              </a:rPr>
              <a:t>(source_expression AS target_type)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CONVERT</a:t>
            </a:r>
            <a:r>
              <a:rPr lang="en-GB" sz="2400" dirty="0">
                <a:solidFill>
                  <a:schemeClr val="tx1"/>
                </a:solidFill>
              </a:rPr>
              <a:t>(target_type, source_expression, style_number)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PARSE</a:t>
            </a:r>
            <a:r>
              <a:rPr lang="en-GB" sz="2400" dirty="0">
                <a:solidFill>
                  <a:schemeClr val="tx1"/>
                </a:solidFill>
              </a:rPr>
              <a:t>(expr AS type USING style)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TRY_CAST, TRY_CONVERT, TRY_PARSE </a:t>
            </a:r>
            <a:r>
              <a:rPr lang="en-GB" sz="2400" dirty="0">
                <a:solidFill>
                  <a:schemeClr val="tx1"/>
                </a:solidFill>
              </a:rPr>
              <a:t>- return null on failure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FORMAT</a:t>
            </a:r>
            <a:r>
              <a:rPr lang="en-GB" sz="2400" dirty="0">
                <a:solidFill>
                  <a:schemeClr val="tx1"/>
                </a:solidFill>
              </a:rPr>
              <a:t>(source, </a:t>
            </a:r>
            <a:r>
              <a:rPr lang="en-GB" sz="2400" dirty="0" err="1">
                <a:solidFill>
                  <a:schemeClr val="tx1"/>
                </a:solidFill>
              </a:rPr>
              <a:t>fmt_string</a:t>
            </a:r>
            <a:r>
              <a:rPr lang="en-GB" sz="2400" dirty="0">
                <a:solidFill>
                  <a:schemeClr val="tx1"/>
                </a:solidFill>
              </a:rPr>
              <a:t>) - returns a character string based on a </a:t>
            </a:r>
            <a:r>
              <a:rPr lang="en-GB" sz="2400" dirty="0" err="1">
                <a:solidFill>
                  <a:schemeClr val="tx1"/>
                </a:solidFill>
              </a:rPr>
              <a:t>.Net</a:t>
            </a:r>
            <a:r>
              <a:rPr lang="en-GB" sz="2400" dirty="0">
                <a:solidFill>
                  <a:schemeClr val="tx1"/>
                </a:solidFill>
              </a:rPr>
              <a:t> format string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and Explicit Data Type Conversions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0905" y="1231297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Implicit conversion occurs automatically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Follows data type precedence rules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Use explicit conversion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When implicit would fail or is not permitted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To override data type precedence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Explicitly convert between types with CAST or CONVERT functions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Watch for truncation</a:t>
            </a:r>
          </a:p>
        </p:txBody>
      </p:sp>
    </p:spTree>
    <p:extLst>
      <p:ext uri="{BB962C8B-B14F-4D97-AF65-F5344CB8AC3E}">
        <p14:creationId xmlns:p14="http://schemas.microsoft.com/office/powerpoint/2010/main" val="2409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with CAST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63670" y="840098"/>
            <a:ext cx="7751762" cy="5263757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Converts a value from one data type to another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Can be used in SELECT and WHERE clauses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ANSI standard</a:t>
            </a:r>
          </a:p>
          <a:p>
            <a:pPr marL="0" indent="0">
              <a:buNone/>
            </a:pPr>
            <a:r>
              <a:rPr lang="pl-PL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yntax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CAST(&lt;value&gt; AS &lt;datatype&gt;)</a:t>
            </a:r>
            <a:endParaRPr lang="pl-PL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sz="2400" kern="0" dirty="0">
                <a:solidFill>
                  <a:srgbClr val="000000"/>
                </a:solidFill>
              </a:rPr>
              <a:t>  </a:t>
            </a:r>
            <a:r>
              <a:rPr lang="en-US" sz="2400" kern="0" dirty="0">
                <a:solidFill>
                  <a:srgbClr val="000000"/>
                </a:solidFill>
              </a:rPr>
              <a:t>CAST </a:t>
            </a:r>
            <a:r>
              <a:rPr lang="pl-PL" sz="2400" kern="0" dirty="0">
                <a:solidFill>
                  <a:srgbClr val="000000"/>
                </a:solidFill>
              </a:rPr>
              <a:t>e</a:t>
            </a:r>
            <a:r>
              <a:rPr lang="en-US" sz="2400" kern="0" dirty="0" err="1">
                <a:solidFill>
                  <a:srgbClr val="000000"/>
                </a:solidFill>
              </a:rPr>
              <a:t>xample</a:t>
            </a:r>
            <a:r>
              <a:rPr lang="en-US" sz="2400" kern="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CAST(SYSDATETIME() AS date);</a:t>
            </a:r>
            <a:endParaRPr lang="pl-PL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Returns an error if data types are incompatible:</a:t>
            </a:r>
            <a:endParaRPr lang="pl-PL" sz="2400" kern="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400" kern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 529, Level 16, State 2, Line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conversion from data type datetime2 to int is not allowed.</a:t>
            </a:r>
          </a:p>
          <a:p>
            <a:pPr marL="0" lvl="0" indent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0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with CONVERT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337" y="963609"/>
            <a:ext cx="8058679" cy="5050691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Converts a value from one data type to another</a:t>
            </a:r>
          </a:p>
          <a:p>
            <a:pPr lvl="1"/>
            <a:r>
              <a:rPr lang="en-US" kern="0" dirty="0"/>
              <a:t>Can be used in SELECT and WHERE clauses</a:t>
            </a:r>
          </a:p>
          <a:p>
            <a:pPr lvl="1"/>
            <a:r>
              <a:rPr lang="en-US" kern="0" dirty="0"/>
              <a:t>CONVERT is specific to SQL Server, not standards-based</a:t>
            </a:r>
          </a:p>
          <a:p>
            <a:r>
              <a:rPr lang="en-US" kern="0" dirty="0"/>
              <a:t>Style specifies how input value is converted:</a:t>
            </a:r>
          </a:p>
          <a:p>
            <a:pPr lvl="1"/>
            <a:r>
              <a:rPr lang="en-US" kern="0" dirty="0"/>
              <a:t>Date, time, numeric, XML, and so on</a:t>
            </a:r>
          </a:p>
          <a:p>
            <a:pPr marL="0" indent="0">
              <a:buNone/>
            </a:pPr>
            <a:r>
              <a:rPr lang="pl-PL" b="1" kern="0" dirty="0"/>
              <a:t>  CONVERT</a:t>
            </a:r>
            <a:r>
              <a:rPr lang="pl-PL" kern="0" dirty="0"/>
              <a:t> s</a:t>
            </a:r>
            <a:r>
              <a:rPr lang="en-US" kern="0" dirty="0" err="1"/>
              <a:t>yntax</a:t>
            </a:r>
            <a:r>
              <a:rPr lang="en-US" kern="0" dirty="0"/>
              <a:t>: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(&lt;datatype&gt;, &lt;value&gt;, &lt;optional style no.&gt;)</a:t>
            </a:r>
            <a:endParaRPr lang="en-US" kern="0" dirty="0"/>
          </a:p>
          <a:p>
            <a:pPr marL="0" indent="0">
              <a:buNone/>
            </a:pPr>
            <a:r>
              <a:rPr lang="pl-PL" kern="0" dirty="0"/>
              <a:t>  </a:t>
            </a:r>
            <a:endParaRPr lang="pl-PL" sz="2000" kern="0" dirty="0"/>
          </a:p>
          <a:p>
            <a:pPr marL="0" indent="0">
              <a:buNone/>
            </a:pPr>
            <a:r>
              <a:rPr lang="pl-PL" kern="0" dirty="0"/>
              <a:t>  CONVERT e</a:t>
            </a:r>
            <a:r>
              <a:rPr lang="en-US" kern="0" dirty="0" err="1"/>
              <a:t>xample</a:t>
            </a:r>
            <a:r>
              <a:rPr lang="en-US" kern="0" dirty="0"/>
              <a:t>: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CONVERT(CHAR(8), CURRENT_TIMESTAMP,112) AS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ISO_style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endParaRPr lang="en-US" sz="2000" kern="0" dirty="0">
              <a:ea typeface="+mn-ea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3878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Strings with PARSE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729" y="750141"/>
            <a:ext cx="7751762" cy="5336894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1" kern="0" dirty="0">
                <a:solidFill>
                  <a:srgbClr val="000000"/>
                </a:solidFill>
              </a:rPr>
              <a:t>PARSE</a:t>
            </a:r>
            <a:r>
              <a:rPr lang="en-US" kern="0" dirty="0">
                <a:solidFill>
                  <a:srgbClr val="000000"/>
                </a:solidFill>
              </a:rPr>
              <a:t> is a new function in SQL Server 2012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Converts strings to date, time, and number types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pl-PL" kern="0" dirty="0">
                <a:solidFill>
                  <a:srgbClr val="000000"/>
                </a:solidFill>
              </a:rPr>
              <a:t>  </a:t>
            </a:r>
            <a:r>
              <a:rPr lang="en-US" kern="0" dirty="0">
                <a:solidFill>
                  <a:srgbClr val="000000"/>
                </a:solidFill>
              </a:rPr>
              <a:t>PARSE  example:</a:t>
            </a:r>
            <a:endParaRPr lang="pl-PL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PARSE('02/12/2012' AS datetime2 </a:t>
            </a: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'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-US')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parse_result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5653" y="2442650"/>
          <a:ext cx="6920089" cy="1889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PARSE element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String_value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Formatted nvarchar(4000)</a:t>
                      </a:r>
                      <a:r>
                        <a:rPr lang="en-US" sz="2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input</a:t>
                      </a:r>
                      <a:endParaRPr lang="en-US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Data_type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Requested data type ouput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Culture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Optional string in</a:t>
                      </a:r>
                      <a:r>
                        <a:rPr lang="en-US" sz="2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.NET culture form:</a:t>
                      </a:r>
                      <a:br>
                        <a:rPr lang="en-US" sz="2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2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en-US, es-ES, ar-SA, and so on </a:t>
                      </a:r>
                      <a:endParaRPr lang="en-US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4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7163" cy="4601183"/>
          </a:xfrm>
        </p:spPr>
        <p:txBody>
          <a:bodyPr/>
          <a:lstStyle/>
          <a:p>
            <a:r>
              <a:rPr lang="en-GB" dirty="0"/>
              <a:t>Converting with TRY_PARSE and TRY_CONVERT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36776" y="902329"/>
            <a:ext cx="7751762" cy="4942289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1" kern="0" dirty="0">
                <a:solidFill>
                  <a:srgbClr val="000000"/>
                </a:solidFill>
              </a:rPr>
              <a:t>TRY_PARSE </a:t>
            </a:r>
            <a:r>
              <a:rPr lang="en-US" kern="0" dirty="0">
                <a:solidFill>
                  <a:srgbClr val="000000"/>
                </a:solidFill>
              </a:rPr>
              <a:t>and </a:t>
            </a:r>
            <a:r>
              <a:rPr lang="en-US" b="1" kern="0" dirty="0">
                <a:solidFill>
                  <a:srgbClr val="000000"/>
                </a:solidFill>
              </a:rPr>
              <a:t>TRY_CONVERT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New in SQL Server 2012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Return the results of a data type conversion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Like PARSE and CONVERT, they convert strings to date, time and numeric types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Unlike PARSE and CONVERT, they return a NULL if the conversion fails</a:t>
            </a:r>
          </a:p>
          <a:p>
            <a:pPr marL="0" indent="0">
              <a:buNone/>
            </a:pPr>
            <a:r>
              <a:rPr lang="pl-PL" kern="0" dirty="0">
                <a:solidFill>
                  <a:srgbClr val="000000"/>
                </a:solidFill>
              </a:rPr>
              <a:t>  </a:t>
            </a:r>
            <a:r>
              <a:rPr lang="en-US" kern="0" dirty="0">
                <a:solidFill>
                  <a:srgbClr val="000000"/>
                </a:solidFill>
              </a:rPr>
              <a:t>TRY_PARSE </a:t>
            </a:r>
            <a:r>
              <a:rPr lang="pl-PL" kern="0" dirty="0">
                <a:solidFill>
                  <a:srgbClr val="000000"/>
                </a:solidFill>
              </a:rPr>
              <a:t>e</a:t>
            </a:r>
            <a:r>
              <a:rPr lang="en-US" kern="0" dirty="0" err="1">
                <a:solidFill>
                  <a:srgbClr val="000000"/>
                </a:solidFill>
              </a:rPr>
              <a:t>xample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  <a:endParaRPr lang="pl-PL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TRY_PARSE(‘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SQLServer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AS datetime2 USING '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-US')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try_parse_result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2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Type conversion functions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Date and 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number of date and time functions that allow you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manipulate your date and time data.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pl-PL" dirty="0">
                <a:solidFill>
                  <a:schemeClr val="tx1"/>
                </a:solidFill>
              </a:rPr>
              <a:t>se </a:t>
            </a:r>
            <a:r>
              <a:rPr lang="en-GB" dirty="0">
                <a:solidFill>
                  <a:schemeClr val="tx1"/>
                </a:solidFill>
              </a:rPr>
              <a:t>important functions </a:t>
            </a:r>
            <a:r>
              <a:rPr lang="pl-PL" dirty="0">
                <a:solidFill>
                  <a:schemeClr val="tx1"/>
                </a:solidFill>
              </a:rPr>
              <a:t>are </a:t>
            </a:r>
            <a:r>
              <a:rPr lang="en-GB" dirty="0">
                <a:solidFill>
                  <a:schemeClr val="tx1"/>
                </a:solidFill>
              </a:rPr>
              <a:t>supported by T-SQL</a:t>
            </a:r>
            <a:r>
              <a:rPr lang="pl-PL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8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Current date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GETDATE() </a:t>
            </a:r>
            <a:r>
              <a:rPr lang="en-GB" dirty="0">
                <a:solidFill>
                  <a:schemeClr val="tx1"/>
                </a:solidFill>
              </a:rPr>
              <a:t>- Current date time in system </a:t>
            </a:r>
            <a:r>
              <a:rPr lang="en-GB" dirty="0" err="1">
                <a:solidFill>
                  <a:schemeClr val="tx1"/>
                </a:solidFill>
              </a:rPr>
              <a:t>timezone</a:t>
            </a:r>
            <a:r>
              <a:rPr lang="en-GB" dirty="0">
                <a:solidFill>
                  <a:schemeClr val="tx1"/>
                </a:solidFill>
              </a:rPr>
              <a:t>, returns DATETIME type</a:t>
            </a:r>
          </a:p>
          <a:p>
            <a:r>
              <a:rPr lang="en-GB" b="1" dirty="0">
                <a:solidFill>
                  <a:schemeClr val="tx1"/>
                </a:solidFill>
              </a:rPr>
              <a:t>CURRENT_TIMESTAMP()</a:t>
            </a:r>
            <a:r>
              <a:rPr lang="en-GB" dirty="0">
                <a:solidFill>
                  <a:schemeClr val="tx1"/>
                </a:solidFill>
              </a:rPr>
              <a:t> - Same as GETDATE, but standard</a:t>
            </a:r>
          </a:p>
          <a:p>
            <a:r>
              <a:rPr lang="en-GB" b="1" dirty="0">
                <a:solidFill>
                  <a:schemeClr val="tx1"/>
                </a:solidFill>
              </a:rPr>
              <a:t>GETUTCDATE() </a:t>
            </a:r>
            <a:r>
              <a:rPr lang="en-GB" dirty="0">
                <a:solidFill>
                  <a:schemeClr val="tx1"/>
                </a:solidFill>
              </a:rPr>
              <a:t>- Gets current UTC time, returns DATETIME type</a:t>
            </a:r>
          </a:p>
          <a:p>
            <a:r>
              <a:rPr lang="en-GB" b="1" dirty="0">
                <a:solidFill>
                  <a:schemeClr val="tx1"/>
                </a:solidFill>
              </a:rPr>
              <a:t>SYSDATETIME() </a:t>
            </a:r>
            <a:r>
              <a:rPr lang="en-GB" dirty="0">
                <a:solidFill>
                  <a:schemeClr val="tx1"/>
                </a:solidFill>
              </a:rPr>
              <a:t>- Returns current datetime in system </a:t>
            </a:r>
            <a:r>
              <a:rPr lang="en-GB" dirty="0" err="1">
                <a:solidFill>
                  <a:schemeClr val="tx1"/>
                </a:solidFill>
              </a:rPr>
              <a:t>timezone</a:t>
            </a:r>
            <a:r>
              <a:rPr lang="en-GB" dirty="0">
                <a:solidFill>
                  <a:schemeClr val="tx1"/>
                </a:solidFill>
              </a:rPr>
              <a:t>, returning DATETIME2 type</a:t>
            </a:r>
          </a:p>
          <a:p>
            <a:r>
              <a:rPr lang="en-GB" b="1" dirty="0">
                <a:solidFill>
                  <a:schemeClr val="tx1"/>
                </a:solidFill>
              </a:rPr>
              <a:t>SYSUTCDATETIME() </a:t>
            </a:r>
            <a:r>
              <a:rPr lang="en-GB" dirty="0">
                <a:solidFill>
                  <a:schemeClr val="tx1"/>
                </a:solidFill>
              </a:rPr>
              <a:t>- Returns current UTC datetime, returns DATETIME2 type</a:t>
            </a:r>
          </a:p>
          <a:p>
            <a:r>
              <a:rPr lang="en-GB" b="1" dirty="0">
                <a:solidFill>
                  <a:schemeClr val="tx1"/>
                </a:solidFill>
              </a:rPr>
              <a:t>SYSDATETIMEOFFSET() </a:t>
            </a:r>
            <a:r>
              <a:rPr lang="en-GB" dirty="0">
                <a:solidFill>
                  <a:schemeClr val="tx1"/>
                </a:solidFill>
              </a:rPr>
              <a:t>- Returns current time using DATETIMEOFFSET data type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6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Date and time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 lnSpcReduction="10000"/>
          </a:bodyPr>
          <a:lstStyle/>
          <a:p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DATEPART(part, date)</a:t>
            </a:r>
          </a:p>
          <a:p>
            <a:r>
              <a:rPr lang="en-GB" dirty="0">
                <a:solidFill>
                  <a:schemeClr val="tx1"/>
                </a:solidFill>
              </a:rPr>
              <a:t>YEAR(date)</a:t>
            </a:r>
          </a:p>
          <a:p>
            <a:r>
              <a:rPr lang="en-GB" dirty="0">
                <a:solidFill>
                  <a:schemeClr val="tx1"/>
                </a:solidFill>
              </a:rPr>
              <a:t>MONTH(date)</a:t>
            </a:r>
          </a:p>
          <a:p>
            <a:r>
              <a:rPr lang="en-GB" dirty="0">
                <a:solidFill>
                  <a:schemeClr val="tx1"/>
                </a:solidFill>
              </a:rPr>
              <a:t>DAY(date)</a:t>
            </a:r>
          </a:p>
          <a:p>
            <a:r>
              <a:rPr lang="en-GB" dirty="0">
                <a:solidFill>
                  <a:schemeClr val="tx1"/>
                </a:solidFill>
              </a:rPr>
              <a:t>DATENAME(part, date)</a:t>
            </a:r>
          </a:p>
          <a:p>
            <a:r>
              <a:rPr lang="en-GB" dirty="0">
                <a:solidFill>
                  <a:schemeClr val="tx1"/>
                </a:solidFill>
              </a:rPr>
              <a:t>DATEFROMPARTS</a:t>
            </a:r>
          </a:p>
          <a:p>
            <a:r>
              <a:rPr lang="en-GB" dirty="0">
                <a:solidFill>
                  <a:schemeClr val="tx1"/>
                </a:solidFill>
              </a:rPr>
              <a:t>DATETIMEFROMPARTS</a:t>
            </a:r>
          </a:p>
          <a:p>
            <a:r>
              <a:rPr lang="en-GB" dirty="0">
                <a:solidFill>
                  <a:schemeClr val="tx1"/>
                </a:solidFill>
              </a:rPr>
              <a:t>DATETIME2FROMPARTS</a:t>
            </a:r>
          </a:p>
          <a:p>
            <a:r>
              <a:rPr lang="en-GB" dirty="0">
                <a:solidFill>
                  <a:schemeClr val="tx1"/>
                </a:solidFill>
              </a:rPr>
              <a:t>DATETIMEOFFSETFROMPARTS</a:t>
            </a:r>
          </a:p>
          <a:p>
            <a:r>
              <a:rPr lang="en-GB" dirty="0">
                <a:solidFill>
                  <a:schemeClr val="tx1"/>
                </a:solidFill>
              </a:rPr>
              <a:t>SMALLDATETIMEFROMPARTS</a:t>
            </a:r>
          </a:p>
          <a:p>
            <a:r>
              <a:rPr lang="en-GB" dirty="0">
                <a:solidFill>
                  <a:schemeClr val="tx1"/>
                </a:solidFill>
              </a:rPr>
              <a:t>TIMEFROMPARTS</a:t>
            </a:r>
          </a:p>
          <a:p>
            <a:r>
              <a:rPr lang="en-GB" dirty="0">
                <a:solidFill>
                  <a:schemeClr val="tx1"/>
                </a:solidFill>
              </a:rPr>
              <a:t>EOMONTH(datetime)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pl-PL" dirty="0"/>
              <a:t>bout</a:t>
            </a:r>
            <a:endParaRPr lang="en-GB" dirty="0"/>
          </a:p>
        </p:txBody>
      </p:sp>
      <p:pic>
        <p:nvPicPr>
          <p:cNvPr id="5" name="Obraz 23">
            <a:extLst>
              <a:ext uri="{FF2B5EF4-FFF2-40B4-BE49-F238E27FC236}">
                <a16:creationId xmlns:a16="http://schemas.microsoft.com/office/drawing/2014/main" id="{47BD3A8D-218B-4D50-897B-87E20352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AA9BE88-2F86-4B2F-B3A1-EFA43CDA7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4669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889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Add and Diff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addition and difference date and time functions 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DATEADD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DATEDIFF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- </a:t>
            </a:r>
            <a:r>
              <a:rPr lang="en-GB" dirty="0">
                <a:solidFill>
                  <a:schemeClr val="tx1"/>
                </a:solidFill>
              </a:rPr>
              <a:t>DATEADD(interval, number, date)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- </a:t>
            </a:r>
            <a:r>
              <a:rPr lang="en-GB" dirty="0">
                <a:solidFill>
                  <a:schemeClr val="tx1"/>
                </a:solidFill>
              </a:rPr>
              <a:t>DATEDIFF(interval, date1, date2)</a:t>
            </a:r>
          </a:p>
          <a:p>
            <a:r>
              <a:rPr lang="en-GB" dirty="0">
                <a:solidFill>
                  <a:schemeClr val="tx1"/>
                </a:solidFill>
              </a:rPr>
              <a:t>DATEADD is a very commonly used function. With it, you can add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requested number of units of a specified part to a specified date and 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value.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 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b="1" dirty="0">
                <a:solidFill>
                  <a:schemeClr val="tx1"/>
                </a:solidFill>
              </a:rPr>
              <a:t>DATEADD(year, 1, ‘20170212’)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tx1"/>
                </a:solidFill>
              </a:rPr>
              <a:t>adds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one year to the input date February 12, 2017.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SWITCHOFFSET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datetimeoffset</a:t>
            </a:r>
            <a:r>
              <a:rPr lang="en-GB" dirty="0">
                <a:solidFill>
                  <a:schemeClr val="tx1"/>
                </a:solidFill>
              </a:rPr>
              <a:t>, desired offset) - </a:t>
            </a:r>
            <a:r>
              <a:rPr lang="pl-PL" dirty="0">
                <a:solidFill>
                  <a:schemeClr val="tx1"/>
                </a:solidFill>
              </a:rPr>
              <a:t>a</a:t>
            </a:r>
            <a:r>
              <a:rPr lang="en-GB" dirty="0" err="1">
                <a:solidFill>
                  <a:schemeClr val="tx1"/>
                </a:solidFill>
              </a:rPr>
              <a:t>djusts</a:t>
            </a:r>
            <a:r>
              <a:rPr lang="en-GB" dirty="0">
                <a:solidFill>
                  <a:schemeClr val="tx1"/>
                </a:solidFill>
              </a:rPr>
              <a:t> a DT offset to the desired offset</a:t>
            </a:r>
          </a:p>
          <a:p>
            <a:r>
              <a:rPr lang="en-GB" b="1" dirty="0">
                <a:solidFill>
                  <a:schemeClr val="tx1"/>
                </a:solidFill>
              </a:rPr>
              <a:t>TODATETIMEOFFSET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pl-PL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onstruct</a:t>
            </a:r>
            <a:r>
              <a:rPr lang="en-GB" dirty="0">
                <a:solidFill>
                  <a:schemeClr val="tx1"/>
                </a:solidFill>
              </a:rPr>
              <a:t> a DT offset from a date/time plus an offset</a:t>
            </a:r>
          </a:p>
          <a:p>
            <a:r>
              <a:rPr lang="en-GB" b="1" dirty="0">
                <a:solidFill>
                  <a:schemeClr val="tx1"/>
                </a:solidFill>
              </a:rPr>
              <a:t>AT TIME ZONE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en-GB" dirty="0" err="1">
                <a:solidFill>
                  <a:schemeClr val="tx1"/>
                </a:solidFill>
              </a:rPr>
              <a:t>ses</a:t>
            </a:r>
            <a:r>
              <a:rPr lang="en-GB" dirty="0">
                <a:solidFill>
                  <a:schemeClr val="tx1"/>
                </a:solidFill>
              </a:rPr>
              <a:t> named time zones instead of offsets(so you don't have to worry about Daylight savings)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Date and time functions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was not really designed to support very sophisticated character string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manipulation functions, so you won’t find a very large set of such functions.</a:t>
            </a:r>
          </a:p>
          <a:p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pl-PL" dirty="0">
                <a:solidFill>
                  <a:schemeClr val="tx1"/>
                </a:solidFill>
              </a:rPr>
              <a:t>re are </a:t>
            </a:r>
            <a:r>
              <a:rPr lang="en-GB" dirty="0">
                <a:solidFill>
                  <a:schemeClr val="tx1"/>
                </a:solidFill>
              </a:rPr>
              <a:t>character string functions that T-SQL does support,</a:t>
            </a:r>
            <a:r>
              <a:rPr lang="pl-PL" dirty="0">
                <a:solidFill>
                  <a:schemeClr val="tx1"/>
                </a:solidFill>
              </a:rPr>
              <a:t> they are </a:t>
            </a:r>
            <a:r>
              <a:rPr lang="en-GB" dirty="0">
                <a:solidFill>
                  <a:schemeClr val="tx1"/>
                </a:solidFill>
              </a:rPr>
              <a:t>arranged in categories.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0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Character string concatenation is a very common need.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T-SQL supports two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ways to concatenate strings—one with the plus (+) operator, and another with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en-GB" b="1" dirty="0">
                <a:solidFill>
                  <a:schemeClr val="tx1"/>
                </a:solidFill>
              </a:rPr>
              <a:t> CONCAT </a:t>
            </a:r>
            <a:r>
              <a:rPr lang="en-GB" dirty="0">
                <a:solidFill>
                  <a:schemeClr val="tx1"/>
                </a:solidFill>
              </a:rPr>
              <a:t>function.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6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NULL with ISNULL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38164" y="777035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1" kern="0" dirty="0">
                <a:solidFill>
                  <a:srgbClr val="000000"/>
                </a:solidFill>
              </a:rPr>
              <a:t>ISNULL</a:t>
            </a:r>
            <a:r>
              <a:rPr lang="en-US" kern="0" dirty="0">
                <a:solidFill>
                  <a:srgbClr val="000000"/>
                </a:solidFill>
              </a:rPr>
              <a:t> replaces NULL with a specified value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Not standard; use </a:t>
            </a:r>
            <a:r>
              <a:rPr lang="en-US" b="1" kern="0" dirty="0">
                <a:solidFill>
                  <a:srgbClr val="000000"/>
                </a:solidFill>
              </a:rPr>
              <a:t>COALESCE</a:t>
            </a:r>
            <a:r>
              <a:rPr lang="en-US" kern="0" dirty="0">
                <a:solidFill>
                  <a:srgbClr val="000000"/>
                </a:solidFill>
              </a:rPr>
              <a:t> instead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Syntax: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72089" y="2338295"/>
          <a:ext cx="6096000" cy="1676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31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ISNULL Element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expression_to_check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 expression</a:t>
                      </a:r>
                      <a:r>
                        <a:rPr lang="en-US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itself if not NULL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replacement_value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Returned</a:t>
                      </a:r>
                      <a:r>
                        <a:rPr lang="en-US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if expression evaluates to NULL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ED1C70-D7BF-4D3D-B53C-E325FE2E8902}"/>
              </a:ext>
            </a:extLst>
          </p:cNvPr>
          <p:cNvSpPr/>
          <p:nvPr/>
        </p:nvSpPr>
        <p:spPr>
          <a:xfrm>
            <a:off x="3801387" y="4391163"/>
            <a:ext cx="7576765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city, ISNULL(region, 'N/A') AS region, country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Sales.Customers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28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COALESCE to Return Non-NULL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99529" y="723247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b="1" kern="0" dirty="0">
                <a:solidFill>
                  <a:srgbClr val="000000"/>
                </a:solidFill>
              </a:rPr>
              <a:t>COALESCE</a:t>
            </a:r>
            <a:r>
              <a:rPr lang="en-US" sz="2400" kern="0" dirty="0">
                <a:solidFill>
                  <a:srgbClr val="000000"/>
                </a:solidFill>
              </a:rPr>
              <a:t> returns the first non-NULL value in a list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With only two arguments, COALESCE behaves like ISNULL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If all arguments are NULL, COALESCE returns NULL</a:t>
            </a:r>
          </a:p>
          <a:p>
            <a:pPr lvl="0"/>
            <a:r>
              <a:rPr lang="en-US" sz="2400" b="1" kern="0" dirty="0">
                <a:solidFill>
                  <a:srgbClr val="000000"/>
                </a:solidFill>
              </a:rPr>
              <a:t>COALESCE </a:t>
            </a:r>
            <a:r>
              <a:rPr lang="en-US" sz="2400" kern="0" dirty="0">
                <a:solidFill>
                  <a:srgbClr val="000000"/>
                </a:solidFill>
              </a:rPr>
              <a:t>is standards-based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country, region, city, </a:t>
            </a:r>
          </a:p>
          <a:p>
            <a:pPr marL="0" indent="0"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+ ',' + COALESCE(region, ' ') + ', ' + city as location</a:t>
            </a:r>
          </a:p>
          <a:p>
            <a:pPr marL="0" indent="0"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Sales.Customers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r>
              <a:rPr lang="pl-PL" dirty="0"/>
              <a:t>Character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Substring extraction and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These </a:t>
            </a:r>
            <a:r>
              <a:rPr lang="en-GB" dirty="0">
                <a:solidFill>
                  <a:schemeClr val="tx1"/>
                </a:solidFill>
              </a:rPr>
              <a:t>functions you can use to extract a substring from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string, and identify the position of a substring within a string.</a:t>
            </a:r>
          </a:p>
          <a:p>
            <a:r>
              <a:rPr lang="en-GB" dirty="0">
                <a:solidFill>
                  <a:schemeClr val="tx1"/>
                </a:solidFill>
              </a:rPr>
              <a:t>With the </a:t>
            </a:r>
            <a:r>
              <a:rPr lang="en-GB" b="1" dirty="0">
                <a:solidFill>
                  <a:schemeClr val="tx1"/>
                </a:solidFill>
              </a:rPr>
              <a:t>SUBSTRING</a:t>
            </a:r>
            <a:r>
              <a:rPr lang="en-GB" dirty="0">
                <a:solidFill>
                  <a:schemeClr val="tx1"/>
                </a:solidFill>
              </a:rPr>
              <a:t> function, you can extract a substring from a string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given as the first argument, starting with the position given as the second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argument, and a length given as the third argument.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SUBSTRING(‘</a:t>
            </a:r>
            <a:r>
              <a:rPr lang="en-GB" b="1" dirty="0" err="1">
                <a:solidFill>
                  <a:schemeClr val="tx1"/>
                </a:solidFill>
              </a:rPr>
              <a:t>abcde</a:t>
            </a:r>
            <a:r>
              <a:rPr lang="en-GB" b="1" dirty="0">
                <a:solidFill>
                  <a:schemeClr val="tx1"/>
                </a:solidFill>
              </a:rPr>
              <a:t>’, 1, 3)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returns ‘</a:t>
            </a:r>
            <a:r>
              <a:rPr lang="en-GB" dirty="0" err="1">
                <a:solidFill>
                  <a:schemeClr val="tx1"/>
                </a:solidFill>
              </a:rPr>
              <a:t>abc</a:t>
            </a:r>
            <a:r>
              <a:rPr lang="en-GB" dirty="0">
                <a:solidFill>
                  <a:schemeClr val="tx1"/>
                </a:solidFill>
              </a:rPr>
              <a:t>’.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the third argument 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greater than what would get you to the end of the string, the function doesn’t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fail; instead, it just extracts the substring until the end of the string.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LEFT and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LEFT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RIGHT</a:t>
            </a:r>
            <a:r>
              <a:rPr lang="en-GB" dirty="0">
                <a:solidFill>
                  <a:schemeClr val="tx1"/>
                </a:solidFill>
              </a:rPr>
              <a:t> functions extract a requested number of characters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from the left and right ends of the input string, respectively.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LEFT(‘</a:t>
            </a:r>
            <a:r>
              <a:rPr lang="en-GB" b="1" dirty="0" err="1">
                <a:solidFill>
                  <a:schemeClr val="tx1"/>
                </a:solidFill>
              </a:rPr>
              <a:t>abcde</a:t>
            </a:r>
            <a:r>
              <a:rPr lang="en-GB" b="1" dirty="0">
                <a:solidFill>
                  <a:schemeClr val="tx1"/>
                </a:solidFill>
              </a:rPr>
              <a:t>’, 3)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returns ‘</a:t>
            </a:r>
            <a:r>
              <a:rPr lang="en-GB" dirty="0" err="1">
                <a:solidFill>
                  <a:schemeClr val="tx1"/>
                </a:solidFill>
              </a:rPr>
              <a:t>abc</a:t>
            </a:r>
            <a:r>
              <a:rPr lang="en-GB" dirty="0">
                <a:solidFill>
                  <a:schemeClr val="tx1"/>
                </a:solidFill>
              </a:rPr>
              <a:t>’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and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RIGHT(‘</a:t>
            </a:r>
            <a:r>
              <a:rPr lang="en-GB" b="1" dirty="0" err="1">
                <a:solidFill>
                  <a:schemeClr val="tx1"/>
                </a:solidFill>
              </a:rPr>
              <a:t>abcde</a:t>
            </a:r>
            <a:r>
              <a:rPr lang="en-GB" b="1" dirty="0">
                <a:solidFill>
                  <a:schemeClr val="tx1"/>
                </a:solidFill>
              </a:rPr>
              <a:t>’, 3)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returns ‘</a:t>
            </a:r>
            <a:r>
              <a:rPr lang="en-GB" dirty="0" err="1">
                <a:solidFill>
                  <a:schemeClr val="tx1"/>
                </a:solidFill>
              </a:rPr>
              <a:t>cde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endParaRPr lang="pl-PL" b="1" dirty="0"/>
          </a:p>
          <a:p>
            <a:pPr marL="0" lv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Manage data with Transact-SQL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WORKSHOP 1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1: Create Transact-SQL SELECT queries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Understanding the foundations of T-SQL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Understanding logical query processing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Getting started with the SELECT statement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Filtering data with predicates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Sorting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Filtering data with TOP and OFFSET-FETCH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Combining sets with set operators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 2: Query multiple tables by using joins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Cross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Inner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Outer joins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Queries with composite joins and NULLs in join columns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Multi-join queries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CHARINDEX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CHARINDEX</a:t>
            </a:r>
            <a:r>
              <a:rPr lang="en-GB" dirty="0">
                <a:solidFill>
                  <a:schemeClr val="tx1"/>
                </a:solidFill>
              </a:rPr>
              <a:t> function returns the position of the first occurrence of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string provided as the first argument within the string provided as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second argument.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 expression </a:t>
            </a:r>
            <a:r>
              <a:rPr lang="en-GB" b="1" dirty="0">
                <a:solidFill>
                  <a:schemeClr val="tx1"/>
                </a:solidFill>
              </a:rPr>
              <a:t>CHARINDEX(‘ ‘,’Inigo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Montoya’) </a:t>
            </a:r>
            <a:r>
              <a:rPr lang="en-GB" dirty="0">
                <a:solidFill>
                  <a:schemeClr val="tx1"/>
                </a:solidFill>
              </a:rPr>
              <a:t>looks for the first occurrence of a space in the second input,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returning 6 in this example.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Y</a:t>
            </a:r>
            <a:r>
              <a:rPr lang="en-GB" dirty="0">
                <a:solidFill>
                  <a:schemeClr val="tx1"/>
                </a:solidFill>
              </a:rPr>
              <a:t>ou can provide a third argument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indicating to the function the position where to start looking.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can combine, or nest, functions in the same expression. 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PATINDEX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also supports a function called </a:t>
            </a:r>
            <a:r>
              <a:rPr lang="en-GB" b="1" dirty="0">
                <a:solidFill>
                  <a:schemeClr val="tx1"/>
                </a:solidFill>
              </a:rPr>
              <a:t>PATINDEX </a:t>
            </a:r>
            <a:r>
              <a:rPr lang="en-GB" dirty="0">
                <a:solidFill>
                  <a:schemeClr val="tx1"/>
                </a:solidFill>
              </a:rPr>
              <a:t>that, like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CHARINDEX, you can use to locate the first position of a string within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another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But whereas with CHARINDEX you’re looking for a constant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string, with PATINDEX you’re looking for a pattern.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pattern is formed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very similar to the LIKE patterns that you’re probably familiar with, where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you use wildcards like % for any string, _ for a single character, and square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brackets ([]) representing a single character from a certain list or range.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 expression </a:t>
            </a:r>
            <a:r>
              <a:rPr lang="en-GB" b="1" dirty="0">
                <a:solidFill>
                  <a:schemeClr val="tx1"/>
                </a:solidFill>
              </a:rPr>
              <a:t>PATINDEX(‘%[0-9]%’, ‘abcd123efgh’) </a:t>
            </a:r>
            <a:r>
              <a:rPr lang="en-GB" dirty="0">
                <a:solidFill>
                  <a:schemeClr val="tx1"/>
                </a:solidFill>
              </a:rPr>
              <a:t>looks for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first occurrence of a digit (a character in the range 0–9) in the second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input, returning the position 5 in this case.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Substring extraction and position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4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provides two functions that you can use to measure the length of 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input value—</a:t>
            </a:r>
            <a:r>
              <a:rPr lang="en-GB" b="1" dirty="0">
                <a:solidFill>
                  <a:schemeClr val="tx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DATALENGTH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en-GB" b="1" dirty="0">
                <a:solidFill>
                  <a:schemeClr val="tx1"/>
                </a:solidFill>
              </a:rPr>
              <a:t> LEN </a:t>
            </a:r>
            <a:r>
              <a:rPr lang="en-GB" dirty="0">
                <a:solidFill>
                  <a:schemeClr val="tx1"/>
                </a:solidFill>
              </a:rPr>
              <a:t>function returns the length of an input string in terms of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number of characters.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t returns the number of characters, not bytes,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whether the input is a regular character or Unicode character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example, the expression </a:t>
            </a:r>
            <a:r>
              <a:rPr lang="en-GB" b="1" dirty="0">
                <a:solidFill>
                  <a:schemeClr val="tx1"/>
                </a:solidFill>
              </a:rPr>
              <a:t>LEN(</a:t>
            </a:r>
            <a:r>
              <a:rPr lang="en-GB" b="1" dirty="0" err="1">
                <a:solidFill>
                  <a:schemeClr val="tx1"/>
                </a:solidFill>
              </a:rPr>
              <a:t>N’xyz</a:t>
            </a:r>
            <a:r>
              <a:rPr lang="en-GB" b="1" dirty="0">
                <a:solidFill>
                  <a:schemeClr val="tx1"/>
                </a:solidFill>
              </a:rPr>
              <a:t>’) </a:t>
            </a:r>
            <a:r>
              <a:rPr lang="en-GB" dirty="0">
                <a:solidFill>
                  <a:schemeClr val="tx1"/>
                </a:solidFill>
              </a:rPr>
              <a:t>returns 3.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u="sng" dirty="0">
                <a:solidFill>
                  <a:schemeClr val="tx1"/>
                </a:solidFill>
              </a:rPr>
              <a:t>If there are any trailing</a:t>
            </a:r>
            <a:r>
              <a:rPr lang="pl-PL" u="sng" dirty="0">
                <a:solidFill>
                  <a:schemeClr val="tx1"/>
                </a:solidFill>
              </a:rPr>
              <a:t> </a:t>
            </a:r>
            <a:r>
              <a:rPr lang="en-GB" u="sng" dirty="0">
                <a:solidFill>
                  <a:schemeClr val="tx1"/>
                </a:solidFill>
              </a:rPr>
              <a:t>spaces</a:t>
            </a:r>
            <a:r>
              <a:rPr lang="en-GB" dirty="0">
                <a:solidFill>
                  <a:schemeClr val="tx1"/>
                </a:solidFill>
              </a:rPr>
              <a:t>, LEN removes them.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DATALENGTH</a:t>
            </a:r>
            <a:r>
              <a:rPr lang="en-GB" dirty="0">
                <a:solidFill>
                  <a:schemeClr val="tx1"/>
                </a:solidFill>
              </a:rPr>
              <a:t> function returns the length of the input in terms of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number of bytes.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This means, for example, that if the input is a Unicode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character string, it will count 2 bytes per character.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r>
              <a:rPr lang="en-GB" b="1" dirty="0">
                <a:solidFill>
                  <a:schemeClr val="tx1"/>
                </a:solidFill>
              </a:rPr>
              <a:t>DATALENGTH(</a:t>
            </a:r>
            <a:r>
              <a:rPr lang="en-GB" b="1" dirty="0" err="1">
                <a:solidFill>
                  <a:schemeClr val="tx1"/>
                </a:solidFill>
              </a:rPr>
              <a:t>N’xyz</a:t>
            </a:r>
            <a:r>
              <a:rPr lang="en-GB" b="1" dirty="0">
                <a:solidFill>
                  <a:schemeClr val="tx1"/>
                </a:solidFill>
              </a:rPr>
              <a:t>’) </a:t>
            </a:r>
            <a:r>
              <a:rPr lang="en-GB" dirty="0">
                <a:solidFill>
                  <a:schemeClr val="tx1"/>
                </a:solidFill>
              </a:rPr>
              <a:t>returns 6.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en-GB" dirty="0" err="1">
                <a:solidFill>
                  <a:schemeClr val="tx1"/>
                </a:solidFill>
              </a:rPr>
              <a:t>nlike</a:t>
            </a:r>
            <a:r>
              <a:rPr lang="en-GB" dirty="0">
                <a:solidFill>
                  <a:schemeClr val="tx1"/>
                </a:solidFill>
              </a:rPr>
              <a:t> LEN,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DATALENGTH function </a:t>
            </a:r>
            <a:r>
              <a:rPr lang="en-GB" u="sng" dirty="0">
                <a:solidFill>
                  <a:schemeClr val="tx1"/>
                </a:solidFill>
              </a:rPr>
              <a:t>doesn’t remove trailing spaces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6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String length</a:t>
            </a:r>
            <a:br>
              <a:rPr lang="pl-PL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8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String alteration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number of functions that you can use to apply alterations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 input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Those are </a:t>
            </a:r>
            <a:r>
              <a:rPr lang="en-GB" b="1" dirty="0">
                <a:solidFill>
                  <a:schemeClr val="tx1"/>
                </a:solidFill>
              </a:rPr>
              <a:t>REPLACE, REPLICATE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b="1" dirty="0">
                <a:solidFill>
                  <a:schemeClr val="tx1"/>
                </a:solidFill>
              </a:rPr>
              <a:t>STUFF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With the </a:t>
            </a:r>
            <a:r>
              <a:rPr lang="en-GB" b="1" dirty="0">
                <a:solidFill>
                  <a:schemeClr val="tx1"/>
                </a:solidFill>
              </a:rPr>
              <a:t>REPLACE </a:t>
            </a:r>
            <a:r>
              <a:rPr lang="en-GB" dirty="0">
                <a:solidFill>
                  <a:schemeClr val="tx1"/>
                </a:solidFill>
              </a:rPr>
              <a:t>function, you can replace in an input string provided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as the first argument all occurrences of the string provided as the second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argument, with the string provided as the third argument.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REPLACE(‘.1.2.3.’, ‘.’, ‘/’)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substitutes all occurrences of a dot (.)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with a slash (/), returning the </a:t>
            </a: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tx1"/>
                </a:solidFill>
              </a:rPr>
              <a:t>string ‘/1/2/3/’.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3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REPLICATE </a:t>
            </a:r>
            <a:r>
              <a:rPr lang="en-GB" dirty="0">
                <a:solidFill>
                  <a:schemeClr val="tx1"/>
                </a:solidFill>
              </a:rPr>
              <a:t>function allows you to replicate an input string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requested number of times.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the 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REPLICATE(‘0’,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10)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replicates the string ‘0’ ten times, returning ‘0000000000’.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1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STUFF</a:t>
            </a:r>
            <a:r>
              <a:rPr lang="en-GB" dirty="0">
                <a:solidFill>
                  <a:schemeClr val="tx1"/>
                </a:solidFill>
              </a:rPr>
              <a:t> function operates on an input string provided as the first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argument; then, from the character position indicated as the second argument,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deletes the number of characters indicated by the third argument.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Then 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inserts in that position the string specified as the fourth argument.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example, the 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STUFF(‘,</a:t>
            </a:r>
            <a:r>
              <a:rPr lang="en-GB" b="1" dirty="0" err="1">
                <a:solidFill>
                  <a:schemeClr val="tx1"/>
                </a:solidFill>
              </a:rPr>
              <a:t>x,y,z</a:t>
            </a:r>
            <a:r>
              <a:rPr lang="en-GB" b="1" dirty="0">
                <a:solidFill>
                  <a:schemeClr val="tx1"/>
                </a:solidFill>
              </a:rPr>
              <a:t>’, 1, 1, ‘’)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removes the first character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from the input string, returning ‘</a:t>
            </a:r>
            <a:r>
              <a:rPr lang="en-GB" dirty="0" err="1">
                <a:solidFill>
                  <a:schemeClr val="tx1"/>
                </a:solidFill>
              </a:rPr>
              <a:t>x,y,z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String alteration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21659"/>
            <a:ext cx="7315200" cy="5665694"/>
          </a:xfrm>
        </p:spPr>
        <p:txBody>
          <a:bodyPr>
            <a:normAutofit fontScale="40000" lnSpcReduction="20000"/>
          </a:bodyPr>
          <a:lstStyle/>
          <a:p>
            <a:endParaRPr lang="pl-PL" b="1" dirty="0"/>
          </a:p>
          <a:p>
            <a:pPr marL="0" indent="0">
              <a:buNone/>
            </a:pPr>
            <a:r>
              <a:rPr lang="en-GB" sz="3500" b="1" dirty="0">
                <a:solidFill>
                  <a:srgbClr val="FF0000"/>
                </a:solidFill>
              </a:rPr>
              <a:t>WORKSHOP 2</a:t>
            </a:r>
            <a:endParaRPr lang="en-GB" sz="3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500" b="1" dirty="0">
                <a:solidFill>
                  <a:srgbClr val="0070C0"/>
                </a:solidFill>
              </a:rPr>
              <a:t>3: Implement functions and aggregate data</a:t>
            </a:r>
            <a:endParaRPr lang="en-GB" sz="3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Type conversion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Date and time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Character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CASE expressions and related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System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Arithmetic operators and aggregate functions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Search arguments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Function determinism</a:t>
            </a:r>
          </a:p>
          <a:p>
            <a:pPr marL="0" indent="0">
              <a:buNone/>
            </a:pPr>
            <a:r>
              <a:rPr lang="en-GB" sz="3500" b="1" dirty="0">
                <a:solidFill>
                  <a:srgbClr val="0070C0"/>
                </a:solidFill>
              </a:rPr>
              <a:t>4: Modify data</a:t>
            </a:r>
            <a:endParaRPr lang="en-GB" sz="3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Inserting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Updating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Deleting data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Merging data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Using the OUTPUT option</a:t>
            </a:r>
          </a:p>
          <a:p>
            <a:pPr marL="0" indent="0">
              <a:buNone/>
            </a:pPr>
            <a:r>
              <a:rPr lang="en-GB" sz="3500" dirty="0">
                <a:solidFill>
                  <a:srgbClr val="0070C0"/>
                </a:solidFill>
              </a:rPr>
              <a:t>Impact of structural changes on data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23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Using formatting </a:t>
            </a:r>
            <a:r>
              <a:rPr lang="en-GB" dirty="0">
                <a:solidFill>
                  <a:schemeClr val="tx1"/>
                </a:solidFill>
              </a:rPr>
              <a:t>functions you can apply formatting options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 input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Those are the </a:t>
            </a:r>
            <a:r>
              <a:rPr lang="en-GB" b="1" dirty="0">
                <a:solidFill>
                  <a:schemeClr val="tx1"/>
                </a:solidFill>
              </a:rPr>
              <a:t>UPPER, LOWER, LTRIM, RTRIM</a:t>
            </a:r>
            <a:r>
              <a:rPr lang="en-GB" dirty="0">
                <a:solidFill>
                  <a:schemeClr val="tx1"/>
                </a:solidFill>
              </a:rPr>
              <a:t>,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FORMAT</a:t>
            </a:r>
            <a:r>
              <a:rPr lang="en-GB" dirty="0">
                <a:solidFill>
                  <a:schemeClr val="tx1"/>
                </a:solidFill>
              </a:rPr>
              <a:t> functions.</a:t>
            </a:r>
          </a:p>
          <a:p>
            <a:r>
              <a:rPr lang="en-GB" dirty="0">
                <a:solidFill>
                  <a:schemeClr val="tx1"/>
                </a:solidFill>
              </a:rPr>
              <a:t>The first four functions are self-explanatory (uppercase form of the input,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GB" dirty="0" err="1">
                <a:solidFill>
                  <a:schemeClr val="tx1"/>
                </a:solidFill>
              </a:rPr>
              <a:t>owercase</a:t>
            </a:r>
            <a:r>
              <a:rPr lang="en-GB" dirty="0">
                <a:solidFill>
                  <a:schemeClr val="tx1"/>
                </a:solidFill>
              </a:rPr>
              <a:t> form of the input, input after removal of leading spaces, and input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after removal of trailing spaces).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here’s no </a:t>
            </a:r>
            <a:r>
              <a:rPr lang="en-GB" b="1" dirty="0">
                <a:solidFill>
                  <a:schemeClr val="tx1"/>
                </a:solidFill>
              </a:rPr>
              <a:t>TRIM </a:t>
            </a:r>
            <a:r>
              <a:rPr lang="en-GB" dirty="0">
                <a:solidFill>
                  <a:schemeClr val="tx1"/>
                </a:solidFill>
              </a:rPr>
              <a:t>function 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removes both leading and trailing spaces; to achieve this, you need to nest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one function call within another, as in </a:t>
            </a:r>
            <a:r>
              <a:rPr lang="en-GB" b="1" dirty="0">
                <a:solidFill>
                  <a:schemeClr val="tx1"/>
                </a:solidFill>
              </a:rPr>
              <a:t>RTRIM(LTRIM(&lt;input&gt;)).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W</a:t>
            </a:r>
            <a:r>
              <a:rPr lang="en-GB" dirty="0" err="1">
                <a:solidFill>
                  <a:schemeClr val="tx1"/>
                </a:solidFill>
              </a:rPr>
              <a:t>ith</a:t>
            </a:r>
            <a:r>
              <a:rPr lang="en-GB" dirty="0">
                <a:solidFill>
                  <a:schemeClr val="tx1"/>
                </a:solidFill>
              </a:rPr>
              <a:t> the </a:t>
            </a:r>
            <a:r>
              <a:rPr lang="en-GB" b="1" dirty="0">
                <a:solidFill>
                  <a:schemeClr val="tx1"/>
                </a:solidFill>
              </a:rPr>
              <a:t>FORMAT</a:t>
            </a:r>
            <a:r>
              <a:rPr lang="en-GB" dirty="0">
                <a:solidFill>
                  <a:schemeClr val="tx1"/>
                </a:solidFill>
              </a:rPr>
              <a:t> function, you can format an input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value based on a .NET format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FORMAT(1759, ‘0000000000’)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formats the input number as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character string with a fixed size 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of 10 characters with leading zeros,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returning ‘0000001759’.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same thing can be achieved with the format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string ‘d10’, meaning decimal value with 10 digits, with the expression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FORMAT(1759, ‘d10’)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Formatting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64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String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table-valued function called </a:t>
            </a:r>
            <a:r>
              <a:rPr lang="en-GB" b="1" dirty="0">
                <a:solidFill>
                  <a:schemeClr val="tx1"/>
                </a:solidFill>
              </a:rPr>
              <a:t>STRING_SPLIT </a:t>
            </a:r>
            <a:r>
              <a:rPr lang="en-GB" dirty="0">
                <a:solidFill>
                  <a:schemeClr val="tx1"/>
                </a:solidFill>
              </a:rPr>
              <a:t>that accepts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 charter string with a separated list of values provided as the first input,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 character string with the separator as the second input, and returns a result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set with a column called value holding the individual split strings.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function supports all character string types for both inputs—regular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Unicode.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type of the result value column, which is actually named </a:t>
            </a:r>
            <a:r>
              <a:rPr lang="en-GB" i="1" dirty="0">
                <a:solidFill>
                  <a:schemeClr val="tx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NVARCHAR if the first input is of a Unicode character string type,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VARCHAR otherwise.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0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String splitting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en-GB" dirty="0"/>
              <a:t>CASE expressions and related functions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an expression called </a:t>
            </a:r>
            <a:r>
              <a:rPr lang="en-GB" b="1" dirty="0">
                <a:solidFill>
                  <a:schemeClr val="tx1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and a number of related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functions that you can use to apply conditional logic to determine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returned value.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Many people incorrectly refer to</a:t>
            </a:r>
            <a:r>
              <a:rPr lang="en-GB" b="1" dirty="0">
                <a:solidFill>
                  <a:schemeClr val="tx1"/>
                </a:solidFill>
              </a:rPr>
              <a:t> CASE </a:t>
            </a:r>
            <a:r>
              <a:rPr lang="en-GB" dirty="0">
                <a:solidFill>
                  <a:schemeClr val="tx1"/>
                </a:solidFill>
              </a:rPr>
              <a:t>as a statement.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 performs some kind of an action or controls the flow of the code,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that’s not what CASE does; CASE returns a value, and hence is 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71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COALESCE</a:t>
            </a:r>
            <a:r>
              <a:rPr lang="en-GB" dirty="0">
                <a:solidFill>
                  <a:schemeClr val="tx1"/>
                </a:solidFill>
              </a:rPr>
              <a:t> function accepts a list of expressions as input and returns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first that is not NULL, or NULL if all are NULLs.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all inputs are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untyped NULL constant, as in COALESCE(NULL, NULL, NULL), SQL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Server generates an error.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 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 </a:t>
            </a:r>
            <a:r>
              <a:rPr lang="en-GB" b="1" dirty="0">
                <a:solidFill>
                  <a:schemeClr val="tx1"/>
                </a:solidFill>
              </a:rPr>
              <a:t>COALESCE(NULL,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‘x’, ‘y’)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 </a:t>
            </a:r>
            <a:r>
              <a:rPr lang="en-GB" dirty="0">
                <a:solidFill>
                  <a:schemeClr val="tx1"/>
                </a:solidFill>
              </a:rPr>
              <a:t>returns ‘x’. 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1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More generally, the expression: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COALESCE(&lt;exp1&gt;, &lt;exp2&gt;, ..., &lt;</a:t>
            </a:r>
            <a:r>
              <a:rPr lang="en-GB" b="1" dirty="0" err="1">
                <a:solidFill>
                  <a:schemeClr val="tx1"/>
                </a:solidFill>
              </a:rPr>
              <a:t>expn</a:t>
            </a:r>
            <a:r>
              <a:rPr lang="en-GB" b="1" dirty="0">
                <a:solidFill>
                  <a:schemeClr val="tx1"/>
                </a:solidFill>
              </a:rPr>
              <a:t>&gt;)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is similar to the following: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CASE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&lt;exp1&gt; IS NOT NULL THEN &lt;exp1&gt;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&lt;exp2&gt; IS NOT NULL THEN &lt;exp2&gt;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&lt;</a:t>
            </a:r>
            <a:r>
              <a:rPr lang="en-GB" dirty="0" err="1">
                <a:solidFill>
                  <a:schemeClr val="tx1"/>
                </a:solidFill>
              </a:rPr>
              <a:t>expn</a:t>
            </a:r>
            <a:r>
              <a:rPr lang="en-GB" dirty="0">
                <a:solidFill>
                  <a:schemeClr val="tx1"/>
                </a:solidFill>
              </a:rPr>
              <a:t>&gt; IS NOT NULL THEN &lt;</a:t>
            </a:r>
            <a:r>
              <a:rPr lang="en-GB" dirty="0" err="1">
                <a:solidFill>
                  <a:schemeClr val="tx1"/>
                </a:solidFill>
              </a:rPr>
              <a:t>expn</a:t>
            </a:r>
            <a:r>
              <a:rPr lang="en-GB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ELSE NULL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 typical use of </a:t>
            </a:r>
            <a:r>
              <a:rPr lang="en-GB" b="1" dirty="0">
                <a:solidFill>
                  <a:schemeClr val="tx1"/>
                </a:solidFill>
              </a:rPr>
              <a:t>COALESCE</a:t>
            </a:r>
            <a:r>
              <a:rPr lang="en-GB" dirty="0">
                <a:solidFill>
                  <a:schemeClr val="tx1"/>
                </a:solidFill>
              </a:rPr>
              <a:t> is to substitute a NULL with something else.</a:t>
            </a:r>
          </a:p>
          <a:p>
            <a:r>
              <a:rPr lang="en-GB" dirty="0">
                <a:solidFill>
                  <a:schemeClr val="tx1"/>
                </a:solidFill>
              </a:rPr>
              <a:t>For example, the 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COALESCE(region, ‘’)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returns region if it’s not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NULL and returns an empty string if it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is NULL.</a:t>
            </a:r>
          </a:p>
          <a:p>
            <a:r>
              <a:rPr lang="en-GB" dirty="0">
                <a:solidFill>
                  <a:schemeClr val="tx1"/>
                </a:solidFill>
              </a:rPr>
              <a:t>T-SQL supports a nonstandard function called ISNULL that is similar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standard COALESCE, but it’s a bit more limited in the sense that 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supports only two inputs.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Like COALESCE, it returns the first input that 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not NULL.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So, instead of </a:t>
            </a:r>
            <a:r>
              <a:rPr lang="en-GB" b="1" dirty="0">
                <a:solidFill>
                  <a:schemeClr val="tx1"/>
                </a:solidFill>
              </a:rPr>
              <a:t>COALESCE(region, ‘’)</a:t>
            </a:r>
            <a:r>
              <a:rPr lang="en-GB" dirty="0">
                <a:solidFill>
                  <a:schemeClr val="tx1"/>
                </a:solidFill>
              </a:rPr>
              <a:t>, you could use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ISNULL(region, ‘’)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there’s a requirement to use standard code in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application when possible, you should prefer COALESCE in such a case.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CASE expressions and related functions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1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l-PL" b="1" dirty="0"/>
          </a:p>
          <a:p>
            <a:pPr marL="0" lv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Query data with advanced Transact-SQL components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WORKSHOP 3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1: Query data by using subqueries and APPLY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Subqueries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The APPLY operator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2: Query data by using table expressions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Table expressions described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Table expressions or temporary tables?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Derived tables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Common table expressions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Views and inline table-valued functions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System </a:t>
            </a:r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System functions return information about various aspects of the system.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</a:t>
            </a:r>
            <a:r>
              <a:rPr lang="en-GB" b="1" dirty="0">
                <a:solidFill>
                  <a:schemeClr val="tx1"/>
                </a:solidFill>
              </a:rPr>
              <a:t> @@ROWCOUNT </a:t>
            </a:r>
            <a:r>
              <a:rPr lang="en-GB" dirty="0">
                <a:solidFill>
                  <a:schemeClr val="tx1"/>
                </a:solidFill>
              </a:rPr>
              <a:t>and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pl-PL" b="1" dirty="0">
                <a:solidFill>
                  <a:schemeClr val="tx1"/>
                </a:solidFill>
              </a:rPr>
              <a:t>@@</a:t>
            </a:r>
            <a:r>
              <a:rPr lang="en-GB" b="1" dirty="0">
                <a:solidFill>
                  <a:schemeClr val="tx1"/>
                </a:solidFill>
              </a:rPr>
              <a:t>ROWCOUNT_BIG </a:t>
            </a:r>
            <a:r>
              <a:rPr lang="en-GB" dirty="0">
                <a:solidFill>
                  <a:schemeClr val="tx1"/>
                </a:solidFill>
              </a:rPr>
              <a:t>functions</a:t>
            </a:r>
            <a:r>
              <a:rPr lang="pl-PL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@@ROWCOUNT </a:t>
            </a:r>
            <a:r>
              <a:rPr lang="en-GB" dirty="0">
                <a:solidFill>
                  <a:schemeClr val="tx1"/>
                </a:solidFill>
              </a:rPr>
              <a:t>function is a very popular function that returns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number of rows affected by the last statement that you executed.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It’s very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common to use it to check if the previous statement affected any rows by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checking that the function’s result is zero or greater than zero.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6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Compression </a:t>
            </a:r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function called </a:t>
            </a:r>
            <a:r>
              <a:rPr lang="en-GB" b="1" dirty="0">
                <a:solidFill>
                  <a:schemeClr val="tx1"/>
                </a:solidFill>
              </a:rPr>
              <a:t>COMPRESS</a:t>
            </a:r>
            <a:r>
              <a:rPr lang="en-GB" dirty="0">
                <a:solidFill>
                  <a:schemeClr val="tx1"/>
                </a:solidFill>
              </a:rPr>
              <a:t> that enables you to compress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 input character or binary string using the GZIP algorithm into a result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binary string.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It also supports a function called </a:t>
            </a:r>
            <a:r>
              <a:rPr lang="en-GB" b="1" dirty="0">
                <a:solidFill>
                  <a:schemeClr val="tx1"/>
                </a:solidFill>
              </a:rPr>
              <a:t>DECOMPRESS</a:t>
            </a:r>
            <a:r>
              <a:rPr lang="en-GB" dirty="0">
                <a:solidFill>
                  <a:schemeClr val="tx1"/>
                </a:solidFill>
              </a:rPr>
              <a:t> that allows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you to decompress a previously compressed string.</a:t>
            </a:r>
          </a:p>
          <a:p>
            <a:r>
              <a:rPr lang="pl-PL" dirty="0">
                <a:solidFill>
                  <a:schemeClr val="tx1"/>
                </a:solidFill>
              </a:rPr>
              <a:t>Y</a:t>
            </a:r>
            <a:r>
              <a:rPr lang="en-GB" dirty="0">
                <a:solidFill>
                  <a:schemeClr val="tx1"/>
                </a:solidFill>
              </a:rPr>
              <a:t>ou need to explicitly invoke the COMPRESS function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compress the input string before you store the result compressed binary string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 a table. 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1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Compress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S</a:t>
            </a:r>
            <a:r>
              <a:rPr lang="en-GB" dirty="0" err="1">
                <a:solidFill>
                  <a:schemeClr val="tx1"/>
                </a:solidFill>
              </a:rPr>
              <a:t>upposed</a:t>
            </a:r>
            <a:r>
              <a:rPr lang="en-GB" dirty="0">
                <a:solidFill>
                  <a:schemeClr val="tx1"/>
                </a:solidFill>
              </a:rPr>
              <a:t> that you have a stored procedure parameter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called </a:t>
            </a:r>
            <a:r>
              <a:rPr lang="en-GB" b="1" dirty="0">
                <a:solidFill>
                  <a:schemeClr val="tx1"/>
                </a:solidFill>
              </a:rPr>
              <a:t>@notes </a:t>
            </a:r>
            <a:r>
              <a:rPr lang="en-GB" dirty="0">
                <a:solidFill>
                  <a:schemeClr val="tx1"/>
                </a:solidFill>
              </a:rPr>
              <a:t>of the type NVARCHAR(MAX) that you need to compress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store the result in a table, in a column called notes.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As part of your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INSERT statement against the target table, the VALUES clause includes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</a:t>
            </a:r>
            <a:r>
              <a:rPr lang="en-GB" b="1" dirty="0">
                <a:solidFill>
                  <a:schemeClr val="tx1"/>
                </a:solidFill>
              </a:rPr>
              <a:t>COMPRESS(@notes)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tx1"/>
                </a:solidFill>
              </a:rPr>
              <a:t>as the target value for the target column.</a:t>
            </a:r>
          </a:p>
          <a:p>
            <a:r>
              <a:rPr lang="en-GB" dirty="0">
                <a:solidFill>
                  <a:schemeClr val="tx1"/>
                </a:solidFill>
              </a:rPr>
              <a:t>Your code might look like this: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INSERT INTO </a:t>
            </a:r>
            <a:r>
              <a:rPr lang="en-GB" b="1" dirty="0" err="1">
                <a:solidFill>
                  <a:schemeClr val="tx1"/>
                </a:solidFill>
              </a:rPr>
              <a:t>dbo.MyNotes</a:t>
            </a:r>
            <a:r>
              <a:rPr lang="en-GB" b="1" dirty="0">
                <a:solidFill>
                  <a:schemeClr val="tx1"/>
                </a:solidFill>
              </a:rPr>
              <a:t>(notes)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VALUES(COMPRESS(@notes));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4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Decompress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When you later query the table, you use the expression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DECOMPRESS(notes)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to decompress the column value. </a:t>
            </a:r>
          </a:p>
          <a:p>
            <a:r>
              <a:rPr lang="en-GB" dirty="0">
                <a:solidFill>
                  <a:schemeClr val="tx1"/>
                </a:solidFill>
              </a:rPr>
              <a:t>However, because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result is a binary string, you need to convert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 it to the target type using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CAST(DECOMPRESS(notes) AS NVARCHAR(MAX))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code might look like this.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SELECT </a:t>
            </a:r>
            <a:r>
              <a:rPr lang="en-GB" b="1" dirty="0" err="1">
                <a:solidFill>
                  <a:schemeClr val="tx1"/>
                </a:solidFill>
              </a:rPr>
              <a:t>keycol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CAST(DECOMPRESS(notes) AS NVARCHAR(MAX)) AS notes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FROM </a:t>
            </a:r>
            <a:r>
              <a:rPr lang="en-GB" b="1" dirty="0" err="1">
                <a:solidFill>
                  <a:schemeClr val="tx1"/>
                </a:solidFill>
              </a:rPr>
              <a:t>dbo.MyNotes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9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Compression </a:t>
            </a:r>
            <a:r>
              <a:rPr lang="en-GB" dirty="0"/>
              <a:t>functions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CompressDecompress.sql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02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Context info and session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When you need to pass information from one level in the call stack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another, you usually use parameters.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f you want to pass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something to a procedure, you use an input parameter, and if you want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return something back, you use an output parameter.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However, certain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modules in T-SQL, for example, triggers, are by design </a:t>
            </a:r>
            <a:r>
              <a:rPr lang="en-GB" i="1" dirty="0">
                <a:solidFill>
                  <a:schemeClr val="tx1"/>
                </a:solidFill>
              </a:rPr>
              <a:t>niladic</a:t>
            </a:r>
            <a:r>
              <a:rPr lang="en-GB" dirty="0">
                <a:solidFill>
                  <a:schemeClr val="tx1"/>
                </a:solidFill>
              </a:rPr>
              <a:t>, meaning 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don’t support parameters.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One technique to pass information between 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outer level and a niladic module is to use either </a:t>
            </a:r>
            <a:r>
              <a:rPr lang="pl-PL" dirty="0">
                <a:solidFill>
                  <a:schemeClr val="tx1"/>
                </a:solidFill>
              </a:rPr>
              <a:t>CONTEXT INFO </a:t>
            </a:r>
            <a:r>
              <a:rPr lang="en-GB" dirty="0">
                <a:solidFill>
                  <a:schemeClr val="tx1"/>
                </a:solidFill>
              </a:rPr>
              <a:t>or </a:t>
            </a:r>
            <a:r>
              <a:rPr lang="pl-PL" dirty="0">
                <a:solidFill>
                  <a:schemeClr val="tx1"/>
                </a:solidFill>
              </a:rPr>
              <a:t>SESSION CONTEXT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7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Context info and session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CONTEXT INFO </a:t>
            </a:r>
            <a:r>
              <a:rPr lang="en-GB" dirty="0">
                <a:solidFill>
                  <a:schemeClr val="tx1"/>
                </a:solidFill>
              </a:rPr>
              <a:t>is a binary string of up to 128 bytes that is associated with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your session.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write to it using the </a:t>
            </a:r>
            <a:r>
              <a:rPr lang="en-GB" b="1" dirty="0">
                <a:solidFill>
                  <a:schemeClr val="tx1"/>
                </a:solidFill>
              </a:rPr>
              <a:t>SET CONTEXT_INFO </a:t>
            </a:r>
            <a:r>
              <a:rPr lang="en-GB" dirty="0">
                <a:solidFill>
                  <a:schemeClr val="tx1"/>
                </a:solidFill>
              </a:rPr>
              <a:t>command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read it using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CONTEXT_INFO </a:t>
            </a:r>
            <a:r>
              <a:rPr lang="en-GB" dirty="0">
                <a:solidFill>
                  <a:schemeClr val="tx1"/>
                </a:solidFill>
              </a:rPr>
              <a:t>function. </a:t>
            </a: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 following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code writes the value ‘</a:t>
            </a:r>
            <a:r>
              <a:rPr lang="en-GB" dirty="0" err="1">
                <a:solidFill>
                  <a:schemeClr val="tx1"/>
                </a:solidFill>
              </a:rPr>
              <a:t>us_english</a:t>
            </a:r>
            <a:r>
              <a:rPr lang="en-GB" dirty="0">
                <a:solidFill>
                  <a:schemeClr val="tx1"/>
                </a:solidFill>
              </a:rPr>
              <a:t>,' after converting it to a binary string, as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current session’s context info: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DECLARE @</a:t>
            </a:r>
            <a:r>
              <a:rPr lang="en-GB" b="1" dirty="0" err="1">
                <a:solidFill>
                  <a:schemeClr val="tx1"/>
                </a:solidFill>
              </a:rPr>
              <a:t>mycontextinfo</a:t>
            </a:r>
            <a:r>
              <a:rPr lang="en-GB" b="1" dirty="0">
                <a:solidFill>
                  <a:schemeClr val="tx1"/>
                </a:solidFill>
              </a:rPr>
              <a:t> AS VARBINARY(128) =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CAST('</a:t>
            </a:r>
            <a:r>
              <a:rPr lang="en-GB" b="1" dirty="0" err="1">
                <a:solidFill>
                  <a:schemeClr val="tx1"/>
                </a:solidFill>
              </a:rPr>
              <a:t>us_english</a:t>
            </a:r>
            <a:r>
              <a:rPr lang="en-GB" b="1" dirty="0">
                <a:solidFill>
                  <a:schemeClr val="tx1"/>
                </a:solidFill>
              </a:rPr>
              <a:t>' AS VARBINARY(128));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SET CONTEXT_INFO @</a:t>
            </a:r>
            <a:r>
              <a:rPr lang="en-GB" b="1" dirty="0" err="1">
                <a:solidFill>
                  <a:schemeClr val="tx1"/>
                </a:solidFill>
              </a:rPr>
              <a:t>mycontextinfo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You can read the context info from anywhere in your session, including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triggers as follows: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SELECT CAST(CONTEXT_INFO() AS VARCHAR(128))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AS</a:t>
            </a:r>
            <a:r>
              <a:rPr lang="pl-PL" b="1" dirty="0">
                <a:solidFill>
                  <a:schemeClr val="tx1"/>
                </a:solidFill>
              </a:rPr>
              <a:t>  </a:t>
            </a:r>
            <a:r>
              <a:rPr lang="en-GB" b="1" dirty="0" err="1">
                <a:solidFill>
                  <a:schemeClr val="tx1"/>
                </a:solidFill>
              </a:rPr>
              <a:t>mycontextinfo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Context info and session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tricky thing about </a:t>
            </a:r>
            <a:r>
              <a:rPr lang="pl-PL" dirty="0">
                <a:solidFill>
                  <a:schemeClr val="tx1"/>
                </a:solidFill>
              </a:rPr>
              <a:t>CONTEXT INFO </a:t>
            </a:r>
            <a:r>
              <a:rPr lang="en-GB" dirty="0">
                <a:solidFill>
                  <a:schemeClr val="tx1"/>
                </a:solidFill>
              </a:rPr>
              <a:t>is that there’s only one such binary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string for the session.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you need to use it to store multiple values from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different places in the code, you need to designate different parts of it for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different values.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Every time you need to store a value, you need to read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current contents, and reconstruct it with the new value planted in the right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section, being careful not to overwrite existing used parts. </a:t>
            </a:r>
          </a:p>
          <a:p>
            <a:r>
              <a:rPr lang="en-GB" dirty="0">
                <a:solidFill>
                  <a:schemeClr val="tx1"/>
                </a:solidFill>
              </a:rPr>
              <a:t>The potential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corrupt meaningful information is high.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85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Context info and session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provides a tool called </a:t>
            </a:r>
            <a:r>
              <a:rPr lang="pl-PL" b="1" dirty="0">
                <a:solidFill>
                  <a:schemeClr val="tx1"/>
                </a:solidFill>
              </a:rPr>
              <a:t>SESSION CONTEXT </a:t>
            </a:r>
            <a:r>
              <a:rPr lang="en-GB" dirty="0">
                <a:solidFill>
                  <a:schemeClr val="tx1"/>
                </a:solidFill>
              </a:rPr>
              <a:t>as a more convenient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robust alternative to </a:t>
            </a:r>
            <a:r>
              <a:rPr lang="pl-PL" dirty="0">
                <a:solidFill>
                  <a:schemeClr val="tx1"/>
                </a:solidFill>
              </a:rPr>
              <a:t>CONTEXT INFO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</a:t>
            </a:r>
            <a:r>
              <a:rPr lang="pl-PL" dirty="0">
                <a:solidFill>
                  <a:schemeClr val="tx1"/>
                </a:solidFill>
              </a:rPr>
              <a:t>SESSION CONTEXT</a:t>
            </a:r>
            <a:r>
              <a:rPr lang="en-GB" dirty="0">
                <a:solidFill>
                  <a:schemeClr val="tx1"/>
                </a:solidFill>
              </a:rPr>
              <a:t>, you store key-value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pairs, where the key is a name of a </a:t>
            </a:r>
            <a:r>
              <a:rPr lang="en-GB" dirty="0" err="1">
                <a:solidFill>
                  <a:schemeClr val="tx1"/>
                </a:solidFill>
              </a:rPr>
              <a:t>sysname</a:t>
            </a:r>
            <a:r>
              <a:rPr lang="en-GB" dirty="0">
                <a:solidFill>
                  <a:schemeClr val="tx1"/>
                </a:solidFill>
              </a:rPr>
              <a:t> type (internally mapped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NVARCHAR(128)) that you assign to your session’s variable, and the value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a SQL_VARIANT typed value that is associated with the key.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also mark the pair as read only, and then until the session resets, no one will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be able to overwrite the value associated with that key.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create the key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set its associated value using the </a:t>
            </a:r>
            <a:r>
              <a:rPr lang="en-GB" b="1" dirty="0" err="1">
                <a:solidFill>
                  <a:schemeClr val="tx1"/>
                </a:solidFill>
              </a:rPr>
              <a:t>sp_set_session_context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stored procedure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read it using the </a:t>
            </a:r>
            <a:r>
              <a:rPr lang="en-GB" b="1" dirty="0">
                <a:solidFill>
                  <a:schemeClr val="tx1"/>
                </a:solidFill>
              </a:rPr>
              <a:t>SESSION_CONTEXT </a:t>
            </a:r>
            <a:r>
              <a:rPr lang="en-GB" dirty="0">
                <a:solidFill>
                  <a:schemeClr val="tx1"/>
                </a:solidFill>
              </a:rPr>
              <a:t>function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3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GUID and identity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provides a number of solutions for generating values that you can use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as keys for your rows.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T-SQL also provides system functions to generate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query the newly generated keys.</a:t>
            </a:r>
          </a:p>
          <a:p>
            <a:r>
              <a:rPr lang="en-GB" dirty="0">
                <a:solidFill>
                  <a:schemeClr val="tx1"/>
                </a:solidFill>
              </a:rPr>
              <a:t>If you need to generate a key that is globally unique, even across systems,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you use the </a:t>
            </a:r>
            <a:r>
              <a:rPr lang="en-GB" b="1" dirty="0">
                <a:solidFill>
                  <a:schemeClr val="tx1"/>
                </a:solidFill>
              </a:rPr>
              <a:t>NEWID</a:t>
            </a:r>
            <a:r>
              <a:rPr lang="en-GB" dirty="0">
                <a:solidFill>
                  <a:schemeClr val="tx1"/>
                </a:solidFill>
              </a:rPr>
              <a:t> function to generate it as a </a:t>
            </a:r>
            <a:r>
              <a:rPr lang="en-GB" b="1" dirty="0">
                <a:solidFill>
                  <a:schemeClr val="tx1"/>
                </a:solidFill>
              </a:rPr>
              <a:t>UNIQUEIDENTIFER</a:t>
            </a:r>
            <a:r>
              <a:rPr lang="en-GB" dirty="0">
                <a:solidFill>
                  <a:schemeClr val="tx1"/>
                </a:solidFill>
              </a:rPr>
              <a:t> typed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value.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 example: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SELECT NEWID() AS </a:t>
            </a:r>
            <a:r>
              <a:rPr lang="en-GB" b="1" dirty="0" err="1">
                <a:solidFill>
                  <a:schemeClr val="tx1"/>
                </a:solidFill>
              </a:rPr>
              <a:t>myguid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You can run this code several times and see that every time you get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different globally unique identifier (GUID). For instance, in one of my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executions of this code </a:t>
            </a:r>
            <a:r>
              <a:rPr lang="pl-PL" dirty="0">
                <a:solidFill>
                  <a:schemeClr val="tx1"/>
                </a:solidFill>
              </a:rPr>
              <a:t>you</a:t>
            </a:r>
            <a:r>
              <a:rPr lang="en-GB" dirty="0">
                <a:solidFill>
                  <a:schemeClr val="tx1"/>
                </a:solidFill>
              </a:rPr>
              <a:t> got the following output: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203B8382-77E4-4B7E-B6B9-260CC7A9CB8C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WORKSHOP 4</a:t>
            </a: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3: Group and pivot data by using queries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Writing grouped queries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Pivoting and Unpivoting Data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Using Window Functions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4: Query temporal data and non-relational data</a:t>
            </a: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System-versioned temporal tables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Query and output XML data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Query and output JSON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3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Context info and session context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8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en-GB" dirty="0"/>
              <a:t>Arithmetic operators and aggregate functions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Arithmetic operators</a:t>
            </a:r>
          </a:p>
          <a:p>
            <a:r>
              <a:rPr lang="en-GB" dirty="0">
                <a:solidFill>
                  <a:schemeClr val="tx1"/>
                </a:solidFill>
              </a:rPr>
              <a:t>For the most part, work with these arithmetic operators is intuitive.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follow classic arithmetic operator precedence rules, which say 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multiplication, division and modulo precede addition and subtraction.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change precedence of operations, use parentheses because they precede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arithmetic operators.</a:t>
            </a:r>
            <a:endParaRPr lang="pl-PL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0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Aggregate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18847" y="713240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1" kern="0" dirty="0">
                <a:solidFill>
                  <a:srgbClr val="000000"/>
                </a:solidFill>
              </a:rPr>
              <a:t>Aggregate functions: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Return a scalar value (with no column name)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Ignore NULLs except in </a:t>
            </a:r>
            <a:r>
              <a:rPr lang="en-US" b="1" kern="0" dirty="0">
                <a:solidFill>
                  <a:srgbClr val="000000"/>
                </a:solidFill>
              </a:rPr>
              <a:t>COUNT(*)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Can be used in 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SELECT, HAVING, and ORDER BY clauses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Frequently  used with GROUP BY clause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F8FC67-D443-4832-A986-B75B7741BA72}"/>
              </a:ext>
            </a:extLst>
          </p:cNvPr>
          <p:cNvSpPr/>
          <p:nvPr/>
        </p:nvSpPr>
        <p:spPr>
          <a:xfrm>
            <a:off x="4004821" y="3545363"/>
            <a:ext cx="6473072" cy="109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	AVG(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avg_price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MIN(qty)AS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min_qty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MAX(discount) AS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max_discount</a:t>
            </a:r>
            <a:endParaRPr lang="en-U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Sales.OrderDetails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529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Aggregate Functions</a:t>
            </a:r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3447258" y="992188"/>
            <a:ext cx="6287292" cy="5049383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8971756" y="1762624"/>
            <a:ext cx="2744788" cy="2963174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6201173" y="1762623"/>
            <a:ext cx="2741612" cy="2963175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STDEV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STDEVP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VARP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435351" y="1762623"/>
            <a:ext cx="2743200" cy="2963175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3223" y="1762623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AVG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COUNT_BIG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029699" y="1762624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CHECKSUM_AGG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GROUPING</a:t>
            </a: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GROUPING_ID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3447258" y="1004702"/>
            <a:ext cx="2743200" cy="688975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6210301" y="992188"/>
            <a:ext cx="2741612" cy="688975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</a:t>
            </a:r>
          </a:p>
        </p:txBody>
      </p:sp>
      <p:sp>
        <p:nvSpPr>
          <p:cNvPr id="12" name="Text Box 99"/>
          <p:cNvSpPr txBox="1">
            <a:spLocks noChangeArrowheads="1"/>
          </p:cNvSpPr>
          <p:nvPr/>
        </p:nvSpPr>
        <p:spPr bwMode="auto">
          <a:xfrm>
            <a:off x="8971756" y="992188"/>
            <a:ext cx="2741613" cy="688974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  <a:effectLst/>
        </p:spPr>
        <p:txBody>
          <a:bodyPr lIns="274320" tIns="109728" anchor="ctr"/>
          <a:lstStyle/>
          <a:p>
            <a:pPr lv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8DACD0"/>
              </a:buClr>
              <a:buSzPct val="70000"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4851" y="5497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14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DISTINCT with Aggregate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7619" y="803929"/>
            <a:ext cx="7751762" cy="547903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Use </a:t>
            </a:r>
            <a:r>
              <a:rPr lang="en-US" b="1" kern="0" dirty="0">
                <a:solidFill>
                  <a:srgbClr val="000000"/>
                </a:solidFill>
              </a:rPr>
              <a:t>DISTINCT</a:t>
            </a:r>
            <a:r>
              <a:rPr lang="en-US" kern="0" dirty="0">
                <a:solidFill>
                  <a:srgbClr val="000000"/>
                </a:solidFill>
              </a:rPr>
              <a:t> with aggregate functions to summarize only unique values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DISTINCT aggregates eliminate duplicate values, not rows (unlike SELECT DISTINCT)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Compare (with partial results):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orderyear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all_custs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COUNT(DISTINCT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unique_custs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Sales.Orders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457200" algn="l"/>
              </a:tabLst>
              <a:defRPr/>
            </a:pP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704841" y="4504837"/>
            <a:ext cx="7172188" cy="1588127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empid       orderyear   all_custs   unique_custs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----------- ----------- ----------- ------------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1           2006        26          22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1           2007        55          40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1           2008        42          32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2           2006        16          15</a:t>
            </a:r>
          </a:p>
        </p:txBody>
      </p:sp>
    </p:spTree>
    <p:extLst>
      <p:ext uri="{BB962C8B-B14F-4D97-AF65-F5344CB8AC3E}">
        <p14:creationId xmlns:p14="http://schemas.microsoft.com/office/powerpoint/2010/main" val="323606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Aggregate Functions with NULL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65059" y="884611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Most aggregate functions ignore NULL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COUNT(&lt;column&gt;) ignores NULL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COUNT(*) counts all rows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NULL may produce incorrect results (such as use of AVG)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Use ISNULL or COALESCE to replace NULLs before aggregating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D94A2-21B4-46F6-88FF-7B9AD3EEB278}"/>
              </a:ext>
            </a:extLst>
          </p:cNvPr>
          <p:cNvSpPr/>
          <p:nvPr/>
        </p:nvSpPr>
        <p:spPr>
          <a:xfrm>
            <a:off x="3882272" y="4398489"/>
            <a:ext cx="6096000" cy="10964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AVG(c2) AS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AvgWithNULLs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AVG(COALESCE(c2,0)) AS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AvgWithNULLReplace</a:t>
            </a:r>
            <a:endParaRPr lang="en-U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dbo.t2;</a:t>
            </a:r>
          </a:p>
        </p:txBody>
      </p:sp>
    </p:spTree>
    <p:extLst>
      <p:ext uri="{BB962C8B-B14F-4D97-AF65-F5344CB8AC3E}">
        <p14:creationId xmlns:p14="http://schemas.microsoft.com/office/powerpoint/2010/main" val="1658979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Arithmetic operators and aggregate functions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1.2.sql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06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Search arguments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65059" y="884610"/>
            <a:ext cx="7751762" cy="5188977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kern="0" dirty="0">
                <a:solidFill>
                  <a:srgbClr val="000000"/>
                </a:solidFill>
              </a:rPr>
              <a:t>One of the most important aspects of query tuning to know is what a search</a:t>
            </a:r>
            <a:r>
              <a:rPr lang="pl-PL" kern="0" dirty="0">
                <a:solidFill>
                  <a:srgbClr val="000000"/>
                </a:solidFill>
              </a:rPr>
              <a:t> </a:t>
            </a:r>
            <a:r>
              <a:rPr lang="en-GB" kern="0" dirty="0">
                <a:solidFill>
                  <a:srgbClr val="000000"/>
                </a:solidFill>
              </a:rPr>
              <a:t>argument is. </a:t>
            </a:r>
            <a:endParaRPr lang="pl-PL" kern="0" dirty="0">
              <a:solidFill>
                <a:srgbClr val="000000"/>
              </a:solidFill>
            </a:endParaRPr>
          </a:p>
          <a:p>
            <a:pPr lvl="0"/>
            <a:r>
              <a:rPr lang="en-GB" kern="0" dirty="0">
                <a:solidFill>
                  <a:srgbClr val="000000"/>
                </a:solidFill>
              </a:rPr>
              <a:t>A </a:t>
            </a:r>
            <a:r>
              <a:rPr lang="en-GB" b="1" kern="0" dirty="0">
                <a:solidFill>
                  <a:srgbClr val="000000"/>
                </a:solidFill>
              </a:rPr>
              <a:t>search argument</a:t>
            </a:r>
            <a:r>
              <a:rPr lang="en-GB" kern="0" dirty="0">
                <a:solidFill>
                  <a:srgbClr val="000000"/>
                </a:solidFill>
              </a:rPr>
              <a:t>, or SARG in short, is a filter predicate that</a:t>
            </a:r>
            <a:r>
              <a:rPr lang="pl-PL" kern="0" dirty="0">
                <a:solidFill>
                  <a:srgbClr val="000000"/>
                </a:solidFill>
              </a:rPr>
              <a:t> </a:t>
            </a:r>
            <a:r>
              <a:rPr lang="en-GB" kern="0" dirty="0">
                <a:solidFill>
                  <a:srgbClr val="000000"/>
                </a:solidFill>
              </a:rPr>
              <a:t>enables the optimizer to rely on index order. </a:t>
            </a:r>
            <a:endParaRPr lang="pl-PL" kern="0" dirty="0">
              <a:solidFill>
                <a:srgbClr val="000000"/>
              </a:solidFill>
            </a:endParaRPr>
          </a:p>
          <a:p>
            <a:pPr lvl="0"/>
            <a:r>
              <a:rPr lang="en-GB" kern="0" dirty="0">
                <a:solidFill>
                  <a:srgbClr val="000000"/>
                </a:solidFill>
              </a:rPr>
              <a:t>The filter predicate uses the</a:t>
            </a:r>
            <a:r>
              <a:rPr lang="pl-PL" kern="0" dirty="0">
                <a:solidFill>
                  <a:srgbClr val="000000"/>
                </a:solidFill>
              </a:rPr>
              <a:t> </a:t>
            </a:r>
            <a:r>
              <a:rPr lang="en-GB" kern="0" dirty="0">
                <a:solidFill>
                  <a:srgbClr val="000000"/>
                </a:solidFill>
              </a:rPr>
              <a:t>following form (or a variant with two delimiters of a range, or with the</a:t>
            </a:r>
            <a:r>
              <a:rPr lang="pl-PL" kern="0" dirty="0">
                <a:solidFill>
                  <a:srgbClr val="000000"/>
                </a:solidFill>
              </a:rPr>
              <a:t> </a:t>
            </a:r>
            <a:r>
              <a:rPr lang="en-GB" kern="0" dirty="0">
                <a:solidFill>
                  <a:srgbClr val="000000"/>
                </a:solidFill>
              </a:rPr>
              <a:t>operand positions flipped):</a:t>
            </a:r>
          </a:p>
          <a:p>
            <a:pPr marL="0" lvl="0" indent="0">
              <a:buNone/>
            </a:pPr>
            <a:r>
              <a:rPr lang="pl-PL" b="1" kern="0" dirty="0">
                <a:solidFill>
                  <a:srgbClr val="000000"/>
                </a:solidFill>
              </a:rPr>
              <a:t>  </a:t>
            </a:r>
            <a:r>
              <a:rPr lang="en-GB" b="1" kern="0" dirty="0">
                <a:solidFill>
                  <a:srgbClr val="000000"/>
                </a:solidFill>
              </a:rPr>
              <a:t>WHERE &lt;column&gt; &lt;operator&gt;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1602938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Search arguments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9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Function 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Function determinism </a:t>
            </a:r>
            <a:r>
              <a:rPr lang="en-GB" dirty="0">
                <a:solidFill>
                  <a:schemeClr val="tx1"/>
                </a:solidFill>
              </a:rPr>
              <a:t>is a characteristic that indicates whether the function 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guaranteed to return the same result given the same set of input values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(including an empty set) in different invocations.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the function provides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such a guarantee, it is said to be </a:t>
            </a:r>
            <a:r>
              <a:rPr lang="en-GB" i="1" dirty="0">
                <a:solidFill>
                  <a:schemeClr val="tx1"/>
                </a:solidFill>
              </a:rPr>
              <a:t>deterministic</a:t>
            </a:r>
            <a:r>
              <a:rPr lang="en-GB" dirty="0">
                <a:solidFill>
                  <a:schemeClr val="tx1"/>
                </a:solidFill>
              </a:rPr>
              <a:t>; otherwise, it is said to be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nondeterministic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There are three main categories of function determinism</a:t>
            </a:r>
            <a:r>
              <a:rPr lang="pl-PL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- t</a:t>
            </a:r>
            <a:r>
              <a:rPr lang="en-GB" dirty="0">
                <a:solidFill>
                  <a:schemeClr val="tx1"/>
                </a:solidFill>
              </a:rPr>
              <a:t>here 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functions that are always deterministic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- </a:t>
            </a:r>
            <a:r>
              <a:rPr lang="en-GB" dirty="0">
                <a:solidFill>
                  <a:schemeClr val="tx1"/>
                </a:solidFill>
              </a:rPr>
              <a:t>those that are deterministic when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invoked in a certain way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- </a:t>
            </a:r>
            <a:r>
              <a:rPr lang="en-GB" dirty="0">
                <a:solidFill>
                  <a:schemeClr val="tx1"/>
                </a:solidFill>
              </a:rPr>
              <a:t>those that are always nondeterministic.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  </a:t>
            </a:r>
          </a:p>
          <a:p>
            <a:pPr marL="0" lv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Program databases by using Transact-SQL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WORKSHOP 5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1: Create database programmability objects by using Transact-SQL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Views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User-defined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Stored procedures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 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WORKSHOP 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2: Implement error handling and transactions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Understanding transactions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Error handling with TRY-CATCH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3: Implement data types and NULLs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Working with data types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Handling NULLs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5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Always deterministic</a:t>
            </a:r>
            <a:br>
              <a:rPr lang="pl-PL" dirty="0"/>
            </a:br>
            <a:r>
              <a:rPr lang="pl-PL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Examples for functions that are always deterministic: all string functions,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COALESCE, ISNULL, ABS, SQRT and many others.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instance,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b="1" dirty="0">
                <a:solidFill>
                  <a:schemeClr val="tx1"/>
                </a:solidFill>
              </a:rPr>
              <a:t>ABS(-1759) </a:t>
            </a:r>
            <a:endParaRPr lang="pl-P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tx1"/>
                </a:solidFill>
              </a:rPr>
              <a:t>always returns 1759.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73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Sometimes deterministic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If you </a:t>
            </a:r>
            <a:r>
              <a:rPr lang="en-GB" dirty="0">
                <a:solidFill>
                  <a:schemeClr val="tx1"/>
                </a:solidFill>
              </a:rPr>
              <a:t>run the following code </a:t>
            </a:r>
            <a:r>
              <a:rPr lang="en-GB" dirty="0" err="1">
                <a:solidFill>
                  <a:schemeClr val="tx1"/>
                </a:solidFill>
              </a:rPr>
              <a:t>severa</a:t>
            </a:r>
            <a:r>
              <a:rPr lang="pl-PL" dirty="0">
                <a:solidFill>
                  <a:schemeClr val="tx1"/>
                </a:solidFill>
              </a:rPr>
              <a:t>l </a:t>
            </a:r>
            <a:r>
              <a:rPr lang="en-GB" dirty="0">
                <a:solidFill>
                  <a:schemeClr val="tx1"/>
                </a:solidFill>
              </a:rPr>
              <a:t>times: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SELECT RAND(1759);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y</a:t>
            </a:r>
            <a:r>
              <a:rPr lang="en-GB" dirty="0">
                <a:solidFill>
                  <a:schemeClr val="tx1"/>
                </a:solidFill>
              </a:rPr>
              <a:t>ou keep getting the same result</a:t>
            </a:r>
            <a:r>
              <a:rPr lang="pl-PL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0.746348756684839.</a:t>
            </a:r>
          </a:p>
          <a:p>
            <a:r>
              <a:rPr lang="en-GB" dirty="0">
                <a:solidFill>
                  <a:schemeClr val="tx1"/>
                </a:solidFill>
              </a:rPr>
              <a:t>When you invoke the function without a seed, SQL Server computes a 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seed based on the previous invocation and you get a pseudo random value.</a:t>
            </a:r>
          </a:p>
          <a:p>
            <a:r>
              <a:rPr lang="pl-PL" dirty="0">
                <a:solidFill>
                  <a:schemeClr val="tx1"/>
                </a:solidFill>
              </a:rPr>
              <a:t>If you r</a:t>
            </a:r>
            <a:r>
              <a:rPr lang="en-GB" dirty="0">
                <a:solidFill>
                  <a:schemeClr val="tx1"/>
                </a:solidFill>
              </a:rPr>
              <a:t>un the following code several times </a:t>
            </a:r>
            <a:r>
              <a:rPr lang="pl-PL" dirty="0">
                <a:solidFill>
                  <a:schemeClr val="tx1"/>
                </a:solidFill>
              </a:rPr>
              <a:t>you can</a:t>
            </a:r>
            <a:r>
              <a:rPr lang="en-GB" dirty="0">
                <a:solidFill>
                  <a:schemeClr val="tx1"/>
                </a:solidFill>
              </a:rPr>
              <a:t> notice that you keep getting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different results: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SELECT RAND();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33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" y="1177624"/>
            <a:ext cx="3294529" cy="4601183"/>
          </a:xfrm>
        </p:spPr>
        <p:txBody>
          <a:bodyPr/>
          <a:lstStyle/>
          <a:p>
            <a:r>
              <a:rPr lang="pl-PL" dirty="0"/>
              <a:t>Always nondeterministic </a:t>
            </a:r>
            <a:br>
              <a:rPr lang="pl-PL" dirty="0"/>
            </a:br>
            <a:r>
              <a:rPr lang="pl-PL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Certain functions are always nondeterministic, for example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SYSDATETIME </a:t>
            </a:r>
            <a:r>
              <a:rPr lang="en-GB" dirty="0">
                <a:solidFill>
                  <a:schemeClr val="tx1"/>
                </a:solidFill>
              </a:rPr>
              <a:t>and </a:t>
            </a:r>
            <a:r>
              <a:rPr lang="en-GB" b="1" dirty="0">
                <a:solidFill>
                  <a:schemeClr val="tx1"/>
                </a:solidFill>
              </a:rPr>
              <a:t>NEWID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former returns the current date and 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value as a DATETIME2 typed value, and the latter returns a globally unique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identifier as a UNIQUEIDENTIFIER typed value.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NEWID</a:t>
            </a:r>
            <a:r>
              <a:rPr lang="en-GB" dirty="0">
                <a:solidFill>
                  <a:schemeClr val="tx1"/>
                </a:solidFill>
              </a:rPr>
              <a:t> returns a fairly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random value, but its type is awkward to work with.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790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br>
              <a:rPr lang="pl-PL" b="1" dirty="0"/>
            </a:br>
            <a:r>
              <a:rPr lang="pl-PL" dirty="0"/>
              <a:t>Function determinism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49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4. </a:t>
            </a:r>
            <a:r>
              <a:rPr lang="en-GB" b="1" dirty="0"/>
              <a:t>Modify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Inserting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Updating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Deleting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Merging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Using the OUTPUT option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Impact of structural changes on data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14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number of different methods that you can use to insert data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into your tables.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Those include statements like </a:t>
            </a:r>
            <a:r>
              <a:rPr lang="en-GB" b="1" dirty="0">
                <a:solidFill>
                  <a:schemeClr val="tx1"/>
                </a:solidFill>
              </a:rPr>
              <a:t>INSERT VALUES, INSERT</a:t>
            </a:r>
          </a:p>
          <a:p>
            <a:r>
              <a:rPr lang="en-GB" b="1" dirty="0">
                <a:solidFill>
                  <a:schemeClr val="tx1"/>
                </a:solidFill>
              </a:rPr>
              <a:t>SELECT, INSERT EXEC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b="1" dirty="0">
                <a:solidFill>
                  <a:schemeClr val="tx1"/>
                </a:solidFill>
              </a:rPr>
              <a:t>SELECT INTO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15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Inserting 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1.3.sql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7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/>
              <a:t>Updating data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the </a:t>
            </a:r>
            <a:r>
              <a:rPr lang="en-GB" b="1" dirty="0">
                <a:solidFill>
                  <a:schemeClr val="tx1"/>
                </a:solidFill>
              </a:rPr>
              <a:t>UPDATE</a:t>
            </a:r>
            <a:r>
              <a:rPr lang="en-GB" dirty="0">
                <a:solidFill>
                  <a:schemeClr val="tx1"/>
                </a:solidFill>
              </a:rPr>
              <a:t> statement to enable you to update existing data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 your tables.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You can use </a:t>
            </a:r>
            <a:r>
              <a:rPr lang="en-GB" dirty="0">
                <a:solidFill>
                  <a:schemeClr val="tx1"/>
                </a:solidFill>
              </a:rPr>
              <a:t>both the standard UPDATE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 and also about a few T-SQL extensions to the standard.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review modifying data by using joins.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also review nondeterministic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updates.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Finally, you review how to update with variables, and how all-</a:t>
            </a:r>
            <a:r>
              <a:rPr lang="en-GB" dirty="0" err="1">
                <a:solidFill>
                  <a:schemeClr val="tx1"/>
                </a:solidFill>
              </a:rPr>
              <a:t>atonce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operations affect updates.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9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 err="1"/>
              <a:t>Updat</a:t>
            </a:r>
            <a:r>
              <a:rPr lang="pl-PL" dirty="0"/>
              <a:t>e statement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the standard UPDATE statement, which enables you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update existing rows in a table.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standard UPDATE </a:t>
            </a:r>
            <a:r>
              <a:rPr lang="en-GB" dirty="0">
                <a:solidFill>
                  <a:schemeClr val="tx1"/>
                </a:solidFill>
              </a:rPr>
              <a:t>statement has the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following form: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UPDATE &lt;target table&gt;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SET &lt;col 1&gt; = &lt;expression 1&gt;,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...,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&lt;col n&gt; = &lt;expression n&gt;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WHERE &lt;predicate&gt;;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If you don’t specify a predicate, all rows from the target table are </a:t>
            </a:r>
            <a:r>
              <a:rPr lang="pl-PL" dirty="0">
                <a:solidFill>
                  <a:schemeClr val="tx1"/>
                </a:solidFill>
              </a:rPr>
              <a:t>upda</a:t>
            </a:r>
            <a:r>
              <a:rPr lang="en-GB" dirty="0">
                <a:solidFill>
                  <a:schemeClr val="tx1"/>
                </a:solidFill>
              </a:rPr>
              <a:t>ted.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6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 err="1"/>
              <a:t>Updat</a:t>
            </a:r>
            <a:r>
              <a:rPr lang="pl-PL" dirty="0"/>
              <a:t>e based on joins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Standard SQL doesn’t support using joins in UPDATE statements, but TSQL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does.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idea is that you might want to update rows in a table, and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refer to related rows in other tables for filtering and assignment purposes.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4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3. </a:t>
            </a:r>
            <a:r>
              <a:rPr lang="en-GB" dirty="0"/>
              <a:t>Implement functions and aggregate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Type conversion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Date and time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Character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CASE expressions and related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System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Arithmetic operators and aggregate functions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Search arguments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Function determinism</a:t>
            </a: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8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pl-PL" dirty="0"/>
              <a:t>Exam tip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If you’re using a cursor to iterate through rows of a table, you can modify the table row that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cursor is currently positioned on by using the filter </a:t>
            </a:r>
            <a:r>
              <a:rPr lang="en-GB" b="1" dirty="0">
                <a:solidFill>
                  <a:schemeClr val="tx1"/>
                </a:solidFill>
              </a:rPr>
              <a:t>WHERE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CURRENT OF &lt;</a:t>
            </a:r>
            <a:r>
              <a:rPr lang="en-GB" b="1" dirty="0" err="1">
                <a:solidFill>
                  <a:schemeClr val="tx1"/>
                </a:solidFill>
              </a:rPr>
              <a:t>cursor_name</a:t>
            </a:r>
            <a:r>
              <a:rPr lang="en-GB" b="1" dirty="0">
                <a:solidFill>
                  <a:schemeClr val="tx1"/>
                </a:solidFill>
              </a:rPr>
              <a:t>&gt;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suppose that you iterate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through rows of a table called </a:t>
            </a:r>
            <a:r>
              <a:rPr lang="en-GB" dirty="0" err="1">
                <a:solidFill>
                  <a:schemeClr val="tx1"/>
                </a:solidFill>
              </a:rPr>
              <a:t>MyTable</a:t>
            </a:r>
            <a:r>
              <a:rPr lang="en-GB" dirty="0">
                <a:solidFill>
                  <a:schemeClr val="tx1"/>
                </a:solidFill>
              </a:rPr>
              <a:t> using a cursor 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MyCursor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Based on some condition that is met, you want to increase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current row’s discount by five percent.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achieve this using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UPDATE </a:t>
            </a:r>
            <a:r>
              <a:rPr lang="en-GB" b="1" dirty="0" err="1">
                <a:solidFill>
                  <a:schemeClr val="tx1"/>
                </a:solidFill>
              </a:rPr>
              <a:t>dbo.MyTable</a:t>
            </a:r>
            <a:r>
              <a:rPr lang="en-GB" b="1" dirty="0">
                <a:solidFill>
                  <a:schemeClr val="tx1"/>
                </a:solidFill>
              </a:rPr>
              <a:t> SET discount += 0.05 WHERE CURRENT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OF </a:t>
            </a:r>
            <a:r>
              <a:rPr lang="en-GB" b="1" dirty="0" err="1">
                <a:solidFill>
                  <a:schemeClr val="tx1"/>
                </a:solidFill>
              </a:rPr>
              <a:t>MyCursor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2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Updating 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1.4.sql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79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/>
              <a:t>Deleting data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two statements that you can use to delete rows from a table: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</a:t>
            </a:r>
            <a:r>
              <a:rPr lang="en-GB" b="1" dirty="0">
                <a:solidFill>
                  <a:schemeClr val="tx1"/>
                </a:solidFill>
              </a:rPr>
              <a:t>DELETE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TRUNCATE TABLE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the DELETE statement, you can delete rows from a table.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optionally specify a predicate to restrict the rows to be deleted.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general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form of a DELETE statement looks like the following: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DELETE FROM &lt;table&gt;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WHERE &lt;predicate&gt;;</a:t>
            </a:r>
          </a:p>
          <a:p>
            <a:r>
              <a:rPr lang="en-GB" dirty="0">
                <a:solidFill>
                  <a:schemeClr val="tx1"/>
                </a:solidFill>
              </a:rPr>
              <a:t>If you don’t specify a predicate, all rows from the target table are deleted.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3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pl-PL" dirty="0"/>
              <a:t>TRUNCATE TABLE statement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is an optimized statement that deletes all rows from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target table or partition.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Unlike the DELETE statement, the TRUNCATE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TABLE statement doesn’t support a filter. Also, whereas the DELETE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 is fully logged and therefore tends to be quite slow,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TRUNCATE table statement uses an optimized logging mode and therefore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significantly faster.</a:t>
            </a: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 following statement truncates the table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Sales.MyOrderDetails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TRUNCATE TABLE </a:t>
            </a:r>
            <a:r>
              <a:rPr lang="en-GB" b="1" dirty="0" err="1">
                <a:solidFill>
                  <a:schemeClr val="tx1"/>
                </a:solidFill>
              </a:rPr>
              <a:t>Sales.MyOrderDetails</a:t>
            </a:r>
            <a:r>
              <a:rPr lang="en-GB" b="1" dirty="0">
                <a:solidFill>
                  <a:schemeClr val="tx1"/>
                </a:solidFill>
              </a:rPr>
              <a:t>;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774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pl-PL" dirty="0"/>
              <a:t>Differences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5" y="917896"/>
            <a:ext cx="7856567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Besides the performance difference and the fact that </a:t>
            </a:r>
            <a:r>
              <a:rPr lang="en-GB" b="1" dirty="0">
                <a:solidFill>
                  <a:schemeClr val="tx1"/>
                </a:solidFill>
              </a:rPr>
              <a:t>TRUNCATE TABLE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doesn’t support a filter, there are a few additional differences compared to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DELETE</a:t>
            </a:r>
            <a:r>
              <a:rPr lang="en-GB" dirty="0">
                <a:solidFill>
                  <a:schemeClr val="tx1"/>
                </a:solidFill>
              </a:rPr>
              <a:t> statement: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You cannot assign direct TRUNCATE TABLE permissions, rather at</a:t>
            </a:r>
            <a:r>
              <a:rPr lang="pl-PL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tx1"/>
                </a:solidFill>
              </a:rPr>
              <a:t>minimum you need ALTER permission on the target table. A common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workaround is to place the TRUNCATE TABLE statement in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module, like a stored procedure, and assign the required permission to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module using the EXECUTE AS clause.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If there’s a column with an identity property in the target table,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DELETE 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doesn’t reset the property whereas TRUNCATE TABLE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does.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If there are any indexed views based on the table, a DELETE statement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supported whereas a TRUNCATE TABLE statement isn’t.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If there are any foreign keys pointing to the target table, a DELETE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statement is supported as long as there are no related rows in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referencing table, but a TRUNCATE TABLE statement isn’t. You 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first drop the foreign keys, truncate the table, and then recreate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foreign keys.</a:t>
            </a:r>
            <a:endParaRPr lang="pl-P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2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pl-PL" dirty="0"/>
              <a:t>Exam tip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Similar to the UPDATE WHERE CURRENT OF syntax, if you’re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using a cursor to iterate through rows of a table, you can delete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table row that the cursor is currently positioned on by using the syntax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DELETE WHERE CURRENT OF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example, suppose that you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iterate through rows of a table called </a:t>
            </a:r>
            <a:r>
              <a:rPr lang="en-GB" dirty="0" err="1">
                <a:solidFill>
                  <a:schemeClr val="tx1"/>
                </a:solidFill>
              </a:rPr>
              <a:t>MyTable</a:t>
            </a:r>
            <a:r>
              <a:rPr lang="en-GB" dirty="0">
                <a:solidFill>
                  <a:schemeClr val="tx1"/>
                </a:solidFill>
              </a:rPr>
              <a:t> using a cursor 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MyCursor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Based on some condition that is met, you want to delete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current row.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achieve this using the statement: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DELETE FROM </a:t>
            </a:r>
            <a:r>
              <a:rPr lang="en-GB" b="1" dirty="0" err="1">
                <a:solidFill>
                  <a:schemeClr val="tx1"/>
                </a:solidFill>
              </a:rPr>
              <a:t>dbo.MyTable</a:t>
            </a:r>
            <a:r>
              <a:rPr lang="en-GB" b="1" dirty="0">
                <a:solidFill>
                  <a:schemeClr val="tx1"/>
                </a:solidFill>
              </a:rPr>
              <a:t> WHERE CURRENT OF </a:t>
            </a:r>
            <a:r>
              <a:rPr lang="en-GB" b="1" dirty="0" err="1">
                <a:solidFill>
                  <a:schemeClr val="tx1"/>
                </a:solidFill>
              </a:rPr>
              <a:t>MyCursor</a:t>
            </a:r>
            <a:r>
              <a:rPr lang="en-GB" b="1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1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>
                <a:solidFill>
                  <a:schemeClr val="bg1"/>
                </a:solidFill>
              </a:rPr>
              <a:t>Deleting 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1.4.sql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6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/>
              <a:t>Merging data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With the </a:t>
            </a:r>
            <a:r>
              <a:rPr lang="en-GB" b="1" dirty="0">
                <a:solidFill>
                  <a:schemeClr val="tx1"/>
                </a:solidFill>
              </a:rPr>
              <a:t>MERGE</a:t>
            </a:r>
            <a:r>
              <a:rPr lang="en-GB" dirty="0">
                <a:solidFill>
                  <a:schemeClr val="tx1"/>
                </a:solidFill>
              </a:rPr>
              <a:t> statement, you can merge data from a source table into 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target table.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statement has many practical uses in both online transaction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processing (OLTP) scenarios and in data warehousing ones.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As an 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of an OLTP use case, suppose that you have a table that isn’t updated directly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by your application; instead, you get the delta of changes periodically from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 external system.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first load the delta of changes into a staging table,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then use the staging table as the source for the merge operation into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target.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99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pl-PL" dirty="0"/>
              <a:t>MERGE statement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07" y="917896"/>
            <a:ext cx="8117540" cy="512064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With the</a:t>
            </a:r>
            <a:r>
              <a:rPr lang="en-GB" b="1" dirty="0">
                <a:solidFill>
                  <a:schemeClr val="tx1"/>
                </a:solidFill>
              </a:rPr>
              <a:t> MERGE </a:t>
            </a:r>
            <a:r>
              <a:rPr lang="en-GB" dirty="0">
                <a:solidFill>
                  <a:schemeClr val="tx1"/>
                </a:solidFill>
              </a:rPr>
              <a:t>statement, you can merge data from a source table or table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expression into a target table.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This statement is mostly standard, with one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proprietary extension by Microsoft of a clause called WHEN NOT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MATCHED BY SOURCE.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general form of the MERGE statement is as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follows: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MERGE INTO &lt;target table&gt; AS TGT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USING &lt;SOURCE TABLE&gt; AS SRC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ON &lt;merge predicate&gt;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MATCHED [AND &lt;predicate&gt;] -- two clauses allowed: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THEN &lt;action&gt; -- one with UPDATE one with DELETE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NOT MATCHED [BY TARGET] [AND &lt;predicate&gt;] – one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clause allowed: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THEN INSERT... </a:t>
            </a:r>
            <a:r>
              <a:rPr lang="pl-PL" dirty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- if indicated, action must be INSERT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WHEN NOT MATCHED BY SOURCE [AND &lt;predicate&gt;] – two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clauses allowed: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THEN &lt;action&gt;; -- one with UPDATE one with DELETE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04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pl-PL" dirty="0"/>
              <a:t>Merging 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1.4.sql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77624"/>
            <a:ext cx="2947482" cy="4601183"/>
          </a:xfrm>
        </p:spPr>
        <p:txBody>
          <a:bodyPr/>
          <a:lstStyle/>
          <a:p>
            <a:r>
              <a:rPr lang="pl-PL" dirty="0"/>
              <a:t>Type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 number of functions that can convert a source expression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a target data type.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ypically you apply such functions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to columns or expressions based on columns as part of a query.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two fundamental functions that T-SQL supports for conversion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purposes are </a:t>
            </a:r>
            <a:r>
              <a:rPr lang="en-GB" b="1" dirty="0">
                <a:solidFill>
                  <a:schemeClr val="tx1"/>
                </a:solidFill>
              </a:rPr>
              <a:t>CAST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CONVERT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CAST</a:t>
            </a:r>
            <a:r>
              <a:rPr lang="en-GB" dirty="0">
                <a:solidFill>
                  <a:schemeClr val="tx1"/>
                </a:solidFill>
              </a:rPr>
              <a:t> is standard whereas the</a:t>
            </a:r>
            <a:r>
              <a:rPr lang="pl-PL" dirty="0">
                <a:solidFill>
                  <a:schemeClr val="tx1"/>
                </a:solidFill>
              </a:rPr>
              <a:t> CONVERT</a:t>
            </a:r>
            <a:r>
              <a:rPr lang="en-GB" dirty="0">
                <a:solidFill>
                  <a:schemeClr val="tx1"/>
                </a:solidFill>
              </a:rPr>
              <a:t> is proprietary in T-SQL.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5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r>
              <a:rPr lang="en-GB" dirty="0"/>
              <a:t>Using the OUTPUT option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T-SQL supports an </a:t>
            </a:r>
            <a:r>
              <a:rPr lang="en-GB" b="1" dirty="0">
                <a:solidFill>
                  <a:schemeClr val="tx1"/>
                </a:solidFill>
              </a:rPr>
              <a:t>OUTPUT</a:t>
            </a:r>
            <a:r>
              <a:rPr lang="en-GB" dirty="0">
                <a:solidFill>
                  <a:schemeClr val="tx1"/>
                </a:solidFill>
              </a:rPr>
              <a:t> clause for modification statements, which you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can use to return information from modified rows.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You can use the output for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purposes like auditing, archiving and others.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design of the OUTPUT clause is very similar to that of the SELECT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clause in the sense that you can specify expressions and assign them with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result column aliases.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One difference from the SELECT clause is that, in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OUTPUT clause, when you refer to columns from the modified rows, you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need to prefix the column names with the keywords </a:t>
            </a:r>
            <a:r>
              <a:rPr lang="en-GB" i="1" dirty="0">
                <a:solidFill>
                  <a:schemeClr val="tx1"/>
                </a:solidFill>
              </a:rPr>
              <a:t>inserted </a:t>
            </a:r>
            <a:r>
              <a:rPr lang="en-GB" dirty="0">
                <a:solidFill>
                  <a:schemeClr val="tx1"/>
                </a:solidFill>
              </a:rPr>
              <a:t>or </a:t>
            </a:r>
            <a:r>
              <a:rPr lang="en-GB" i="1" dirty="0">
                <a:solidFill>
                  <a:schemeClr val="tx1"/>
                </a:solidFill>
              </a:rPr>
              <a:t>deleted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the prefix inserted when the rows are inserted rows and the prefix deleted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when they are deleted rows. 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 an UPDATE statement, inserted represents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state of the rows after the update and deleted represents the state before the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update.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3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Using the OUTPUT option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1.4.sql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62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/>
            </a:br>
            <a:br>
              <a:rPr lang="pl-PL" b="1" dirty="0"/>
            </a:br>
            <a:r>
              <a:rPr lang="en-GB" dirty="0"/>
              <a:t>Impact of structural changes on data</a:t>
            </a: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86" y="917896"/>
            <a:ext cx="7315200" cy="51206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he impact of structural changes 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columns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- D</a:t>
            </a:r>
            <a:r>
              <a:rPr lang="en-GB" dirty="0" err="1">
                <a:solidFill>
                  <a:schemeClr val="tx1"/>
                </a:solidFill>
              </a:rPr>
              <a:t>rop</a:t>
            </a:r>
            <a:r>
              <a:rPr lang="pl-PL" dirty="0">
                <a:solidFill>
                  <a:schemeClr val="tx1"/>
                </a:solidFill>
              </a:rPr>
              <a:t>p</a:t>
            </a:r>
            <a:r>
              <a:rPr lang="en-GB" dirty="0" err="1">
                <a:solidFill>
                  <a:schemeClr val="tx1"/>
                </a:solidFill>
              </a:rPr>
              <a:t>ing</a:t>
            </a:r>
            <a:r>
              <a:rPr lang="pl-PL" dirty="0">
                <a:solidFill>
                  <a:schemeClr val="tx1"/>
                </a:solidFill>
              </a:rPr>
              <a:t> columns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 - A</a:t>
            </a:r>
            <a:r>
              <a:rPr lang="en-GB" dirty="0" err="1">
                <a:solidFill>
                  <a:schemeClr val="tx1"/>
                </a:solidFill>
              </a:rPr>
              <a:t>ltering</a:t>
            </a:r>
            <a:r>
              <a:rPr lang="en-GB" dirty="0">
                <a:solidFill>
                  <a:schemeClr val="tx1"/>
                </a:solidFill>
              </a:rPr>
              <a:t> columns on data. </a:t>
            </a:r>
            <a:endParaRPr lang="pl-PL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D441C630-A063-4A5D-86D7-82741B2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D3AEB-ECD3-4219-A9EB-00DC38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1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98222"/>
            <a:ext cx="2938055" cy="4718115"/>
          </a:xfrm>
        </p:spPr>
        <p:txBody>
          <a:bodyPr>
            <a:normAutofit/>
          </a:bodyPr>
          <a:lstStyle/>
          <a:p>
            <a:br>
              <a:rPr lang="pl-PL" b="1" dirty="0"/>
            </a:br>
            <a:r>
              <a:rPr lang="en-GB" dirty="0"/>
              <a:t>Impact of structural changes on 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	</a:t>
            </a:r>
          </a:p>
          <a:p>
            <a:pPr marL="0" indent="0" algn="ctr">
              <a:buNone/>
            </a:pPr>
            <a:r>
              <a:rPr lang="en-GB" sz="7200" b="1" dirty="0">
                <a:solidFill>
                  <a:schemeClr val="tx1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1"/>
                </a:solidFill>
              </a:rPr>
              <a:t>(</a:t>
            </a:r>
            <a:r>
              <a:rPr lang="pl-PL" sz="1400" b="1" dirty="0">
                <a:solidFill>
                  <a:schemeClr val="tx1"/>
                </a:solidFill>
              </a:rPr>
              <a:t>Skill 1.4.sql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Obraz 23">
            <a:extLst>
              <a:ext uri="{FF2B5EF4-FFF2-40B4-BE49-F238E27FC236}">
                <a16:creationId xmlns:a16="http://schemas.microsoft.com/office/drawing/2014/main" id="{C7BBFBCA-E3F9-4AA5-A8E2-811BBA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F9405-DEFF-42FE-8769-C702C575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668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pl-PL" b="1" dirty="0">
                <a:solidFill>
                  <a:schemeClr val="bg1"/>
                </a:solidFill>
                <a:sym typeface="Wingdings" panose="05000000000000000000" pitchFamily="2" charset="2"/>
              </a:rPr>
              <a:t>Resources</a:t>
            </a:r>
            <a:br>
              <a:rPr lang="en-GB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6CCE3-B254-4060-8099-F316D87F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tx1"/>
                </a:solidFill>
                <a:sym typeface="Wingdings" panose="05000000000000000000" pitchFamily="2" charset="2"/>
              </a:rPr>
              <a:t>		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Used resources:</a:t>
            </a:r>
            <a:b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Exam Ref 70-761 Querying Data </a:t>
            </a:r>
            <a:r>
              <a:rPr lang="pl-PL" sz="3200" dirty="0">
                <a:solidFill>
                  <a:schemeClr val="tx1"/>
                </a:solidFill>
                <a:sym typeface="Wingdings" panose="05000000000000000000" pitchFamily="2" charset="2"/>
              </a:rPr>
              <a:t>with Transact-SQL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en-GB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Itzik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Ben-Gan</a:t>
            </a:r>
            <a:b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  <a:hlinkClick r:id="rId3"/>
              </a:rPr>
              <a:t>https://github.com/nakicam/70-761</a:t>
            </a:r>
            <a:r>
              <a:rPr lang="pl-PL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GB" sz="3200" dirty="0"/>
          </a:p>
        </p:txBody>
      </p:sp>
      <p:pic>
        <p:nvPicPr>
          <p:cNvPr id="3" name="Obraz 23">
            <a:extLst>
              <a:ext uri="{FF2B5EF4-FFF2-40B4-BE49-F238E27FC236}">
                <a16:creationId xmlns:a16="http://schemas.microsoft.com/office/drawing/2014/main" id="{C6F4BEA4-BDAD-4D13-BED7-2B609A40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6D966E-127F-46DB-AB3C-619CAE4C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727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210-FBD2-4991-AC39-89EC7CAE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123837"/>
            <a:ext cx="3245222" cy="4601183"/>
          </a:xfrm>
        </p:spPr>
        <p:txBody>
          <a:bodyPr>
            <a:normAutofit/>
          </a:bodyPr>
          <a:lstStyle/>
          <a:p>
            <a:r>
              <a:rPr lang="en-GB" sz="3400" b="1" dirty="0"/>
              <a:t>Q &amp; A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EF2-2820-47FD-8174-58DBFCB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Email: </a:t>
            </a:r>
            <a:r>
              <a:rPr lang="en-GB" sz="2800" dirty="0">
                <a:hlinkClick r:id="rId2"/>
              </a:rPr>
              <a:t>info@zalnet.pl</a:t>
            </a:r>
            <a:endParaRPr lang="pl-PL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Skype: beata.</a:t>
            </a:r>
            <a:r>
              <a:rPr lang="pl-PL" sz="2800" dirty="0">
                <a:solidFill>
                  <a:schemeClr val="tx1"/>
                </a:solidFill>
              </a:rPr>
              <a:t>z</a:t>
            </a:r>
            <a:r>
              <a:rPr lang="en-GB" sz="2800" dirty="0">
                <a:solidFill>
                  <a:schemeClr val="tx1"/>
                </a:solidFill>
              </a:rPr>
              <a:t>alewa</a:t>
            </a:r>
            <a:endParaRPr lang="pl-PL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tx1"/>
                </a:solidFill>
              </a:rPr>
              <a:t>Blog: </a:t>
            </a:r>
            <a:r>
              <a:rPr lang="pl-PL" sz="2800" dirty="0">
                <a:solidFill>
                  <a:schemeClr val="tx1"/>
                </a:solidFill>
                <a:hlinkClick r:id="rId3"/>
              </a:rPr>
              <a:t>https://blog.zalnet.pl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Demo</a:t>
            </a:r>
            <a:r>
              <a:rPr lang="pl-PL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2800" dirty="0">
                <a:solidFill>
                  <a:schemeClr val="tx2"/>
                </a:solidFill>
                <a:hlinkClick r:id="rId4"/>
              </a:rPr>
              <a:t>https://github.com/bzalewa/WarsztatyDoEgzaminu70761Lublin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2"/>
                </a:solidFill>
                <a:hlinkClick r:id="rId5"/>
              </a:rPr>
              <a:t>https://github.com/SamanthaDSpivey/Querying-Transact-SQL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endParaRPr lang="en-GB" sz="2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schemeClr val="tx1"/>
                </a:solidFill>
              </a:rPr>
              <a:t>Thank you for your precious time</a:t>
            </a:r>
            <a:r>
              <a:rPr lang="en-GB" sz="2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tx2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9E1F0-1CD2-477E-8798-0185F573A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692" y="77497"/>
            <a:ext cx="937341" cy="678239"/>
          </a:xfrm>
          <a:prstGeom prst="rect">
            <a:avLst/>
          </a:prstGeom>
        </p:spPr>
      </p:pic>
      <p:pic>
        <p:nvPicPr>
          <p:cNvPr id="7" name="Obraz 23">
            <a:extLst>
              <a:ext uri="{FF2B5EF4-FFF2-40B4-BE49-F238E27FC236}">
                <a16:creationId xmlns:a16="http://schemas.microsoft.com/office/drawing/2014/main" id="{C69E9E9A-EBCA-4EAD-8415-941DF54BE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18" y="6234953"/>
            <a:ext cx="995953" cy="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051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4639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6082</Words>
  <Application>Microsoft Office PowerPoint</Application>
  <PresentationFormat>Widescreen</PresentationFormat>
  <Paragraphs>742</Paragraphs>
  <Slides>95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Corbel</vt:lpstr>
      <vt:lpstr>Lucida Sans Typewriter</vt:lpstr>
      <vt:lpstr>Lucida Sans Unicode</vt:lpstr>
      <vt:lpstr>Segoe UI</vt:lpstr>
      <vt:lpstr>Segoe UI Light</vt:lpstr>
      <vt:lpstr>Verdana</vt:lpstr>
      <vt:lpstr>Wingdings 2</vt:lpstr>
      <vt:lpstr>Frame</vt:lpstr>
      <vt:lpstr>     Workshop preparing to an exam 70-761   </vt:lpstr>
      <vt:lpstr>About</vt:lpstr>
      <vt:lpstr>Agenda</vt:lpstr>
      <vt:lpstr>Agenda</vt:lpstr>
      <vt:lpstr>Agenda</vt:lpstr>
      <vt:lpstr>Agenda</vt:lpstr>
      <vt:lpstr>Agenda</vt:lpstr>
      <vt:lpstr>3. Implement functions and aggregate data</vt:lpstr>
      <vt:lpstr>Type conversion functions</vt:lpstr>
      <vt:lpstr>Type conversion functions</vt:lpstr>
      <vt:lpstr>Implicit and Explicit Data Type Conversions</vt:lpstr>
      <vt:lpstr>Converting with CAST</vt:lpstr>
      <vt:lpstr>Converting with CONVERT</vt:lpstr>
      <vt:lpstr>Converting Strings with PARSE</vt:lpstr>
      <vt:lpstr>Converting with TRY_PARSE and TRY_CONVERT</vt:lpstr>
      <vt:lpstr> Type conversion functions </vt:lpstr>
      <vt:lpstr>Date and time functions</vt:lpstr>
      <vt:lpstr>Current date and time</vt:lpstr>
      <vt:lpstr>Date and time parts</vt:lpstr>
      <vt:lpstr>Add and Diff functions</vt:lpstr>
      <vt:lpstr>Offset</vt:lpstr>
      <vt:lpstr> Date and time functions </vt:lpstr>
      <vt:lpstr>Character functions</vt:lpstr>
      <vt:lpstr>Concatenation</vt:lpstr>
      <vt:lpstr>Converting NULL with ISNULL</vt:lpstr>
      <vt:lpstr>Using COALESCE to Return Non-NULL Values</vt:lpstr>
      <vt:lpstr>Character functions</vt:lpstr>
      <vt:lpstr>Substring extraction and position</vt:lpstr>
      <vt:lpstr>LEFT and RIGHT</vt:lpstr>
      <vt:lpstr>CHARINDEX</vt:lpstr>
      <vt:lpstr>PATINDEX</vt:lpstr>
      <vt:lpstr> Substring extraction and position </vt:lpstr>
      <vt:lpstr>String length</vt:lpstr>
      <vt:lpstr> String length </vt:lpstr>
      <vt:lpstr>String alteration</vt:lpstr>
      <vt:lpstr>REPLACE</vt:lpstr>
      <vt:lpstr>REPLACE</vt:lpstr>
      <vt:lpstr>STUFF</vt:lpstr>
      <vt:lpstr> String alteration </vt:lpstr>
      <vt:lpstr>Formatting</vt:lpstr>
      <vt:lpstr>Formatting</vt:lpstr>
      <vt:lpstr> Formatting </vt:lpstr>
      <vt:lpstr>String splitting</vt:lpstr>
      <vt:lpstr> String splitting </vt:lpstr>
      <vt:lpstr>CASE expressions and related functions</vt:lpstr>
      <vt:lpstr>COALESCE</vt:lpstr>
      <vt:lpstr>COALESCE</vt:lpstr>
      <vt:lpstr>COALESCE</vt:lpstr>
      <vt:lpstr> CASE expressions and related functions </vt:lpstr>
      <vt:lpstr>System functions</vt:lpstr>
      <vt:lpstr>Compression functions</vt:lpstr>
      <vt:lpstr>Compress</vt:lpstr>
      <vt:lpstr>Decompress</vt:lpstr>
      <vt:lpstr> Compression functions </vt:lpstr>
      <vt:lpstr>Context info and session context</vt:lpstr>
      <vt:lpstr>Context info and session context</vt:lpstr>
      <vt:lpstr>Context info and session context</vt:lpstr>
      <vt:lpstr>Context info and session context</vt:lpstr>
      <vt:lpstr>GUID and identity functions</vt:lpstr>
      <vt:lpstr> Context info and session context </vt:lpstr>
      <vt:lpstr>Arithmetic operators and aggregate functions </vt:lpstr>
      <vt:lpstr>Working with Aggregate Functions</vt:lpstr>
      <vt:lpstr>Built-In Aggregate Functions</vt:lpstr>
      <vt:lpstr>Using DISTINCT with Aggregate Functions</vt:lpstr>
      <vt:lpstr>Using Aggregate Functions with NULL</vt:lpstr>
      <vt:lpstr> Arithmetic operators and aggregate functions </vt:lpstr>
      <vt:lpstr>Search arguments</vt:lpstr>
      <vt:lpstr>  Search arguments  </vt:lpstr>
      <vt:lpstr>Function determinism</vt:lpstr>
      <vt:lpstr>Always deterministic function</vt:lpstr>
      <vt:lpstr>Sometimes deterministic function</vt:lpstr>
      <vt:lpstr>Always nondeterministic  function</vt:lpstr>
      <vt:lpstr>  Function determinism  </vt:lpstr>
      <vt:lpstr>4. Modify data</vt:lpstr>
      <vt:lpstr>Inserting data</vt:lpstr>
      <vt:lpstr> Inserting data </vt:lpstr>
      <vt:lpstr> Updating data </vt:lpstr>
      <vt:lpstr> Update statement </vt:lpstr>
      <vt:lpstr> Update based on joins </vt:lpstr>
      <vt:lpstr> Exam tip </vt:lpstr>
      <vt:lpstr> Updating data </vt:lpstr>
      <vt:lpstr> Deleting data </vt:lpstr>
      <vt:lpstr> TRUNCATE TABLE statement </vt:lpstr>
      <vt:lpstr> Differences </vt:lpstr>
      <vt:lpstr> Exam tip </vt:lpstr>
      <vt:lpstr> Deleting data </vt:lpstr>
      <vt:lpstr> Merging data </vt:lpstr>
      <vt:lpstr> MERGE statement </vt:lpstr>
      <vt:lpstr> Merging data </vt:lpstr>
      <vt:lpstr> Using the OUTPUT option </vt:lpstr>
      <vt:lpstr> Using the OUTPUT option </vt:lpstr>
      <vt:lpstr>  Impact of structural changes on data  </vt:lpstr>
      <vt:lpstr> Impact of structural changes on data </vt:lpstr>
      <vt:lpstr> Resources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on Facebook will provide you with a pizza - ordering food for the 21st century</dc:title>
  <dc:creator>Beata Zalewa</dc:creator>
  <cp:lastModifiedBy>Beata Zalewa</cp:lastModifiedBy>
  <cp:revision>242</cp:revision>
  <dcterms:created xsi:type="dcterms:W3CDTF">2019-01-21T13:47:19Z</dcterms:created>
  <dcterms:modified xsi:type="dcterms:W3CDTF">2019-09-12T12:21:49Z</dcterms:modified>
</cp:coreProperties>
</file>