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71" r:id="rId5"/>
    <p:sldId id="259" r:id="rId6"/>
    <p:sldId id="260" r:id="rId7"/>
    <p:sldId id="261" r:id="rId8"/>
    <p:sldId id="268"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lfshirt" initials="h" lastIdx="1" clrIdx="0">
    <p:extLst>
      <p:ext uri="{19B8F6BF-5375-455C-9EA6-DF929625EA0E}">
        <p15:presenceInfo xmlns:p15="http://schemas.microsoft.com/office/powerpoint/2012/main" userId="halfshir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4" autoAdjust="0"/>
    <p:restoredTop sz="79012" autoAdjust="0"/>
  </p:normalViewPr>
  <p:slideViewPr>
    <p:cSldViewPr snapToGrid="0">
      <p:cViewPr varScale="1">
        <p:scale>
          <a:sx n="59" d="100"/>
          <a:sy n="59" d="100"/>
        </p:scale>
        <p:origin x="11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635D1-1FD9-4CBD-ADED-743F1F4AA117}" type="datetimeFigureOut">
              <a:rPr lang="en-GB" smtClean="0"/>
              <a:t>26/01/2016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0DF1-653B-4C8C-8D2B-2743ACC15BE5}" type="slidenum">
              <a:rPr lang="en-GB" smtClean="0"/>
              <a:t>‹#›</a:t>
            </a:fld>
            <a:endParaRPr lang="en-GB"/>
          </a:p>
        </p:txBody>
      </p:sp>
    </p:spTree>
    <p:extLst>
      <p:ext uri="{BB962C8B-B14F-4D97-AF65-F5344CB8AC3E}">
        <p14:creationId xmlns:p14="http://schemas.microsoft.com/office/powerpoint/2010/main" val="1865215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Log</a:t>
            </a:r>
            <a:r>
              <a:rPr lang="en-GB" baseline="0" dirty="0" smtClean="0"/>
              <a:t> in page – Only the administrators are allowed to log in and set the task and task force to complete the task.</a:t>
            </a:r>
          </a:p>
          <a:p>
            <a:r>
              <a:rPr lang="en-GB" baseline="0" dirty="0" smtClean="0"/>
              <a:t>None of the other members are allowed, as there will be a risk of other member tampering the database and allocate the man power in unnecessary means.</a:t>
            </a:r>
          </a:p>
          <a:p>
            <a:endParaRPr lang="en-GB" baseline="0" dirty="0" smtClean="0"/>
          </a:p>
          <a:p>
            <a:r>
              <a:rPr lang="en-GB" baseline="0" dirty="0" smtClean="0"/>
              <a:t>Ask for the ID and Password to log in to the website.</a:t>
            </a:r>
          </a:p>
        </p:txBody>
      </p:sp>
      <p:sp>
        <p:nvSpPr>
          <p:cNvPr id="4" name="Slide Number Placeholder 3"/>
          <p:cNvSpPr>
            <a:spLocks noGrp="1"/>
          </p:cNvSpPr>
          <p:nvPr>
            <p:ph type="sldNum" sz="quarter" idx="10"/>
          </p:nvPr>
        </p:nvSpPr>
        <p:spPr/>
        <p:txBody>
          <a:bodyPr/>
          <a:lstStyle/>
          <a:p>
            <a:fld id="{09790DF1-653B-4C8C-8D2B-2743ACC15BE5}" type="slidenum">
              <a:rPr lang="en-GB" smtClean="0"/>
              <a:t>1</a:t>
            </a:fld>
            <a:endParaRPr lang="en-GB"/>
          </a:p>
        </p:txBody>
      </p:sp>
    </p:spTree>
    <p:extLst>
      <p:ext uri="{BB962C8B-B14F-4D97-AF65-F5344CB8AC3E}">
        <p14:creationId xmlns:p14="http://schemas.microsoft.com/office/powerpoint/2010/main" val="84400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Shows all the </a:t>
            </a:r>
            <a:r>
              <a:rPr lang="en-GB" baseline="0" smtClean="0"/>
              <a:t>recent update data</a:t>
            </a:r>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2</a:t>
            </a:fld>
            <a:endParaRPr lang="en-GB"/>
          </a:p>
        </p:txBody>
      </p:sp>
    </p:spTree>
    <p:extLst>
      <p:ext uri="{BB962C8B-B14F-4D97-AF65-F5344CB8AC3E}">
        <p14:creationId xmlns:p14="http://schemas.microsoft.com/office/powerpoint/2010/main" val="2656542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Member page allows the admin</a:t>
            </a:r>
            <a:r>
              <a:rPr lang="en-GB" baseline="0" dirty="0" smtClean="0"/>
              <a:t> to add staff and delete staff. </a:t>
            </a:r>
          </a:p>
          <a:p>
            <a:pPr marL="171450" indent="-171450">
              <a:buFont typeface="Arial" panose="020B0604020202020204" pitchFamily="34" charset="0"/>
              <a:buChar char="•"/>
            </a:pPr>
            <a:r>
              <a:rPr lang="en-GB" baseline="0" dirty="0" smtClean="0"/>
              <a:t>The admin can use this page if the admin wants to add more staff in the team. </a:t>
            </a:r>
          </a:p>
          <a:p>
            <a:r>
              <a:rPr lang="en-GB" baseline="0" dirty="0" smtClean="0"/>
              <a:t>    Or else if the team members resigned or has been sent to different place and can no longer work for the project then the admin can delete the staff          members form the data base using the this webpage.</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3</a:t>
            </a:fld>
            <a:endParaRPr lang="en-GB"/>
          </a:p>
        </p:txBody>
      </p:sp>
    </p:spTree>
    <p:extLst>
      <p:ext uri="{BB962C8B-B14F-4D97-AF65-F5344CB8AC3E}">
        <p14:creationId xmlns:p14="http://schemas.microsoft.com/office/powerpoint/2010/main" val="4221498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To</a:t>
            </a:r>
            <a:r>
              <a:rPr lang="en-GB" baseline="0" dirty="0" smtClean="0"/>
              <a:t> delete employee the admin can use the field, ID, First name or Last name and use the search button to search the user. </a:t>
            </a:r>
          </a:p>
          <a:p>
            <a:r>
              <a:rPr lang="en-GB" baseline="0" dirty="0" smtClean="0"/>
              <a:t>It search through the database and shows the user </a:t>
            </a:r>
          </a:p>
          <a:p>
            <a:r>
              <a:rPr lang="en-GB" baseline="0" dirty="0" smtClean="0"/>
              <a:t>now admin can choose the name from result and use the delete option to delete the name from the database.</a:t>
            </a:r>
          </a:p>
        </p:txBody>
      </p:sp>
      <p:sp>
        <p:nvSpPr>
          <p:cNvPr id="4" name="Slide Number Placeholder 3"/>
          <p:cNvSpPr>
            <a:spLocks noGrp="1"/>
          </p:cNvSpPr>
          <p:nvPr>
            <p:ph type="sldNum" sz="quarter" idx="10"/>
          </p:nvPr>
        </p:nvSpPr>
        <p:spPr/>
        <p:txBody>
          <a:bodyPr/>
          <a:lstStyle/>
          <a:p>
            <a:fld id="{09790DF1-653B-4C8C-8D2B-2743ACC15BE5}" type="slidenum">
              <a:rPr lang="en-GB" smtClean="0"/>
              <a:t>4</a:t>
            </a:fld>
            <a:endParaRPr lang="en-GB"/>
          </a:p>
        </p:txBody>
      </p:sp>
    </p:spTree>
    <p:extLst>
      <p:ext uri="{BB962C8B-B14F-4D97-AF65-F5344CB8AC3E}">
        <p14:creationId xmlns:p14="http://schemas.microsoft.com/office/powerpoint/2010/main" val="76208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allows</a:t>
            </a:r>
            <a:r>
              <a:rPr lang="en-GB" baseline="0" dirty="0" smtClean="0"/>
              <a:t> the admin to add task in the database that needs to be perform to complete the project.</a:t>
            </a:r>
          </a:p>
          <a:p>
            <a:r>
              <a:rPr lang="en-GB" baseline="0" dirty="0" smtClean="0"/>
              <a:t>Task(text box)– add task that needs to be performed for the project completion.</a:t>
            </a:r>
          </a:p>
          <a:p>
            <a:r>
              <a:rPr lang="en-GB" baseline="0" dirty="0" smtClean="0"/>
              <a:t>Task member (drop down list)-adds the task members that needs to work on it.</a:t>
            </a:r>
          </a:p>
          <a:p>
            <a:r>
              <a:rPr lang="en-GB" baseline="0" dirty="0" smtClean="0"/>
              <a:t>Start date (calendar)– time the task needs to be started</a:t>
            </a:r>
          </a:p>
          <a:p>
            <a:r>
              <a:rPr lang="en-GB" baseline="0" dirty="0" smtClean="0"/>
              <a:t>Completion date (calendar)–  when the task needs to be complete in</a:t>
            </a:r>
            <a:r>
              <a:rPr lang="en-GB" baseline="0" dirty="0" smtClean="0"/>
              <a:t>.</a:t>
            </a:r>
          </a:p>
          <a:p>
            <a:r>
              <a:rPr lang="en-GB" baseline="0" dirty="0" smtClean="0"/>
              <a:t>Task status</a:t>
            </a:r>
            <a:endParaRPr lang="en-GB" baseline="0" dirty="0" smtClean="0"/>
          </a:p>
          <a:p>
            <a:r>
              <a:rPr lang="en-GB" baseline="0" dirty="0" smtClean="0"/>
              <a:t>Add option allows admin to add the task on the data base.</a:t>
            </a:r>
          </a:p>
          <a:p>
            <a:r>
              <a:rPr lang="en-GB" baseline="0" dirty="0" smtClean="0"/>
              <a:t>The green box </a:t>
            </a:r>
            <a:r>
              <a:rPr lang="en-GB" baseline="0" dirty="0" smtClean="0"/>
              <a:t>is the description for the task details</a:t>
            </a:r>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5</a:t>
            </a:fld>
            <a:endParaRPr lang="en-GB"/>
          </a:p>
        </p:txBody>
      </p:sp>
    </p:spTree>
    <p:extLst>
      <p:ext uri="{BB962C8B-B14F-4D97-AF65-F5344CB8AC3E}">
        <p14:creationId xmlns:p14="http://schemas.microsoft.com/office/powerpoint/2010/main" val="1205916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Task member – is a drop down list field</a:t>
            </a:r>
            <a:r>
              <a:rPr lang="en-GB" baseline="0" dirty="0" smtClean="0"/>
              <a:t> so the admin can choose who he should assign the project to.</a:t>
            </a:r>
          </a:p>
          <a:p>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6</a:t>
            </a:fld>
            <a:endParaRPr lang="en-GB"/>
          </a:p>
        </p:txBody>
      </p:sp>
    </p:spTree>
    <p:extLst>
      <p:ext uri="{BB962C8B-B14F-4D97-AF65-F5344CB8AC3E}">
        <p14:creationId xmlns:p14="http://schemas.microsoft.com/office/powerpoint/2010/main" val="1045146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allows admin to add multiple task member for the specified task.</a:t>
            </a:r>
            <a:endParaRPr lang="en-GB" dirty="0"/>
          </a:p>
        </p:txBody>
      </p:sp>
      <p:sp>
        <p:nvSpPr>
          <p:cNvPr id="4" name="Slide Number Placeholder 3"/>
          <p:cNvSpPr>
            <a:spLocks noGrp="1"/>
          </p:cNvSpPr>
          <p:nvPr>
            <p:ph type="sldNum" sz="quarter" idx="10"/>
          </p:nvPr>
        </p:nvSpPr>
        <p:spPr/>
        <p:txBody>
          <a:bodyPr/>
          <a:lstStyle/>
          <a:p>
            <a:fld id="{09790DF1-653B-4C8C-8D2B-2743ACC15BE5}" type="slidenum">
              <a:rPr lang="en-GB" smtClean="0"/>
              <a:t>7</a:t>
            </a:fld>
            <a:endParaRPr lang="en-GB"/>
          </a:p>
        </p:txBody>
      </p:sp>
    </p:spTree>
    <p:extLst>
      <p:ext uri="{BB962C8B-B14F-4D97-AF65-F5344CB8AC3E}">
        <p14:creationId xmlns:p14="http://schemas.microsoft.com/office/powerpoint/2010/main" val="110433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Task status shows all the task that is added by the admins to complete the project</a:t>
            </a:r>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09790DF1-653B-4C8C-8D2B-2743ACC15BE5}" type="slidenum">
              <a:rPr lang="en-GB" smtClean="0"/>
              <a:t>9</a:t>
            </a:fld>
            <a:endParaRPr lang="en-GB"/>
          </a:p>
        </p:txBody>
      </p:sp>
    </p:spTree>
    <p:extLst>
      <p:ext uri="{BB962C8B-B14F-4D97-AF65-F5344CB8AC3E}">
        <p14:creationId xmlns:p14="http://schemas.microsoft.com/office/powerpoint/2010/main" val="3772515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26/01/2016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215915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26/01/2016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4909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26/01/2016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3645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881A770-2687-463F-9BE5-03E627E2199A}" type="datetimeFigureOut">
              <a:rPr lang="en-GB" smtClean="0"/>
              <a:t>26/01/2016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64149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81A770-2687-463F-9BE5-03E627E2199A}" type="datetimeFigureOut">
              <a:rPr lang="en-GB" smtClean="0"/>
              <a:t>26/01/2016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53438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881A770-2687-463F-9BE5-03E627E2199A}" type="datetimeFigureOut">
              <a:rPr lang="en-GB" smtClean="0"/>
              <a:t>26/01/2016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2684136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881A770-2687-463F-9BE5-03E627E2199A}" type="datetimeFigureOut">
              <a:rPr lang="en-GB" smtClean="0"/>
              <a:t>26/01/2016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83608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881A770-2687-463F-9BE5-03E627E2199A}" type="datetimeFigureOut">
              <a:rPr lang="en-GB" smtClean="0"/>
              <a:t>26/01/2016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95240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1A770-2687-463F-9BE5-03E627E2199A}" type="datetimeFigureOut">
              <a:rPr lang="en-GB" smtClean="0"/>
              <a:t>26/01/2016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3057958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26/01/2016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1902145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81A770-2687-463F-9BE5-03E627E2199A}" type="datetimeFigureOut">
              <a:rPr lang="en-GB" smtClean="0"/>
              <a:t>26/01/2016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52CDBAE-6C1D-4729-9A2E-B4657F02E9FE}" type="slidenum">
              <a:rPr lang="en-GB" smtClean="0"/>
              <a:t>‹#›</a:t>
            </a:fld>
            <a:endParaRPr lang="en-GB"/>
          </a:p>
        </p:txBody>
      </p:sp>
    </p:spTree>
    <p:extLst>
      <p:ext uri="{BB962C8B-B14F-4D97-AF65-F5344CB8AC3E}">
        <p14:creationId xmlns:p14="http://schemas.microsoft.com/office/powerpoint/2010/main" val="46247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1A770-2687-463F-9BE5-03E627E2199A}" type="datetimeFigureOut">
              <a:rPr lang="en-GB" smtClean="0"/>
              <a:t>26/01/2016</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CDBAE-6C1D-4729-9A2E-B4657F02E9FE}" type="slidenum">
              <a:rPr lang="en-GB" smtClean="0"/>
              <a:t>‹#›</a:t>
            </a:fld>
            <a:endParaRPr lang="en-GB"/>
          </a:p>
        </p:txBody>
      </p:sp>
    </p:spTree>
    <p:extLst>
      <p:ext uri="{BB962C8B-B14F-4D97-AF65-F5344CB8AC3E}">
        <p14:creationId xmlns:p14="http://schemas.microsoft.com/office/powerpoint/2010/main" val="384142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mailto:Jims@aber.com"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ingle Corner Rectangle 3"/>
          <p:cNvSpPr/>
          <p:nvPr/>
        </p:nvSpPr>
        <p:spPr>
          <a:xfrm>
            <a:off x="736600" y="508000"/>
            <a:ext cx="10744200" cy="59563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1231900" y="812800"/>
            <a:ext cx="6527800" cy="49403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089900" y="19685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ID: </a:t>
            </a:r>
            <a:endParaRPr lang="en-GB" dirty="0"/>
          </a:p>
        </p:txBody>
      </p:sp>
      <p:sp>
        <p:nvSpPr>
          <p:cNvPr id="7" name="Rectangle 6"/>
          <p:cNvSpPr/>
          <p:nvPr/>
        </p:nvSpPr>
        <p:spPr>
          <a:xfrm>
            <a:off x="8089900" y="2679700"/>
            <a:ext cx="2540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Password: </a:t>
            </a:r>
            <a:endParaRPr lang="en-GB" dirty="0"/>
          </a:p>
        </p:txBody>
      </p:sp>
      <p:sp>
        <p:nvSpPr>
          <p:cNvPr id="8" name="Rectangle 7"/>
          <p:cNvSpPr/>
          <p:nvPr/>
        </p:nvSpPr>
        <p:spPr>
          <a:xfrm>
            <a:off x="8089900" y="3486150"/>
            <a:ext cx="762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Log in</a:t>
            </a:r>
            <a:endParaRPr lang="en-GB" dirty="0"/>
          </a:p>
        </p:txBody>
      </p:sp>
      <p:sp>
        <p:nvSpPr>
          <p:cNvPr id="9" name="Rectangle 8"/>
          <p:cNvSpPr/>
          <p:nvPr/>
        </p:nvSpPr>
        <p:spPr>
          <a:xfrm>
            <a:off x="8089900" y="3943350"/>
            <a:ext cx="2540000" cy="3683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GB" dirty="0" smtClean="0"/>
              <a:t>Forgot password?</a:t>
            </a:r>
            <a:endParaRPr lang="en-GB" dirty="0"/>
          </a:p>
        </p:txBody>
      </p:sp>
    </p:spTree>
    <p:custDataLst>
      <p:tags r:id="rId1"/>
    </p:custDataLst>
    <p:extLst>
      <p:ext uri="{BB962C8B-B14F-4D97-AF65-F5344CB8AC3E}">
        <p14:creationId xmlns:p14="http://schemas.microsoft.com/office/powerpoint/2010/main" val="412574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27168"/>
            <a:ext cx="2743200" cy="2272214"/>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21467" y="2560226"/>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500907" y="3129892"/>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676162"/>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3068" y="1927168"/>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970038" y="1320293"/>
            <a:ext cx="3549021" cy="4331713"/>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a:p>
        </p:txBody>
      </p:sp>
      <p:sp>
        <p:nvSpPr>
          <p:cNvPr id="32" name="Rectangle 31"/>
          <p:cNvSpPr/>
          <p:nvPr/>
        </p:nvSpPr>
        <p:spPr>
          <a:xfrm>
            <a:off x="3990730" y="1198673"/>
            <a:ext cx="3549021" cy="502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Recent updates</a:t>
            </a:r>
            <a:endParaRPr lang="en-GB" dirty="0">
              <a:ln w="0"/>
              <a:solidFill>
                <a:schemeClr val="tx1"/>
              </a:solidFill>
              <a:effectLst>
                <a:outerShdw blurRad="38100" dist="19050" dir="2700000" algn="tl" rotWithShape="0">
                  <a:schemeClr val="dk1">
                    <a:alpha val="40000"/>
                  </a:schemeClr>
                </a:outerShdw>
              </a:effectLst>
            </a:endParaRPr>
          </a:p>
        </p:txBody>
      </p:sp>
      <p:sp>
        <p:nvSpPr>
          <p:cNvPr id="33" name="Rectangle 32"/>
          <p:cNvSpPr/>
          <p:nvPr/>
        </p:nvSpPr>
        <p:spPr>
          <a:xfrm>
            <a:off x="3980384" y="1750522"/>
            <a:ext cx="3549021" cy="363799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n w="0"/>
              <a:solidFill>
                <a:schemeClr val="tx1"/>
              </a:solidFill>
              <a:effectLst>
                <a:outerShdw blurRad="38100" dist="19050" dir="2700000" algn="tl" rotWithShape="0">
                  <a:schemeClr val="dk1">
                    <a:alpha val="40000"/>
                  </a:schemeClr>
                </a:outerShdw>
              </a:effectLst>
            </a:endParaRPr>
          </a:p>
        </p:txBody>
      </p:sp>
      <p:sp>
        <p:nvSpPr>
          <p:cNvPr id="34" name="TextBox 33"/>
          <p:cNvSpPr txBox="1"/>
          <p:nvPr/>
        </p:nvSpPr>
        <p:spPr>
          <a:xfrm>
            <a:off x="4286387" y="2037845"/>
            <a:ext cx="3549021" cy="923330"/>
          </a:xfrm>
          <a:prstGeom prst="rect">
            <a:avLst/>
          </a:prstGeom>
          <a:noFill/>
        </p:spPr>
        <p:txBody>
          <a:bodyPr wrap="square" rtlCol="0">
            <a:spAutoFit/>
          </a:bodyPr>
          <a:lstStyle/>
          <a:p>
            <a:r>
              <a:rPr lang="en-GB" dirty="0" smtClean="0"/>
              <a:t>New recent updates will be shown in this web page</a:t>
            </a:r>
            <a:endParaRPr lang="en-GB" dirty="0" smtClean="0"/>
          </a:p>
          <a:p>
            <a:endParaRPr lang="en-GB" dirty="0"/>
          </a:p>
        </p:txBody>
      </p:sp>
    </p:spTree>
    <p:custDataLst>
      <p:tags r:id="rId1"/>
    </p:custDataLst>
    <p:extLst>
      <p:ext uri="{BB962C8B-B14F-4D97-AF65-F5344CB8AC3E}">
        <p14:creationId xmlns:p14="http://schemas.microsoft.com/office/powerpoint/2010/main" val="63087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1902792196"/>
              </p:ext>
            </p:extLst>
          </p:nvPr>
        </p:nvGraphicFramePr>
        <p:xfrm>
          <a:off x="3771900" y="2804674"/>
          <a:ext cx="7226300" cy="146304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Name</a:t>
                      </a:r>
                      <a:endParaRPr lang="en-GB" dirty="0"/>
                    </a:p>
                  </a:txBody>
                  <a:tcPr/>
                </a:tc>
                <a:tc>
                  <a:txBody>
                    <a:bodyPr/>
                    <a:lstStyle/>
                    <a:p>
                      <a:r>
                        <a:rPr lang="en-GB" dirty="0" smtClean="0"/>
                        <a:t>Email ID</a:t>
                      </a:r>
                      <a:endParaRPr lang="en-GB" dirty="0"/>
                    </a:p>
                  </a:txBody>
                  <a:tcPr/>
                </a:tc>
                <a:tc>
                  <a:txBody>
                    <a:bodyPr/>
                    <a:lstStyle/>
                    <a:p>
                      <a:r>
                        <a:rPr lang="en-GB" dirty="0" smtClean="0"/>
                        <a:t>Field</a:t>
                      </a:r>
                      <a:endParaRPr lang="en-GB" dirty="0"/>
                    </a:p>
                  </a:txBody>
                  <a:tcPr/>
                </a:tc>
              </a:tr>
              <a:tr h="314494">
                <a:tc>
                  <a:txBody>
                    <a:bodyPr/>
                    <a:lstStyle/>
                    <a:p>
                      <a:r>
                        <a:rPr lang="en-GB" dirty="0" smtClean="0"/>
                        <a:t>45645</a:t>
                      </a:r>
                      <a:endParaRPr lang="en-GB" dirty="0"/>
                    </a:p>
                  </a:txBody>
                  <a:tcPr/>
                </a:tc>
                <a:tc>
                  <a:txBody>
                    <a:bodyPr/>
                    <a:lstStyle/>
                    <a:p>
                      <a:r>
                        <a:rPr lang="en-GB" dirty="0" smtClean="0"/>
                        <a:t>Bob Jims</a:t>
                      </a:r>
                      <a:endParaRPr lang="en-GB" dirty="0"/>
                    </a:p>
                  </a:txBody>
                  <a:tcPr/>
                </a:tc>
                <a:tc>
                  <a:txBody>
                    <a:bodyPr/>
                    <a:lstStyle/>
                    <a:p>
                      <a:r>
                        <a:rPr lang="en-GB" dirty="0" smtClean="0">
                          <a:hlinkClick r:id="rId4"/>
                        </a:rPr>
                        <a:t>Jims@aber.com</a:t>
                      </a:r>
                      <a:endParaRPr lang="en-GB" dirty="0"/>
                    </a:p>
                  </a:txBody>
                  <a:tcPr/>
                </a:tc>
                <a:tc>
                  <a:txBody>
                    <a:bodyPr/>
                    <a:lstStyle/>
                    <a:p>
                      <a:r>
                        <a:rPr lang="en-GB" dirty="0" smtClean="0"/>
                        <a:t>Project </a:t>
                      </a:r>
                      <a:r>
                        <a:rPr lang="en-GB" baseline="0" dirty="0" smtClean="0"/>
                        <a:t>leader</a:t>
                      </a:r>
                      <a:endParaRPr lang="en-GB" dirty="0"/>
                    </a:p>
                  </a:txBody>
                  <a:tcPr/>
                </a:tc>
              </a:tr>
              <a:tr h="314494">
                <a:tc>
                  <a:txBody>
                    <a:bodyPr/>
                    <a:lstStyle/>
                    <a:p>
                      <a:r>
                        <a:rPr lang="en-GB" dirty="0" smtClean="0"/>
                        <a:t>74444</a:t>
                      </a:r>
                      <a:endParaRPr lang="en-GB" dirty="0"/>
                    </a:p>
                  </a:txBody>
                  <a:tcPr/>
                </a:tc>
                <a:tc>
                  <a:txBody>
                    <a:bodyPr/>
                    <a:lstStyle/>
                    <a:p>
                      <a:r>
                        <a:rPr lang="en-GB" dirty="0" smtClean="0"/>
                        <a:t>Rob Katy</a:t>
                      </a:r>
                      <a:endParaRPr lang="en-GB" dirty="0"/>
                    </a:p>
                  </a:txBody>
                  <a:tcPr/>
                </a:tc>
                <a:tc>
                  <a:txBody>
                    <a:bodyPr/>
                    <a:lstStyle/>
                    <a:p>
                      <a:r>
                        <a:rPr lang="en-GB" dirty="0" smtClean="0"/>
                        <a:t>Katy@aber.com</a:t>
                      </a:r>
                      <a:endParaRPr lang="en-GB" dirty="0"/>
                    </a:p>
                  </a:txBody>
                  <a:tcPr/>
                </a:tc>
                <a:tc>
                  <a:txBody>
                    <a:bodyPr/>
                    <a:lstStyle/>
                    <a:p>
                      <a:r>
                        <a:rPr lang="en-GB" dirty="0" smtClean="0"/>
                        <a:t>Programmer</a:t>
                      </a:r>
                      <a:endParaRPr lang="en-GB" dirty="0"/>
                    </a:p>
                  </a:txBody>
                  <a:tcPr/>
                </a:tc>
              </a:tr>
              <a:tr h="314494">
                <a:tc>
                  <a:txBody>
                    <a:bodyPr/>
                    <a:lstStyle/>
                    <a:p>
                      <a:r>
                        <a:rPr lang="en-GB" dirty="0" smtClean="0"/>
                        <a:t>45555</a:t>
                      </a:r>
                      <a:endParaRPr lang="en-GB" dirty="0"/>
                    </a:p>
                  </a:txBody>
                  <a:tcPr/>
                </a:tc>
                <a:tc>
                  <a:txBody>
                    <a:bodyPr/>
                    <a:lstStyle/>
                    <a:p>
                      <a:r>
                        <a:rPr lang="en-GB" dirty="0" smtClean="0"/>
                        <a:t>Jute Ron</a:t>
                      </a:r>
                      <a:endParaRPr lang="en-GB" dirty="0"/>
                    </a:p>
                  </a:txBody>
                  <a:tcPr/>
                </a:tc>
                <a:tc>
                  <a:txBody>
                    <a:bodyPr/>
                    <a:lstStyle/>
                    <a:p>
                      <a:r>
                        <a:rPr lang="en-GB" dirty="0" smtClean="0"/>
                        <a:t>Ron@aber.com</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Name:</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Email ID:</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edit</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2311513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39723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90869" y="3104546"/>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490869" y="3741409"/>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19868" y="3690609"/>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62877" y="2546951"/>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4154307343"/>
              </p:ext>
            </p:extLst>
          </p:nvPr>
        </p:nvGraphicFramePr>
        <p:xfrm>
          <a:off x="3771900" y="2804674"/>
          <a:ext cx="7226300" cy="731520"/>
        </p:xfrm>
        <a:graphic>
          <a:graphicData uri="http://schemas.openxmlformats.org/drawingml/2006/table">
            <a:tbl>
              <a:tblPr firstRow="1" bandRow="1">
                <a:tableStyleId>{5C22544A-7EE6-4342-B048-85BDC9FD1C3A}</a:tableStyleId>
              </a:tblPr>
              <a:tblGrid>
                <a:gridCol w="1806575"/>
                <a:gridCol w="1806575"/>
                <a:gridCol w="1806575"/>
                <a:gridCol w="1806575"/>
              </a:tblGrid>
              <a:tr h="314494">
                <a:tc>
                  <a:txBody>
                    <a:bodyPr/>
                    <a:lstStyle/>
                    <a:p>
                      <a:r>
                        <a:rPr lang="en-GB" dirty="0" smtClean="0"/>
                        <a:t>ID</a:t>
                      </a:r>
                      <a:endParaRPr lang="en-GB" dirty="0"/>
                    </a:p>
                  </a:txBody>
                  <a:tcPr/>
                </a:tc>
                <a:tc>
                  <a:txBody>
                    <a:bodyPr/>
                    <a:lstStyle/>
                    <a:p>
                      <a:r>
                        <a:rPr lang="en-GB" dirty="0" smtClean="0"/>
                        <a:t>First</a:t>
                      </a:r>
                      <a:r>
                        <a:rPr lang="en-GB" baseline="0" dirty="0" smtClean="0"/>
                        <a:t> Name</a:t>
                      </a:r>
                      <a:endParaRPr lang="en-GB" dirty="0"/>
                    </a:p>
                  </a:txBody>
                  <a:tcPr/>
                </a:tc>
                <a:tc>
                  <a:txBody>
                    <a:bodyPr/>
                    <a:lstStyle/>
                    <a:p>
                      <a:r>
                        <a:rPr lang="en-GB" dirty="0" smtClean="0"/>
                        <a:t>Last Name</a:t>
                      </a:r>
                      <a:endParaRPr lang="en-GB" dirty="0"/>
                    </a:p>
                  </a:txBody>
                  <a:tcPr/>
                </a:tc>
                <a:tc>
                  <a:txBody>
                    <a:bodyPr/>
                    <a:lstStyle/>
                    <a:p>
                      <a:r>
                        <a:rPr lang="en-GB" dirty="0" smtClean="0"/>
                        <a:t>Field</a:t>
                      </a:r>
                      <a:endParaRPr lang="en-GB" dirty="0"/>
                    </a:p>
                  </a:txBody>
                  <a:tcPr/>
                </a:tc>
              </a:tr>
              <a:tr h="314494">
                <a:tc>
                  <a:txBody>
                    <a:bodyPr/>
                    <a:lstStyle/>
                    <a:p>
                      <a:r>
                        <a:rPr lang="en-GB" dirty="0" smtClean="0"/>
                        <a:t>74444</a:t>
                      </a:r>
                      <a:endParaRPr lang="en-GB" dirty="0"/>
                    </a:p>
                  </a:txBody>
                  <a:tcPr/>
                </a:tc>
                <a:tc>
                  <a:txBody>
                    <a:bodyPr/>
                    <a:lstStyle/>
                    <a:p>
                      <a:r>
                        <a:rPr lang="en-GB" dirty="0" smtClean="0"/>
                        <a:t>Rob</a:t>
                      </a:r>
                      <a:endParaRPr lang="en-GB" dirty="0"/>
                    </a:p>
                  </a:txBody>
                  <a:tcPr/>
                </a:tc>
                <a:tc>
                  <a:txBody>
                    <a:bodyPr/>
                    <a:lstStyle/>
                    <a:p>
                      <a:r>
                        <a:rPr lang="en-GB" dirty="0" smtClean="0"/>
                        <a:t>Katy</a:t>
                      </a:r>
                      <a:endParaRPr lang="en-GB" dirty="0"/>
                    </a:p>
                  </a:txBody>
                  <a:tcPr/>
                </a:tc>
                <a:tc>
                  <a:txBody>
                    <a:bodyPr/>
                    <a:lstStyle/>
                    <a:p>
                      <a:r>
                        <a:rPr lang="en-GB" dirty="0" smtClean="0"/>
                        <a:t>Programmer</a:t>
                      </a:r>
                      <a:endParaRPr lang="en-GB" dirty="0"/>
                    </a:p>
                  </a:txBody>
                  <a:tcPr/>
                </a:tc>
              </a:tr>
            </a:tbl>
          </a:graphicData>
        </a:graphic>
      </p:graphicFrame>
      <p:sp>
        <p:nvSpPr>
          <p:cNvPr id="22" name="Rounded Rectangle 21"/>
          <p:cNvSpPr/>
          <p:nvPr/>
        </p:nvSpPr>
        <p:spPr>
          <a:xfrm>
            <a:off x="4470784" y="688454"/>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Project</a:t>
            </a:r>
            <a:r>
              <a:rPr lang="en-GB" dirty="0" smtClean="0"/>
              <a:t> </a:t>
            </a:r>
            <a:r>
              <a:rPr lang="en-GB" sz="3600" dirty="0" smtClean="0"/>
              <a:t>Member</a:t>
            </a:r>
            <a:endParaRPr lang="en-GB" dirty="0"/>
          </a:p>
        </p:txBody>
      </p:sp>
      <p:sp>
        <p:nvSpPr>
          <p:cNvPr id="23" name="Rounded Rectangle 22"/>
          <p:cNvSpPr/>
          <p:nvPr/>
        </p:nvSpPr>
        <p:spPr>
          <a:xfrm>
            <a:off x="3835400" y="226150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Name: </a:t>
            </a:r>
            <a:endParaRPr lang="en-GB" dirty="0"/>
          </a:p>
        </p:txBody>
      </p:sp>
      <p:sp>
        <p:nvSpPr>
          <p:cNvPr id="36" name="Rounded Rectangle 35"/>
          <p:cNvSpPr/>
          <p:nvPr/>
        </p:nvSpPr>
        <p:spPr>
          <a:xfrm>
            <a:off x="383540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Field: Programmer  </a:t>
            </a:r>
            <a:endParaRPr lang="en-GB" dirty="0"/>
          </a:p>
        </p:txBody>
      </p:sp>
      <p:sp>
        <p:nvSpPr>
          <p:cNvPr id="37" name="Rounded Rectangle 36"/>
          <p:cNvSpPr/>
          <p:nvPr/>
        </p:nvSpPr>
        <p:spPr>
          <a:xfrm>
            <a:off x="6578409" y="2248696"/>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Email ID:</a:t>
            </a:r>
            <a:endParaRPr lang="en-GB" dirty="0"/>
          </a:p>
        </p:txBody>
      </p:sp>
      <p:sp>
        <p:nvSpPr>
          <p:cNvPr id="2" name="Rectangle 1"/>
          <p:cNvSpPr/>
          <p:nvPr/>
        </p:nvSpPr>
        <p:spPr>
          <a:xfrm>
            <a:off x="9283700" y="2283025"/>
            <a:ext cx="891005" cy="28807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Edit</a:t>
            </a:r>
            <a:endParaRPr lang="en-GB" dirty="0"/>
          </a:p>
        </p:txBody>
      </p:sp>
      <p:sp>
        <p:nvSpPr>
          <p:cNvPr id="24" name="Rectangle 23"/>
          <p:cNvSpPr/>
          <p:nvPr/>
        </p:nvSpPr>
        <p:spPr>
          <a:xfrm>
            <a:off x="10395334" y="1789534"/>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delete</a:t>
            </a:r>
            <a:endParaRPr lang="en-GB" dirty="0"/>
          </a:p>
        </p:txBody>
      </p:sp>
      <p:sp>
        <p:nvSpPr>
          <p:cNvPr id="26" name="Rounded Rectangle 25"/>
          <p:cNvSpPr/>
          <p:nvPr/>
        </p:nvSpPr>
        <p:spPr>
          <a:xfrm>
            <a:off x="6597650" y="1738284"/>
            <a:ext cx="24130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ID</a:t>
            </a:r>
            <a:r>
              <a:rPr lang="en-GB" dirty="0"/>
              <a:t>: </a:t>
            </a:r>
            <a:r>
              <a:rPr lang="en-GB" dirty="0" smtClean="0"/>
              <a:t>74444 </a:t>
            </a:r>
            <a:endParaRPr lang="en-GB" dirty="0"/>
          </a:p>
        </p:txBody>
      </p:sp>
      <p:sp>
        <p:nvSpPr>
          <p:cNvPr id="28" name="Rectangle 27"/>
          <p:cNvSpPr/>
          <p:nvPr/>
        </p:nvSpPr>
        <p:spPr>
          <a:xfrm>
            <a:off x="9283700" y="179516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Tree>
    <p:custDataLst>
      <p:tags r:id="rId1"/>
    </p:custDataLst>
    <p:extLst>
      <p:ext uri="{BB962C8B-B14F-4D97-AF65-F5344CB8AC3E}">
        <p14:creationId xmlns:p14="http://schemas.microsoft.com/office/powerpoint/2010/main" val="402319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8845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94600" y="2581577"/>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08450" y="3023337"/>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60621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52524" y="3079802"/>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endParaRPr lang="en-GB" dirty="0" smtClean="0"/>
          </a:p>
          <a:p>
            <a:pPr marL="285750" indent="-285750">
              <a:buFont typeface="Arial" panose="020B0604020202020204" pitchFamily="34" charset="0"/>
              <a:buChar char="•"/>
            </a:pPr>
            <a:r>
              <a:rPr lang="en-GB" dirty="0" smtClean="0"/>
              <a:t>Task description </a:t>
            </a:r>
          </a:p>
          <a:p>
            <a:endParaRPr lang="en-GB" dirty="0" smtClean="0"/>
          </a:p>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40750" y="3582929"/>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40" name="Rounded Rectangle 39"/>
          <p:cNvSpPr/>
          <p:nvPr/>
        </p:nvSpPr>
        <p:spPr>
          <a:xfrm>
            <a:off x="3844928" y="3070171"/>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a:t>
            </a:r>
            <a:r>
              <a:rPr lang="en-GB" sz="1400" dirty="0" smtClean="0"/>
              <a:t>status:</a:t>
            </a:r>
            <a:endParaRPr lang="en-GB" sz="1400" dirty="0" smtClean="0"/>
          </a:p>
          <a:p>
            <a:r>
              <a:rPr lang="en-GB" dirty="0" smtClean="0"/>
              <a:t>  </a:t>
            </a:r>
            <a:endParaRPr lang="en-GB" dirty="0"/>
          </a:p>
        </p:txBody>
      </p:sp>
      <p:sp>
        <p:nvSpPr>
          <p:cNvPr id="41" name="Down Arrow 40"/>
          <p:cNvSpPr/>
          <p:nvPr/>
        </p:nvSpPr>
        <p:spPr>
          <a:xfrm>
            <a:off x="6681441" y="3116118"/>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541387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35400" y="2038024"/>
            <a:ext cx="695864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68688" y="2541665"/>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35399" y="2567016"/>
            <a:ext cx="3149601"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Member:  </a:t>
            </a:r>
            <a:endParaRPr lang="en-GB" dirty="0"/>
          </a:p>
        </p:txBody>
      </p:sp>
      <p:sp>
        <p:nvSpPr>
          <p:cNvPr id="27" name="Rounded Rectangle 26"/>
          <p:cNvSpPr/>
          <p:nvPr/>
        </p:nvSpPr>
        <p:spPr>
          <a:xfrm>
            <a:off x="7668688" y="2981241"/>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680200" y="2618663"/>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099682" y="2581577"/>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508291" y="2598130"/>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489242" y="3037706"/>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835399" y="4013881"/>
            <a:ext cx="7289801" cy="220912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ound Single Corner Rectangle 42"/>
          <p:cNvSpPr/>
          <p:nvPr/>
        </p:nvSpPr>
        <p:spPr>
          <a:xfrm>
            <a:off x="7010400" y="2964109"/>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Up Arrow 43"/>
          <p:cNvSpPr/>
          <p:nvPr/>
        </p:nvSpPr>
        <p:spPr>
          <a:xfrm>
            <a:off x="7025123" y="3011816"/>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p:cNvSpPr/>
          <p:nvPr/>
        </p:nvSpPr>
        <p:spPr>
          <a:xfrm>
            <a:off x="7023972" y="3356851"/>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844782" y="3594782"/>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40" name="Rounded Rectangle 39"/>
          <p:cNvSpPr/>
          <p:nvPr/>
        </p:nvSpPr>
        <p:spPr>
          <a:xfrm>
            <a:off x="3804800" y="308779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a:t>
            </a:r>
            <a:r>
              <a:rPr lang="en-GB" sz="1400" dirty="0" smtClean="0"/>
              <a:t>status:</a:t>
            </a:r>
            <a:endParaRPr lang="en-GB" sz="1400" dirty="0" smtClean="0"/>
          </a:p>
          <a:p>
            <a:r>
              <a:rPr lang="en-GB" dirty="0" smtClean="0"/>
              <a:t>  </a:t>
            </a:r>
            <a:endParaRPr lang="en-GB" dirty="0"/>
          </a:p>
        </p:txBody>
      </p:sp>
      <p:sp>
        <p:nvSpPr>
          <p:cNvPr id="41" name="Rectangle 40"/>
          <p:cNvSpPr/>
          <p:nvPr/>
        </p:nvSpPr>
        <p:spPr>
          <a:xfrm>
            <a:off x="4753745" y="2944783"/>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Tree>
    <p:custDataLst>
      <p:tags r:id="rId1"/>
    </p:custDataLst>
    <p:extLst>
      <p:ext uri="{BB962C8B-B14F-4D97-AF65-F5344CB8AC3E}">
        <p14:creationId xmlns:p14="http://schemas.microsoft.com/office/powerpoint/2010/main" val="162919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7" y="2036381"/>
            <a:ext cx="6875327"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609623" y="2544230"/>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93640" y="302150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47430" y="2614821"/>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49454" y="3064373"/>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285750" indent="-285750">
              <a:buFont typeface="Arial" panose="020B0604020202020204" pitchFamily="34" charset="0"/>
              <a:buChar char="•"/>
            </a:pPr>
            <a:r>
              <a:rPr lang="en-GB" dirty="0" smtClean="0"/>
              <a:t>Rob Katy Programmer has been assigned to Start on Programming GUI for mobile application.</a:t>
            </a:r>
          </a:p>
          <a:p>
            <a:pPr marL="285750" indent="-285750">
              <a:buFont typeface="Arial" panose="020B0604020202020204" pitchFamily="34" charset="0"/>
              <a:buChar char="•"/>
            </a:pPr>
            <a:r>
              <a:rPr lang="en-GB" dirty="0" smtClean="0"/>
              <a:t>Jute Ron Programmer has been assigned to Start on Programming GUI</a:t>
            </a:r>
          </a:p>
          <a:p>
            <a:r>
              <a:rPr lang="en-GB" dirty="0" smtClean="0"/>
              <a:t>     for mobile application.</a:t>
            </a:r>
            <a:endParaRPr lang="en-GB" b="1" dirty="0" smtClean="0"/>
          </a:p>
          <a:p>
            <a:endParaRPr lang="en-GB" dirty="0" smtClean="0"/>
          </a:p>
          <a:p>
            <a:endParaRPr lang="en-GB" dirty="0"/>
          </a:p>
        </p:txBody>
      </p:sp>
      <p:sp>
        <p:nvSpPr>
          <p:cNvPr id="35" name="Round Single Corner Rectangle 34"/>
          <p:cNvSpPr/>
          <p:nvPr/>
        </p:nvSpPr>
        <p:spPr>
          <a:xfrm>
            <a:off x="11099800" y="4559210"/>
            <a:ext cx="381000" cy="1384389"/>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31550" y="4608048"/>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41075" y="500693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Down Arrow 44"/>
          <p:cNvSpPr/>
          <p:nvPr/>
        </p:nvSpPr>
        <p:spPr>
          <a:xfrm>
            <a:off x="7039847" y="4381961"/>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ound Single Corner Rectangle 41"/>
          <p:cNvSpPr/>
          <p:nvPr/>
        </p:nvSpPr>
        <p:spPr>
          <a:xfrm>
            <a:off x="6997700" y="3404454"/>
            <a:ext cx="327897" cy="1811091"/>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Up Arrow 46"/>
          <p:cNvSpPr/>
          <p:nvPr/>
        </p:nvSpPr>
        <p:spPr>
          <a:xfrm>
            <a:off x="6997700" y="3455629"/>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Down Arrow 47"/>
          <p:cNvSpPr/>
          <p:nvPr/>
        </p:nvSpPr>
        <p:spPr>
          <a:xfrm>
            <a:off x="7012423" y="4943355"/>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7011272" y="3899174"/>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sp>
        <p:nvSpPr>
          <p:cNvPr id="44" name="Rounded Rectangle 43"/>
          <p:cNvSpPr/>
          <p:nvPr/>
        </p:nvSpPr>
        <p:spPr>
          <a:xfrm>
            <a:off x="3882837" y="3478209"/>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a:t>
            </a:r>
            <a:r>
              <a:rPr lang="en-GB" sz="1400" dirty="0" smtClean="0"/>
              <a:t>status:</a:t>
            </a:r>
            <a:endParaRPr lang="en-GB" sz="1400" dirty="0" smtClean="0"/>
          </a:p>
          <a:p>
            <a:r>
              <a:rPr lang="en-GB" dirty="0" smtClean="0"/>
              <a:t>  </a:t>
            </a:r>
            <a:endParaRPr lang="en-GB" dirty="0"/>
          </a:p>
        </p:txBody>
      </p:sp>
      <p:sp>
        <p:nvSpPr>
          <p:cNvPr id="46" name="Rectangle 45"/>
          <p:cNvSpPr/>
          <p:nvPr/>
        </p:nvSpPr>
        <p:spPr>
          <a:xfrm>
            <a:off x="4747393" y="3417180"/>
            <a:ext cx="2304282" cy="181109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buFont typeface="+mj-lt"/>
              <a:buAutoNum type="arabicPeriod"/>
            </a:pPr>
            <a:r>
              <a:rPr lang="en-GB" sz="1400" dirty="0" smtClean="0"/>
              <a:t>Bob Jims (Programmer)</a:t>
            </a:r>
          </a:p>
          <a:p>
            <a:pPr marL="342900" indent="-342900">
              <a:buFont typeface="+mj-lt"/>
              <a:buAutoNum type="arabicPeriod"/>
            </a:pPr>
            <a:r>
              <a:rPr lang="en-GB" sz="1400" dirty="0" smtClean="0"/>
              <a:t>Rob Katy (Programmer)</a:t>
            </a:r>
          </a:p>
          <a:p>
            <a:pPr marL="342900" indent="-342900">
              <a:buFont typeface="+mj-lt"/>
              <a:buAutoNum type="arabicPeriod"/>
            </a:pPr>
            <a:r>
              <a:rPr lang="en-GB" sz="1400" dirty="0" smtClean="0"/>
              <a:t>Bob Jims (Project Leader)</a:t>
            </a:r>
          </a:p>
          <a:p>
            <a:pPr marL="342900" indent="-342900">
              <a:buFont typeface="+mj-lt"/>
              <a:buAutoNum type="arabicPeriod"/>
            </a:pPr>
            <a:r>
              <a:rPr lang="en-GB" sz="1400" dirty="0" smtClean="0"/>
              <a:t>Shell Sea (Designer)</a:t>
            </a:r>
          </a:p>
          <a:p>
            <a:pPr marL="342900" indent="-342900">
              <a:buFont typeface="+mj-lt"/>
              <a:buAutoNum type="arabicPeriod"/>
            </a:pPr>
            <a:r>
              <a:rPr lang="en-GB" sz="1400" dirty="0" smtClean="0"/>
              <a:t>Woods Hut (Tester)</a:t>
            </a:r>
          </a:p>
          <a:p>
            <a:pPr marL="342900" indent="-342900">
              <a:buFont typeface="+mj-lt"/>
              <a:buAutoNum type="arabicPeriod"/>
            </a:pPr>
            <a:endParaRPr lang="en-GB" dirty="0"/>
          </a:p>
        </p:txBody>
      </p:sp>
    </p:spTree>
    <p:custDataLst>
      <p:tags r:id="rId1"/>
    </p:custDataLst>
    <p:extLst>
      <p:ext uri="{BB962C8B-B14F-4D97-AF65-F5344CB8AC3E}">
        <p14:creationId xmlns:p14="http://schemas.microsoft.com/office/powerpoint/2010/main" val="174749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189619" y="3033272"/>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a:t>
            </a:r>
            <a:endParaRPr lang="en-GB" dirty="0"/>
          </a:p>
        </p:txBody>
      </p:sp>
      <p:sp>
        <p:nvSpPr>
          <p:cNvPr id="23" name="Rounded Rectangle 22"/>
          <p:cNvSpPr/>
          <p:nvPr/>
        </p:nvSpPr>
        <p:spPr>
          <a:xfrm>
            <a:off x="3859648" y="2036381"/>
            <a:ext cx="6832884"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Task: Start on web page development</a:t>
            </a:r>
            <a:endParaRPr lang="en-GB" dirty="0"/>
          </a:p>
        </p:txBody>
      </p:sp>
      <p:sp>
        <p:nvSpPr>
          <p:cNvPr id="24" name="Rounded Rectangle 23"/>
          <p:cNvSpPr/>
          <p:nvPr/>
        </p:nvSpPr>
        <p:spPr>
          <a:xfrm>
            <a:off x="7567180" y="2505918"/>
            <a:ext cx="3125352"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Start Date:</a:t>
            </a:r>
            <a:endParaRPr lang="en-GB" dirty="0"/>
          </a:p>
        </p:txBody>
      </p:sp>
      <p:sp>
        <p:nvSpPr>
          <p:cNvPr id="26" name="Rounded Rectangle 25"/>
          <p:cNvSpPr/>
          <p:nvPr/>
        </p:nvSpPr>
        <p:spPr>
          <a:xfrm>
            <a:off x="3845308" y="2553945"/>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Bob Jims (Programmer)</a:t>
            </a:r>
          </a:p>
          <a:p>
            <a:r>
              <a:rPr lang="en-GB" dirty="0" smtClean="0"/>
              <a:t>  </a:t>
            </a:r>
            <a:endParaRPr lang="en-GB" dirty="0"/>
          </a:p>
        </p:txBody>
      </p:sp>
      <p:sp>
        <p:nvSpPr>
          <p:cNvPr id="27" name="Rounded Rectangle 26"/>
          <p:cNvSpPr/>
          <p:nvPr/>
        </p:nvSpPr>
        <p:spPr>
          <a:xfrm>
            <a:off x="7567774" y="3024216"/>
            <a:ext cx="3149600"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t>Completion date:  </a:t>
            </a:r>
            <a:endParaRPr lang="en-GB" dirty="0"/>
          </a:p>
        </p:txBody>
      </p:sp>
      <p:sp>
        <p:nvSpPr>
          <p:cNvPr id="3" name="Down Arrow 2"/>
          <p:cNvSpPr/>
          <p:nvPr/>
        </p:nvSpPr>
        <p:spPr>
          <a:xfrm>
            <a:off x="6782485" y="26029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Cross 30"/>
          <p:cNvSpPr/>
          <p:nvPr/>
        </p:nvSpPr>
        <p:spPr>
          <a:xfrm>
            <a:off x="7137018" y="2557565"/>
            <a:ext cx="342900" cy="326120"/>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 Diagonal Corner Rectangle 31"/>
          <p:cNvSpPr/>
          <p:nvPr/>
        </p:nvSpPr>
        <p:spPr>
          <a:xfrm>
            <a:off x="10352524" y="2579159"/>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 Diagonal Corner Rectangle 32"/>
          <p:cNvSpPr/>
          <p:nvPr/>
        </p:nvSpPr>
        <p:spPr>
          <a:xfrm>
            <a:off x="10339442" y="3055314"/>
            <a:ext cx="279400" cy="264836"/>
          </a:xfrm>
          <a:prstGeom prst="round2Diag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 Diagonal Corner Rectangle 33"/>
          <p:cNvSpPr/>
          <p:nvPr/>
        </p:nvSpPr>
        <p:spPr>
          <a:xfrm>
            <a:off x="3768724" y="4559211"/>
            <a:ext cx="7289801" cy="1544665"/>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endParaRPr lang="en-GB" dirty="0" smtClean="0"/>
          </a:p>
          <a:p>
            <a:endParaRPr lang="en-GB" dirty="0"/>
          </a:p>
        </p:txBody>
      </p:sp>
      <p:sp>
        <p:nvSpPr>
          <p:cNvPr id="35" name="Round Single Corner Rectangle 34"/>
          <p:cNvSpPr/>
          <p:nvPr/>
        </p:nvSpPr>
        <p:spPr>
          <a:xfrm>
            <a:off x="11099800" y="4013880"/>
            <a:ext cx="381000" cy="1929720"/>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Down Arrow 35"/>
          <p:cNvSpPr/>
          <p:nvPr/>
        </p:nvSpPr>
        <p:spPr>
          <a:xfrm>
            <a:off x="11141075" y="5695949"/>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Up Arrow 37"/>
          <p:cNvSpPr/>
          <p:nvPr/>
        </p:nvSpPr>
        <p:spPr>
          <a:xfrm>
            <a:off x="11125200" y="4077582"/>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p:cNvSpPr/>
          <p:nvPr/>
        </p:nvSpPr>
        <p:spPr>
          <a:xfrm>
            <a:off x="11125200" y="439420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ounded Rectangle 36"/>
          <p:cNvSpPr/>
          <p:nvPr/>
        </p:nvSpPr>
        <p:spPr>
          <a:xfrm>
            <a:off x="3859648" y="3035116"/>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Member: Rob Katy (Programmer) </a:t>
            </a:r>
          </a:p>
          <a:p>
            <a:r>
              <a:rPr lang="en-GB" dirty="0" smtClean="0"/>
              <a:t>  </a:t>
            </a:r>
            <a:endParaRPr lang="en-GB" dirty="0"/>
          </a:p>
        </p:txBody>
      </p:sp>
      <p:sp>
        <p:nvSpPr>
          <p:cNvPr id="40" name="Down Arrow 39"/>
          <p:cNvSpPr/>
          <p:nvPr/>
        </p:nvSpPr>
        <p:spPr>
          <a:xfrm>
            <a:off x="6736114" y="3096387"/>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p:cNvSpPr/>
          <p:nvPr/>
        </p:nvSpPr>
        <p:spPr>
          <a:xfrm>
            <a:off x="9004300" y="4065455"/>
            <a:ext cx="939800" cy="275266"/>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GB" dirty="0" smtClean="0"/>
              <a:t>add</a:t>
            </a:r>
            <a:endParaRPr lang="en-GB" dirty="0"/>
          </a:p>
        </p:txBody>
      </p:sp>
      <p:pic>
        <p:nvPicPr>
          <p:cNvPr id="44" name="Picture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1671" y="2827104"/>
            <a:ext cx="2720861" cy="2348237"/>
          </a:xfrm>
          <a:prstGeom prst="rect">
            <a:avLst/>
          </a:prstGeom>
        </p:spPr>
      </p:pic>
      <p:sp>
        <p:nvSpPr>
          <p:cNvPr id="42" name="Rounded Rectangle 41"/>
          <p:cNvSpPr/>
          <p:nvPr/>
        </p:nvSpPr>
        <p:spPr>
          <a:xfrm>
            <a:off x="3882837" y="3478209"/>
            <a:ext cx="3204448" cy="377767"/>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400" dirty="0" smtClean="0"/>
          </a:p>
          <a:p>
            <a:r>
              <a:rPr lang="en-GB" sz="1400" dirty="0" smtClean="0"/>
              <a:t>Task </a:t>
            </a:r>
            <a:r>
              <a:rPr lang="en-GB" sz="1400" dirty="0" smtClean="0"/>
              <a:t>status:</a:t>
            </a:r>
            <a:endParaRPr lang="en-GB" sz="1400" dirty="0" smtClean="0"/>
          </a:p>
          <a:p>
            <a:r>
              <a:rPr lang="en-GB" dirty="0" smtClean="0"/>
              <a:t>  </a:t>
            </a:r>
            <a:endParaRPr lang="en-GB" dirty="0"/>
          </a:p>
        </p:txBody>
      </p:sp>
      <p:sp>
        <p:nvSpPr>
          <p:cNvPr id="45" name="Down Arrow 44"/>
          <p:cNvSpPr/>
          <p:nvPr/>
        </p:nvSpPr>
        <p:spPr>
          <a:xfrm>
            <a:off x="6744296" y="3560476"/>
            <a:ext cx="304800" cy="265084"/>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85918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0200" y="330200"/>
            <a:ext cx="11645900" cy="6311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GB"/>
          </a:p>
        </p:txBody>
      </p:sp>
      <p:sp>
        <p:nvSpPr>
          <p:cNvPr id="6" name="Rectangle 5"/>
          <p:cNvSpPr/>
          <p:nvPr/>
        </p:nvSpPr>
        <p:spPr>
          <a:xfrm>
            <a:off x="419868" y="1996965"/>
            <a:ext cx="2743200" cy="2238926"/>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649235" y="1927168"/>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Dashboard</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562253" y="2546951"/>
            <a:ext cx="2559838"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Member</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446419" y="3119654"/>
            <a:ext cx="2284466" cy="523220"/>
          </a:xfrm>
          <a:prstGeom prst="rect">
            <a:avLst/>
          </a:prstGeom>
          <a:noFill/>
        </p:spPr>
        <p:txBody>
          <a:bodyPr wrap="square" lIns="91440" tIns="45720" rIns="91440" bIns="45720">
            <a:spAutoFit/>
          </a:bodyPr>
          <a:lstStyle/>
          <a:p>
            <a:pPr algn="ctr"/>
            <a:r>
              <a:rPr lang="en-US" sz="2800" dirty="0" smtClean="0">
                <a:ln w="0"/>
                <a:effectLst>
                  <a:outerShdw blurRad="38100" dist="19050" dir="2700000" algn="tl" rotWithShape="0">
                    <a:schemeClr val="dk1">
                      <a:alpha val="40000"/>
                    </a:schemeClr>
                  </a:outerShdw>
                </a:effectLst>
              </a:rPr>
              <a:t>Task</a:t>
            </a:r>
            <a:endParaRPr lang="en-US" sz="28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562253" y="3712671"/>
            <a:ext cx="2284466" cy="523220"/>
          </a:xfrm>
          <a:prstGeom prst="rect">
            <a:avLst/>
          </a:prstGeom>
          <a:noFill/>
        </p:spPr>
        <p:txBody>
          <a:bodyPr wrap="squar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Task status</a:t>
            </a:r>
            <a:endParaRPr lang="en-US" sz="2800" b="0" cap="none" spc="0" dirty="0">
              <a:ln w="0"/>
              <a:solidFill>
                <a:schemeClr val="tx1"/>
              </a:solidFill>
              <a:effectLst>
                <a:outerShdw blurRad="38100" dist="19050" dir="2700000" algn="tl" rotWithShape="0">
                  <a:schemeClr val="dk1">
                    <a:alpha val="40000"/>
                  </a:schemeClr>
                </a:outerShdw>
              </a:effectLst>
            </a:endParaRPr>
          </a:p>
        </p:txBody>
      </p:sp>
      <p:cxnSp>
        <p:nvCxnSpPr>
          <p:cNvPr id="12" name="Straight Connector 11"/>
          <p:cNvCxnSpPr/>
          <p:nvPr/>
        </p:nvCxnSpPr>
        <p:spPr>
          <a:xfrm>
            <a:off x="419868" y="2536770"/>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9868" y="3089822"/>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19868" y="3642874"/>
            <a:ext cx="27432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Right Arrow 16"/>
          <p:cNvSpPr/>
          <p:nvPr/>
        </p:nvSpPr>
        <p:spPr>
          <a:xfrm>
            <a:off x="3264772" y="3642874"/>
            <a:ext cx="316732" cy="60960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828570" y="474277"/>
            <a:ext cx="1751832" cy="939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1402966" y="699720"/>
            <a:ext cx="521468" cy="4091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p:cNvSpPr/>
          <p:nvPr/>
        </p:nvSpPr>
        <p:spPr>
          <a:xfrm>
            <a:off x="1270000" y="1078927"/>
            <a:ext cx="787400" cy="3461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49235" y="1549400"/>
            <a:ext cx="2043165" cy="302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ln w="0"/>
                <a:solidFill>
                  <a:schemeClr val="tx1"/>
                </a:solidFill>
                <a:effectLst>
                  <a:outerShdw blurRad="38100" dist="19050" dir="2700000" algn="tl" rotWithShape="0">
                    <a:schemeClr val="dk1">
                      <a:alpha val="40000"/>
                    </a:schemeClr>
                  </a:outerShdw>
                </a:effectLst>
              </a:rPr>
              <a:t>Admin: Bob Jims</a:t>
            </a:r>
            <a:endParaRPr lang="en-GB" dirty="0">
              <a:ln w="0"/>
              <a:solidFill>
                <a:schemeClr val="tx1"/>
              </a:solidFill>
              <a:effectLst>
                <a:outerShdw blurRad="38100" dist="19050" dir="2700000" algn="tl" rotWithShape="0">
                  <a:schemeClr val="dk1">
                    <a:alpha val="40000"/>
                  </a:schemeClr>
                </a:outerShdw>
              </a:effectLst>
            </a:endParaRPr>
          </a:p>
        </p:txBody>
      </p:sp>
      <p:cxnSp>
        <p:nvCxnSpPr>
          <p:cNvPr id="25" name="Straight Connector 24"/>
          <p:cNvCxnSpPr/>
          <p:nvPr/>
        </p:nvCxnSpPr>
        <p:spPr>
          <a:xfrm flipV="1">
            <a:off x="4235450" y="4394200"/>
            <a:ext cx="470668"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6222618" y="22987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427974" y="944177"/>
            <a:ext cx="5924550" cy="7366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3600" dirty="0" smtClean="0"/>
              <a:t>Task status</a:t>
            </a:r>
            <a:endParaRPr lang="en-GB" dirty="0"/>
          </a:p>
        </p:txBody>
      </p:sp>
      <p:sp>
        <p:nvSpPr>
          <p:cNvPr id="14" name="Round Single Corner Rectangle 13"/>
          <p:cNvSpPr/>
          <p:nvPr/>
        </p:nvSpPr>
        <p:spPr>
          <a:xfrm>
            <a:off x="3697812" y="6071604"/>
            <a:ext cx="5269400" cy="495300"/>
          </a:xfrm>
          <a:prstGeom prst="round1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8139932" y="4157894"/>
            <a:ext cx="127000" cy="15830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8139932" y="4465216"/>
            <a:ext cx="127000" cy="1905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4" name="Content Placeholder 25"/>
          <p:cNvGraphicFramePr>
            <a:graphicFrameLocks/>
          </p:cNvGraphicFramePr>
          <p:nvPr>
            <p:extLst>
              <p:ext uri="{D42A27DB-BD31-4B8C-83A1-F6EECF244321}">
                <p14:modId xmlns:p14="http://schemas.microsoft.com/office/powerpoint/2010/main" val="3469256981"/>
              </p:ext>
            </p:extLst>
          </p:nvPr>
        </p:nvGraphicFramePr>
        <p:xfrm>
          <a:off x="3651340" y="1951544"/>
          <a:ext cx="7473455" cy="2194560"/>
        </p:xfrm>
        <a:graphic>
          <a:graphicData uri="http://schemas.openxmlformats.org/drawingml/2006/table">
            <a:tbl>
              <a:tblPr firstRow="1" bandRow="1">
                <a:tableStyleId>{5C22544A-7EE6-4342-B048-85BDC9FD1C3A}</a:tableStyleId>
              </a:tblPr>
              <a:tblGrid>
                <a:gridCol w="2115702"/>
                <a:gridCol w="1403850"/>
                <a:gridCol w="1904384"/>
                <a:gridCol w="2049519"/>
              </a:tblGrid>
              <a:tr h="282316">
                <a:tc>
                  <a:txBody>
                    <a:bodyPr/>
                    <a:lstStyle/>
                    <a:p>
                      <a:r>
                        <a:rPr lang="en-GB" dirty="0" smtClean="0"/>
                        <a:t>Task</a:t>
                      </a:r>
                      <a:endParaRPr lang="en-GB" dirty="0"/>
                    </a:p>
                  </a:txBody>
                  <a:tcPr/>
                </a:tc>
                <a:tc>
                  <a:txBody>
                    <a:bodyPr/>
                    <a:lstStyle/>
                    <a:p>
                      <a:r>
                        <a:rPr lang="en-GB" dirty="0" smtClean="0"/>
                        <a:t>Start Date</a:t>
                      </a:r>
                      <a:endParaRPr lang="en-GB" dirty="0"/>
                    </a:p>
                  </a:txBody>
                  <a:tcPr/>
                </a:tc>
                <a:tc>
                  <a:txBody>
                    <a:bodyPr/>
                    <a:lstStyle/>
                    <a:p>
                      <a:r>
                        <a:rPr lang="en-GB" dirty="0" smtClean="0"/>
                        <a:t>Completion</a:t>
                      </a:r>
                      <a:r>
                        <a:rPr lang="en-GB" baseline="0" dirty="0" smtClean="0"/>
                        <a:t> </a:t>
                      </a:r>
                      <a:r>
                        <a:rPr lang="en-GB" dirty="0" smtClean="0"/>
                        <a:t>Date</a:t>
                      </a:r>
                      <a:endParaRPr lang="en-GB" dirty="0"/>
                    </a:p>
                  </a:txBody>
                  <a:tcPr/>
                </a:tc>
                <a:tc>
                  <a:txBody>
                    <a:bodyPr/>
                    <a:lstStyle/>
                    <a:p>
                      <a:r>
                        <a:rPr lang="en-GB" dirty="0" err="1" smtClean="0"/>
                        <a:t>Stauts</a:t>
                      </a:r>
                      <a:endParaRPr lang="en-GB" dirty="0"/>
                    </a:p>
                  </a:txBody>
                  <a:tcPr/>
                </a:tc>
              </a:tr>
              <a:tr h="282316">
                <a:tc>
                  <a:txBody>
                    <a:bodyPr/>
                    <a:lstStyle/>
                    <a:p>
                      <a:r>
                        <a:rPr lang="en-GB" dirty="0" smtClean="0"/>
                        <a:t>programming</a:t>
                      </a:r>
                      <a:r>
                        <a:rPr lang="en-GB" baseline="0" dirty="0" smtClean="0"/>
                        <a:t> the application login</a:t>
                      </a:r>
                      <a:r>
                        <a:rPr lang="en-GB" baseline="0" dirty="0" smtClean="0"/>
                        <a:t>.</a:t>
                      </a:r>
                      <a:endParaRPr lang="en-GB" baseline="0" dirty="0" smtClean="0"/>
                    </a:p>
                  </a:txBody>
                  <a:tcPr/>
                </a:tc>
                <a:tc>
                  <a:txBody>
                    <a:bodyPr/>
                    <a:lstStyle/>
                    <a:p>
                      <a:r>
                        <a:rPr lang="en-GB" dirty="0" smtClean="0"/>
                        <a:t>2/10/2014</a:t>
                      </a:r>
                      <a:endParaRPr lang="en-GB" dirty="0"/>
                    </a:p>
                  </a:txBody>
                  <a:tcPr/>
                </a:tc>
                <a:tc>
                  <a:txBody>
                    <a:bodyPr/>
                    <a:lstStyle/>
                    <a:p>
                      <a:r>
                        <a:rPr lang="en-GB" dirty="0" smtClean="0"/>
                        <a:t>2/11/2014</a:t>
                      </a:r>
                      <a:endParaRPr lang="en-GB" dirty="0"/>
                    </a:p>
                  </a:txBody>
                  <a:tcPr/>
                </a:tc>
                <a:tc>
                  <a:txBody>
                    <a:bodyPr/>
                    <a:lstStyle/>
                    <a:p>
                      <a:r>
                        <a:rPr lang="en-GB" dirty="0" smtClean="0"/>
                        <a:t>Ongoing</a:t>
                      </a:r>
                      <a:endParaRPr lang="en-GB" dirty="0"/>
                    </a:p>
                  </a:txBody>
                  <a:tcPr/>
                </a:tc>
              </a:tr>
              <a:tr h="282316">
                <a:tc>
                  <a:txBody>
                    <a:bodyPr/>
                    <a:lstStyle/>
                    <a:p>
                      <a:r>
                        <a:rPr lang="en-GB" dirty="0" smtClean="0"/>
                        <a:t>Designing</a:t>
                      </a:r>
                      <a:r>
                        <a:rPr lang="en-GB" baseline="0" dirty="0" smtClean="0"/>
                        <a:t> the login webpage for website</a:t>
                      </a:r>
                    </a:p>
                    <a:p>
                      <a:endParaRPr lang="en-GB" b="1" dirty="0"/>
                    </a:p>
                  </a:txBody>
                  <a:tcPr/>
                </a:tc>
                <a:tc>
                  <a:txBody>
                    <a:bodyPr/>
                    <a:lstStyle/>
                    <a:p>
                      <a:r>
                        <a:rPr lang="en-GB" dirty="0" smtClean="0"/>
                        <a:t>10/10/2014</a:t>
                      </a:r>
                      <a:endParaRPr lang="en-GB" dirty="0"/>
                    </a:p>
                  </a:txBody>
                  <a:tcPr/>
                </a:tc>
                <a:tc>
                  <a:txBody>
                    <a:bodyPr/>
                    <a:lstStyle/>
                    <a:p>
                      <a:r>
                        <a:rPr lang="en-GB" dirty="0" smtClean="0"/>
                        <a:t>16/11/2014</a:t>
                      </a:r>
                      <a:endParaRPr lang="en-GB" dirty="0"/>
                    </a:p>
                  </a:txBody>
                  <a:tcPr/>
                </a:tc>
                <a:tc>
                  <a:txBody>
                    <a:bodyPr/>
                    <a:lstStyle/>
                    <a:p>
                      <a:r>
                        <a:rPr lang="en-GB" dirty="0" smtClean="0"/>
                        <a:t>ongoing</a:t>
                      </a:r>
                      <a:endParaRPr lang="en-GB" dirty="0"/>
                    </a:p>
                  </a:txBody>
                  <a:tcPr/>
                </a:tc>
              </a:tr>
            </a:tbl>
          </a:graphicData>
        </a:graphic>
      </p:graphicFrame>
      <p:sp>
        <p:nvSpPr>
          <p:cNvPr id="35" name="Round Single Corner Rectangle 34"/>
          <p:cNvSpPr/>
          <p:nvPr/>
        </p:nvSpPr>
        <p:spPr>
          <a:xfrm>
            <a:off x="11086310" y="1816418"/>
            <a:ext cx="300473" cy="2329686"/>
          </a:xfrm>
          <a:prstGeom prst="round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Up Arrow 35"/>
          <p:cNvSpPr/>
          <p:nvPr/>
        </p:nvSpPr>
        <p:spPr>
          <a:xfrm>
            <a:off x="11073936" y="1951544"/>
            <a:ext cx="298450" cy="15830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Down Arrow 36"/>
          <p:cNvSpPr/>
          <p:nvPr/>
        </p:nvSpPr>
        <p:spPr>
          <a:xfrm>
            <a:off x="11101711" y="3819616"/>
            <a:ext cx="298450" cy="247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11079383" y="2536770"/>
            <a:ext cx="314325" cy="190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1" name="Table 10"/>
          <p:cNvGraphicFramePr>
            <a:graphicFrameLocks noGrp="1"/>
          </p:cNvGraphicFramePr>
          <p:nvPr>
            <p:extLst>
              <p:ext uri="{D42A27DB-BD31-4B8C-83A1-F6EECF244321}">
                <p14:modId xmlns:p14="http://schemas.microsoft.com/office/powerpoint/2010/main" val="2459109440"/>
              </p:ext>
            </p:extLst>
          </p:nvPr>
        </p:nvGraphicFramePr>
        <p:xfrm>
          <a:off x="10189028" y="1975757"/>
          <a:ext cx="827445" cy="2220686"/>
        </p:xfrm>
        <a:graphic>
          <a:graphicData uri="http://schemas.openxmlformats.org/drawingml/2006/table">
            <a:tbl>
              <a:tblPr/>
              <a:tblGrid>
                <a:gridCol w="827445"/>
              </a:tblGrid>
              <a:tr h="2220686">
                <a:tc>
                  <a:txBody>
                    <a:bodyPr/>
                    <a:lstStyle/>
                    <a:p>
                      <a:r>
                        <a:rPr lang="en-GB" dirty="0" smtClean="0"/>
                        <a:t>Email</a:t>
                      </a:r>
                      <a:r>
                        <a:rPr lang="en-GB" baseline="0" dirty="0" smtClean="0"/>
                        <a:t> </a:t>
                      </a:r>
                      <a:endParaRPr lang="en-GB"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custDataLst>
      <p:tags r:id="rId1"/>
    </p:custDataLst>
    <p:extLst>
      <p:ext uri="{BB962C8B-B14F-4D97-AF65-F5344CB8AC3E}">
        <p14:creationId xmlns:p14="http://schemas.microsoft.com/office/powerpoint/2010/main" val="15495165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740</Words>
  <Application>Microsoft Office PowerPoint</Application>
  <PresentationFormat>Widescreen</PresentationFormat>
  <Paragraphs>192</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Wales Aberystwyth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Kimit Rai [kir13]</dc:creator>
  <cp:lastModifiedBy>Kimit Rai [kir13]</cp:lastModifiedBy>
  <cp:revision>46</cp:revision>
  <dcterms:created xsi:type="dcterms:W3CDTF">2015-10-14T08:46:42Z</dcterms:created>
  <dcterms:modified xsi:type="dcterms:W3CDTF">2016-01-26T12:25:25Z</dcterms:modified>
</cp:coreProperties>
</file>