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7772400" cy="10058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 panose="020B0604020202020204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52280" y="152280"/>
            <a:ext cx="11887560" cy="6705720"/>
          </a:xfrm>
          <a:custGeom>
            <a:avLst/>
            <a:gdLst/>
            <a:ahLst/>
            <a:cxnLst/>
            <a:rect l="0" t="0" r="r" b="b"/>
            <a:pathLst>
              <a:path w="33021" h="18627">
                <a:moveTo>
                  <a:pt x="0" y="0"/>
                </a:moveTo>
                <a:lnTo>
                  <a:pt x="33021" y="0"/>
                </a:lnTo>
                <a:lnTo>
                  <a:pt x="33021" y="18627"/>
                </a:lnTo>
                <a:lnTo>
                  <a:pt x="0" y="186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1828440" y="1485720"/>
            <a:ext cx="8534880" cy="1143360"/>
          </a:xfrm>
          <a:custGeom>
            <a:avLst/>
            <a:gdLst/>
            <a:ahLst/>
            <a:cxnLst/>
            <a:rect l="0" t="0" r="r" b="b"/>
            <a:pathLst>
              <a:path w="23708" h="3176">
                <a:moveTo>
                  <a:pt x="0" y="2753"/>
                </a:moveTo>
                <a:lnTo>
                  <a:pt x="0" y="423"/>
                </a:lnTo>
                <a:cubicBezTo>
                  <a:pt x="0" y="396"/>
                  <a:pt x="3" y="368"/>
                  <a:pt x="9" y="341"/>
                </a:cubicBezTo>
                <a:cubicBezTo>
                  <a:pt x="14" y="313"/>
                  <a:pt x="22" y="287"/>
                  <a:pt x="33" y="261"/>
                </a:cubicBezTo>
                <a:cubicBezTo>
                  <a:pt x="43" y="236"/>
                  <a:pt x="56" y="211"/>
                  <a:pt x="72" y="188"/>
                </a:cubicBezTo>
                <a:cubicBezTo>
                  <a:pt x="87" y="165"/>
                  <a:pt x="105" y="144"/>
                  <a:pt x="124" y="124"/>
                </a:cubicBezTo>
                <a:cubicBezTo>
                  <a:pt x="144" y="104"/>
                  <a:pt x="166" y="87"/>
                  <a:pt x="189" y="71"/>
                </a:cubicBezTo>
                <a:cubicBezTo>
                  <a:pt x="212" y="56"/>
                  <a:pt x="236" y="43"/>
                  <a:pt x="262" y="32"/>
                </a:cubicBezTo>
                <a:cubicBezTo>
                  <a:pt x="288" y="22"/>
                  <a:pt x="314" y="14"/>
                  <a:pt x="341" y="8"/>
                </a:cubicBezTo>
                <a:cubicBezTo>
                  <a:pt x="369" y="3"/>
                  <a:pt x="396" y="0"/>
                  <a:pt x="424" y="0"/>
                </a:cubicBezTo>
                <a:lnTo>
                  <a:pt x="23285" y="0"/>
                </a:lnTo>
                <a:cubicBezTo>
                  <a:pt x="23313" y="0"/>
                  <a:pt x="23340" y="3"/>
                  <a:pt x="23367" y="8"/>
                </a:cubicBezTo>
                <a:cubicBezTo>
                  <a:pt x="23395" y="14"/>
                  <a:pt x="23421" y="22"/>
                  <a:pt x="23447" y="32"/>
                </a:cubicBezTo>
                <a:cubicBezTo>
                  <a:pt x="23473" y="43"/>
                  <a:pt x="23497" y="56"/>
                  <a:pt x="23520" y="71"/>
                </a:cubicBezTo>
                <a:cubicBezTo>
                  <a:pt x="23543" y="87"/>
                  <a:pt x="23565" y="104"/>
                  <a:pt x="23584" y="124"/>
                </a:cubicBezTo>
                <a:cubicBezTo>
                  <a:pt x="23604" y="144"/>
                  <a:pt x="23621" y="165"/>
                  <a:pt x="23637" y="188"/>
                </a:cubicBezTo>
                <a:cubicBezTo>
                  <a:pt x="23652" y="211"/>
                  <a:pt x="23665" y="236"/>
                  <a:pt x="23676" y="261"/>
                </a:cubicBezTo>
                <a:cubicBezTo>
                  <a:pt x="23687" y="287"/>
                  <a:pt x="23695" y="313"/>
                  <a:pt x="23700" y="341"/>
                </a:cubicBezTo>
                <a:cubicBezTo>
                  <a:pt x="23705" y="368"/>
                  <a:pt x="23708" y="396"/>
                  <a:pt x="23708" y="423"/>
                </a:cubicBezTo>
                <a:lnTo>
                  <a:pt x="23708" y="2753"/>
                </a:lnTo>
                <a:cubicBezTo>
                  <a:pt x="23708" y="2780"/>
                  <a:pt x="23705" y="2808"/>
                  <a:pt x="23700" y="2835"/>
                </a:cubicBezTo>
                <a:cubicBezTo>
                  <a:pt x="23695" y="2863"/>
                  <a:pt x="23687" y="2889"/>
                  <a:pt x="23676" y="2915"/>
                </a:cubicBezTo>
                <a:cubicBezTo>
                  <a:pt x="23665" y="2940"/>
                  <a:pt x="23652" y="2965"/>
                  <a:pt x="23637" y="2988"/>
                </a:cubicBezTo>
                <a:cubicBezTo>
                  <a:pt x="23621" y="3011"/>
                  <a:pt x="23604" y="3032"/>
                  <a:pt x="23584" y="3052"/>
                </a:cubicBezTo>
                <a:cubicBezTo>
                  <a:pt x="23565" y="3072"/>
                  <a:pt x="23543" y="3089"/>
                  <a:pt x="23520" y="3105"/>
                </a:cubicBezTo>
                <a:cubicBezTo>
                  <a:pt x="23497" y="3120"/>
                  <a:pt x="23473" y="3133"/>
                  <a:pt x="23447" y="3144"/>
                </a:cubicBezTo>
                <a:cubicBezTo>
                  <a:pt x="23421" y="3154"/>
                  <a:pt x="23395" y="3162"/>
                  <a:pt x="23367" y="3168"/>
                </a:cubicBezTo>
                <a:cubicBezTo>
                  <a:pt x="23340" y="3173"/>
                  <a:pt x="23313" y="3176"/>
                  <a:pt x="23285" y="3176"/>
                </a:cubicBezTo>
                <a:lnTo>
                  <a:pt x="424" y="3176"/>
                </a:lnTo>
                <a:cubicBezTo>
                  <a:pt x="396" y="3176"/>
                  <a:pt x="369" y="3173"/>
                  <a:pt x="341" y="3168"/>
                </a:cubicBezTo>
                <a:cubicBezTo>
                  <a:pt x="314" y="3162"/>
                  <a:pt x="288" y="3154"/>
                  <a:pt x="262" y="3144"/>
                </a:cubicBezTo>
                <a:cubicBezTo>
                  <a:pt x="236" y="3133"/>
                  <a:pt x="212" y="3120"/>
                  <a:pt x="189" y="3105"/>
                </a:cubicBezTo>
                <a:cubicBezTo>
                  <a:pt x="166" y="3089"/>
                  <a:pt x="144" y="3072"/>
                  <a:pt x="124" y="3052"/>
                </a:cubicBezTo>
                <a:cubicBezTo>
                  <a:pt x="105" y="3032"/>
                  <a:pt x="87" y="3011"/>
                  <a:pt x="72" y="2988"/>
                </a:cubicBezTo>
                <a:cubicBezTo>
                  <a:pt x="56" y="2965"/>
                  <a:pt x="43" y="2940"/>
                  <a:pt x="33" y="2915"/>
                </a:cubicBezTo>
                <a:cubicBezTo>
                  <a:pt x="22" y="2889"/>
                  <a:pt x="14" y="2863"/>
                  <a:pt x="9" y="2835"/>
                </a:cubicBezTo>
                <a:cubicBezTo>
                  <a:pt x="3" y="2808"/>
                  <a:pt x="0" y="2780"/>
                  <a:pt x="0" y="2753"/>
                </a:cubicBez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46840" y="1785600"/>
            <a:ext cx="4390560" cy="5324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360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环映射的⼀致轻性与同胚收敛性研究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62360" y="3295800"/>
            <a:ext cx="640800" cy="30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10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作者姓名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62360" y="3886200"/>
            <a:ext cx="640800" cy="30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10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单位名称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62400" y="4915440"/>
            <a:ext cx="534240" cy="295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100" b="0" u="none" strike="noStrike">
                <a:solidFill>
                  <a:srgbClr val="1F2937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2025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95920" y="4905360"/>
            <a:ext cx="266400" cy="30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10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年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962680" y="4915440"/>
            <a:ext cx="267480" cy="295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100" b="0" u="none" strike="noStrike">
                <a:solidFill>
                  <a:srgbClr val="1F2937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07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229080" y="4905360"/>
            <a:ext cx="266400" cy="30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10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⽉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495840" y="4915440"/>
            <a:ext cx="267480" cy="295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2100" b="0" u="none" strike="noStrike">
                <a:solidFill>
                  <a:srgbClr val="1F2937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25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152280" y="6600600"/>
            <a:ext cx="2972160" cy="257400"/>
          </a:xfrm>
          <a:custGeom>
            <a:avLst/>
            <a:gdLst/>
            <a:ahLst/>
            <a:cxnLst/>
            <a:rect l="0" t="0" r="r" b="b"/>
            <a:pathLst>
              <a:path w="8256" h="715">
                <a:moveTo>
                  <a:pt x="0" y="0"/>
                </a:moveTo>
                <a:lnTo>
                  <a:pt x="8256" y="0"/>
                </a:lnTo>
                <a:lnTo>
                  <a:pt x="8256" y="715"/>
                </a:lnTo>
                <a:lnTo>
                  <a:pt x="0" y="715"/>
                </a:lnTo>
                <a:lnTo>
                  <a:pt x="0" y="0"/>
                </a:lnTo>
                <a:close/>
              </a:path>
            </a:pathLst>
          </a:custGeom>
          <a:solidFill>
            <a:srgbClr val="1A206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62600" y="4905360"/>
            <a:ext cx="266400" cy="3099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100" b="0" u="none" strike="noStrike">
                <a:solidFill>
                  <a:srgbClr val="1F2937"/>
                </a:solidFill>
                <a:effectLst/>
                <a:uFillTx/>
                <a:latin typeface="NotoSansCJKsc"/>
                <a:ea typeface="NotoSansCJKsc"/>
              </a:rPr>
              <a:t>⽇</a:t>
            </a:r>
            <a:endParaRPr lang="en-US" sz="21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3124080" y="6600600"/>
            <a:ext cx="5943960" cy="257400"/>
          </a:xfrm>
          <a:custGeom>
            <a:avLst/>
            <a:gdLst/>
            <a:ahLst/>
            <a:cxnLst/>
            <a:rect l="0" t="0" r="r" b="b"/>
            <a:pathLst>
              <a:path w="16511" h="715">
                <a:moveTo>
                  <a:pt x="0" y="0"/>
                </a:moveTo>
                <a:lnTo>
                  <a:pt x="16511" y="0"/>
                </a:lnTo>
                <a:lnTo>
                  <a:pt x="16511" y="715"/>
                </a:lnTo>
                <a:lnTo>
                  <a:pt x="0" y="715"/>
                </a:lnTo>
                <a:lnTo>
                  <a:pt x="0" y="0"/>
                </a:lnTo>
                <a:close/>
              </a:path>
            </a:pathLst>
          </a:custGeom>
          <a:solidFill>
            <a:srgbClr val="202889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95960" y="6643370"/>
            <a:ext cx="393065" cy="21463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no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作者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9067680" y="6600600"/>
            <a:ext cx="2972160" cy="257400"/>
          </a:xfrm>
          <a:custGeom>
            <a:avLst/>
            <a:gdLst/>
            <a:ahLst/>
            <a:cxnLst/>
            <a:rect l="0" t="0" r="r" b="b"/>
            <a:pathLst>
              <a:path w="8256" h="715">
                <a:moveTo>
                  <a:pt x="0" y="0"/>
                </a:moveTo>
                <a:lnTo>
                  <a:pt x="8256" y="0"/>
                </a:lnTo>
                <a:lnTo>
                  <a:pt x="8256" y="715"/>
                </a:lnTo>
                <a:lnTo>
                  <a:pt x="0" y="715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10080" y="6643635"/>
            <a:ext cx="820080" cy="1983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5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环映射的⼀致轻性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904730" y="6642735"/>
            <a:ext cx="725170" cy="332105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noAutofit/>
          </a:bodyPr>
          <a:lstStyle/>
          <a:p>
            <a:r>
              <a:rPr lang="en-US" sz="1350" b="0" u="none" strike="noStrike">
                <a:solidFill>
                  <a:srgbClr val="FFFFFF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2025</a:t>
            </a:r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115550" y="6601460"/>
            <a:ext cx="376555" cy="295275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noAutofit/>
          </a:bodyPr>
          <a:lstStyle/>
          <a:p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629900" y="6642735"/>
            <a:ext cx="287020" cy="252095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noAutofit/>
          </a:bodyPr>
          <a:lstStyle/>
          <a:p>
            <a:endParaRPr lang="en-US" sz="135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52280" y="114120"/>
            <a:ext cx="11887560" cy="6743880"/>
          </a:xfrm>
          <a:custGeom>
            <a:avLst/>
            <a:gdLst/>
            <a:ahLst/>
            <a:cxnLst/>
            <a:rect l="0" t="0" r="r" b="b"/>
            <a:pathLst>
              <a:path w="33021" h="18733">
                <a:moveTo>
                  <a:pt x="0" y="0"/>
                </a:moveTo>
                <a:lnTo>
                  <a:pt x="33021" y="0"/>
                </a:lnTo>
                <a:lnTo>
                  <a:pt x="33021" y="18733"/>
                </a:lnTo>
                <a:lnTo>
                  <a:pt x="0" y="1873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52280" y="114120"/>
            <a:ext cx="11887560" cy="721800"/>
          </a:xfrm>
          <a:custGeom>
            <a:avLst/>
            <a:gdLst/>
            <a:ahLst/>
            <a:cxnLst/>
            <a:rect l="0" t="0" r="r" b="b"/>
            <a:pathLst>
              <a:path w="33021" h="2005">
                <a:moveTo>
                  <a:pt x="0" y="0"/>
                </a:moveTo>
                <a:lnTo>
                  <a:pt x="33021" y="0"/>
                </a:lnTo>
                <a:lnTo>
                  <a:pt x="33021" y="2005"/>
                </a:lnTo>
                <a:lnTo>
                  <a:pt x="0" y="2005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152280" y="835560"/>
            <a:ext cx="11887560" cy="5829840"/>
          </a:xfrm>
          <a:custGeom>
            <a:avLst/>
            <a:gdLst/>
            <a:ahLst/>
            <a:cxnLst/>
            <a:rect l="0" t="0" r="r" b="b"/>
            <a:pathLst>
              <a:path w="33021" h="16194">
                <a:moveTo>
                  <a:pt x="0" y="0"/>
                </a:moveTo>
                <a:lnTo>
                  <a:pt x="33021" y="0"/>
                </a:lnTo>
                <a:lnTo>
                  <a:pt x="33021" y="16194"/>
                </a:lnTo>
                <a:lnTo>
                  <a:pt x="0" y="1619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761760" y="1064160"/>
            <a:ext cx="10668240" cy="350640"/>
          </a:xfrm>
          <a:custGeom>
            <a:avLst/>
            <a:gdLst/>
            <a:ahLst/>
            <a:cxnLst/>
            <a:rect l="0" t="0" r="r" b="b"/>
            <a:pathLst>
              <a:path w="29634" h="974">
                <a:moveTo>
                  <a:pt x="0" y="974"/>
                </a:moveTo>
                <a:lnTo>
                  <a:pt x="0" y="159"/>
                </a:lnTo>
                <a:cubicBezTo>
                  <a:pt x="0" y="149"/>
                  <a:pt x="2" y="138"/>
                  <a:pt x="4" y="128"/>
                </a:cubicBezTo>
                <a:cubicBezTo>
                  <a:pt x="7" y="118"/>
                  <a:pt x="11" y="108"/>
                  <a:pt x="16" y="98"/>
                </a:cubicBezTo>
                <a:cubicBezTo>
                  <a:pt x="22" y="89"/>
                  <a:pt x="28" y="79"/>
                  <a:pt x="36" y="71"/>
                </a:cubicBezTo>
                <a:cubicBezTo>
                  <a:pt x="44" y="62"/>
                  <a:pt x="52" y="54"/>
                  <a:pt x="62" y="47"/>
                </a:cubicBezTo>
                <a:cubicBezTo>
                  <a:pt x="72" y="39"/>
                  <a:pt x="83" y="33"/>
                  <a:pt x="94" y="27"/>
                </a:cubicBezTo>
                <a:cubicBezTo>
                  <a:pt x="106" y="21"/>
                  <a:pt x="118" y="16"/>
                  <a:pt x="131" y="12"/>
                </a:cubicBezTo>
                <a:cubicBezTo>
                  <a:pt x="144" y="8"/>
                  <a:pt x="157" y="5"/>
                  <a:pt x="171" y="3"/>
                </a:cubicBezTo>
                <a:cubicBezTo>
                  <a:pt x="184" y="1"/>
                  <a:pt x="198" y="0"/>
                  <a:pt x="212" y="0"/>
                </a:cubicBezTo>
                <a:lnTo>
                  <a:pt x="29423" y="0"/>
                </a:lnTo>
                <a:cubicBezTo>
                  <a:pt x="29437" y="0"/>
                  <a:pt x="29450" y="1"/>
                  <a:pt x="29464" y="3"/>
                </a:cubicBezTo>
                <a:cubicBezTo>
                  <a:pt x="29478" y="5"/>
                  <a:pt x="29491" y="8"/>
                  <a:pt x="29504" y="12"/>
                </a:cubicBezTo>
                <a:cubicBezTo>
                  <a:pt x="29517" y="16"/>
                  <a:pt x="29529" y="21"/>
                  <a:pt x="29540" y="27"/>
                </a:cubicBezTo>
                <a:cubicBezTo>
                  <a:pt x="29552" y="33"/>
                  <a:pt x="29563" y="39"/>
                  <a:pt x="29572" y="47"/>
                </a:cubicBezTo>
                <a:cubicBezTo>
                  <a:pt x="29582" y="54"/>
                  <a:pt x="29591" y="62"/>
                  <a:pt x="29599" y="71"/>
                </a:cubicBezTo>
                <a:cubicBezTo>
                  <a:pt x="29607" y="79"/>
                  <a:pt x="29613" y="89"/>
                  <a:pt x="29618" y="98"/>
                </a:cubicBezTo>
                <a:cubicBezTo>
                  <a:pt x="29624" y="108"/>
                  <a:pt x="29628" y="118"/>
                  <a:pt x="29630" y="128"/>
                </a:cubicBezTo>
                <a:cubicBezTo>
                  <a:pt x="29633" y="138"/>
                  <a:pt x="29634" y="149"/>
                  <a:pt x="29634" y="159"/>
                </a:cubicBezTo>
                <a:lnTo>
                  <a:pt x="29634" y="974"/>
                </a:lnTo>
                <a:lnTo>
                  <a:pt x="0" y="974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761760" y="1414440"/>
            <a:ext cx="10668240" cy="850320"/>
          </a:xfrm>
          <a:custGeom>
            <a:avLst/>
            <a:gdLst/>
            <a:ahLst/>
            <a:cxnLst/>
            <a:rect l="0" t="0" r="r" b="b"/>
            <a:pathLst>
              <a:path w="29634" h="2362">
                <a:moveTo>
                  <a:pt x="0" y="2203"/>
                </a:moveTo>
                <a:lnTo>
                  <a:pt x="0" y="0"/>
                </a:lnTo>
                <a:lnTo>
                  <a:pt x="29634" y="0"/>
                </a:lnTo>
                <a:lnTo>
                  <a:pt x="29634" y="2203"/>
                </a:lnTo>
                <a:cubicBezTo>
                  <a:pt x="29634" y="2214"/>
                  <a:pt x="29633" y="2224"/>
                  <a:pt x="29630" y="2234"/>
                </a:cubicBezTo>
                <a:cubicBezTo>
                  <a:pt x="29628" y="2244"/>
                  <a:pt x="29624" y="2254"/>
                  <a:pt x="29618" y="2264"/>
                </a:cubicBezTo>
                <a:cubicBezTo>
                  <a:pt x="29613" y="2274"/>
                  <a:pt x="29607" y="2283"/>
                  <a:pt x="29599" y="2291"/>
                </a:cubicBezTo>
                <a:cubicBezTo>
                  <a:pt x="29591" y="2300"/>
                  <a:pt x="29582" y="2308"/>
                  <a:pt x="29572" y="2315"/>
                </a:cubicBezTo>
                <a:cubicBezTo>
                  <a:pt x="29563" y="2323"/>
                  <a:pt x="29552" y="2329"/>
                  <a:pt x="29540" y="2335"/>
                </a:cubicBezTo>
                <a:cubicBezTo>
                  <a:pt x="29529" y="2341"/>
                  <a:pt x="29517" y="2346"/>
                  <a:pt x="29504" y="2350"/>
                </a:cubicBezTo>
                <a:cubicBezTo>
                  <a:pt x="29491" y="2354"/>
                  <a:pt x="29478" y="2357"/>
                  <a:pt x="29464" y="2359"/>
                </a:cubicBezTo>
                <a:cubicBezTo>
                  <a:pt x="29450" y="2361"/>
                  <a:pt x="29437" y="2362"/>
                  <a:pt x="29423" y="2362"/>
                </a:cubicBezTo>
                <a:lnTo>
                  <a:pt x="212" y="2362"/>
                </a:lnTo>
                <a:cubicBezTo>
                  <a:pt x="198" y="2362"/>
                  <a:pt x="184" y="2361"/>
                  <a:pt x="171" y="2359"/>
                </a:cubicBezTo>
                <a:cubicBezTo>
                  <a:pt x="157" y="2357"/>
                  <a:pt x="144" y="2354"/>
                  <a:pt x="131" y="2350"/>
                </a:cubicBezTo>
                <a:cubicBezTo>
                  <a:pt x="118" y="2346"/>
                  <a:pt x="106" y="2341"/>
                  <a:pt x="94" y="2335"/>
                </a:cubicBezTo>
                <a:cubicBezTo>
                  <a:pt x="83" y="2329"/>
                  <a:pt x="72" y="2323"/>
                  <a:pt x="62" y="2315"/>
                </a:cubicBezTo>
                <a:cubicBezTo>
                  <a:pt x="52" y="2308"/>
                  <a:pt x="44" y="2300"/>
                  <a:pt x="36" y="2291"/>
                </a:cubicBezTo>
                <a:cubicBezTo>
                  <a:pt x="28" y="2283"/>
                  <a:pt x="22" y="2274"/>
                  <a:pt x="16" y="2264"/>
                </a:cubicBezTo>
                <a:cubicBezTo>
                  <a:pt x="11" y="2254"/>
                  <a:pt x="7" y="2244"/>
                  <a:pt x="4" y="2234"/>
                </a:cubicBezTo>
                <a:cubicBezTo>
                  <a:pt x="2" y="2224"/>
                  <a:pt x="0" y="2214"/>
                  <a:pt x="0" y="2203"/>
                </a:cubicBez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761760" y="2493000"/>
            <a:ext cx="10668240" cy="350280"/>
          </a:xfrm>
          <a:custGeom>
            <a:avLst/>
            <a:gdLst/>
            <a:ahLst/>
            <a:cxnLst/>
            <a:rect l="0" t="0" r="r" b="b"/>
            <a:pathLst>
              <a:path w="29634" h="973">
                <a:moveTo>
                  <a:pt x="0" y="973"/>
                </a:moveTo>
                <a:lnTo>
                  <a:pt x="0" y="159"/>
                </a:lnTo>
                <a:cubicBezTo>
                  <a:pt x="0" y="148"/>
                  <a:pt x="2" y="138"/>
                  <a:pt x="4" y="128"/>
                </a:cubicBezTo>
                <a:cubicBezTo>
                  <a:pt x="7" y="118"/>
                  <a:pt x="11" y="108"/>
                  <a:pt x="16" y="98"/>
                </a:cubicBezTo>
                <a:cubicBezTo>
                  <a:pt x="22" y="88"/>
                  <a:pt x="28" y="79"/>
                  <a:pt x="36" y="71"/>
                </a:cubicBezTo>
                <a:cubicBezTo>
                  <a:pt x="44" y="62"/>
                  <a:pt x="52" y="54"/>
                  <a:pt x="62" y="46"/>
                </a:cubicBezTo>
                <a:cubicBezTo>
                  <a:pt x="72" y="39"/>
                  <a:pt x="83" y="33"/>
                  <a:pt x="94" y="27"/>
                </a:cubicBezTo>
                <a:cubicBezTo>
                  <a:pt x="106" y="21"/>
                  <a:pt x="118" y="16"/>
                  <a:pt x="131" y="12"/>
                </a:cubicBezTo>
                <a:cubicBezTo>
                  <a:pt x="144" y="8"/>
                  <a:pt x="157" y="5"/>
                  <a:pt x="171" y="3"/>
                </a:cubicBezTo>
                <a:cubicBezTo>
                  <a:pt x="184" y="1"/>
                  <a:pt x="198" y="0"/>
                  <a:pt x="212" y="0"/>
                </a:cubicBezTo>
                <a:lnTo>
                  <a:pt x="29423" y="0"/>
                </a:lnTo>
                <a:cubicBezTo>
                  <a:pt x="29437" y="0"/>
                  <a:pt x="29450" y="1"/>
                  <a:pt x="29464" y="3"/>
                </a:cubicBezTo>
                <a:cubicBezTo>
                  <a:pt x="29478" y="5"/>
                  <a:pt x="29491" y="8"/>
                  <a:pt x="29504" y="12"/>
                </a:cubicBezTo>
                <a:cubicBezTo>
                  <a:pt x="29517" y="16"/>
                  <a:pt x="29529" y="21"/>
                  <a:pt x="29540" y="27"/>
                </a:cubicBezTo>
                <a:cubicBezTo>
                  <a:pt x="29552" y="33"/>
                  <a:pt x="29563" y="39"/>
                  <a:pt x="29572" y="46"/>
                </a:cubicBezTo>
                <a:cubicBezTo>
                  <a:pt x="29582" y="54"/>
                  <a:pt x="29591" y="62"/>
                  <a:pt x="29599" y="71"/>
                </a:cubicBezTo>
                <a:cubicBezTo>
                  <a:pt x="29607" y="79"/>
                  <a:pt x="29613" y="88"/>
                  <a:pt x="29618" y="98"/>
                </a:cubicBezTo>
                <a:cubicBezTo>
                  <a:pt x="29624" y="108"/>
                  <a:pt x="29628" y="118"/>
                  <a:pt x="29630" y="128"/>
                </a:cubicBezTo>
                <a:cubicBezTo>
                  <a:pt x="29633" y="138"/>
                  <a:pt x="29634" y="148"/>
                  <a:pt x="29634" y="159"/>
                </a:cubicBezTo>
                <a:lnTo>
                  <a:pt x="29634" y="973"/>
                </a:lnTo>
                <a:lnTo>
                  <a:pt x="0" y="973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761760" y="2842920"/>
            <a:ext cx="10668240" cy="857880"/>
          </a:xfrm>
          <a:custGeom>
            <a:avLst/>
            <a:gdLst/>
            <a:ahLst/>
            <a:cxnLst/>
            <a:rect l="0" t="0" r="r" b="b"/>
            <a:pathLst>
              <a:path w="29634" h="2383">
                <a:moveTo>
                  <a:pt x="0" y="2224"/>
                </a:moveTo>
                <a:lnTo>
                  <a:pt x="0" y="0"/>
                </a:lnTo>
                <a:lnTo>
                  <a:pt x="29634" y="0"/>
                </a:lnTo>
                <a:lnTo>
                  <a:pt x="29634" y="2224"/>
                </a:lnTo>
                <a:cubicBezTo>
                  <a:pt x="29634" y="2234"/>
                  <a:pt x="29633" y="2245"/>
                  <a:pt x="29630" y="2255"/>
                </a:cubicBezTo>
                <a:cubicBezTo>
                  <a:pt x="29628" y="2265"/>
                  <a:pt x="29624" y="2275"/>
                  <a:pt x="29618" y="2285"/>
                </a:cubicBezTo>
                <a:cubicBezTo>
                  <a:pt x="29613" y="2294"/>
                  <a:pt x="29607" y="2303"/>
                  <a:pt x="29599" y="2312"/>
                </a:cubicBezTo>
                <a:cubicBezTo>
                  <a:pt x="29591" y="2321"/>
                  <a:pt x="29582" y="2329"/>
                  <a:pt x="29572" y="2336"/>
                </a:cubicBezTo>
                <a:cubicBezTo>
                  <a:pt x="29563" y="2343"/>
                  <a:pt x="29552" y="2350"/>
                  <a:pt x="29540" y="2356"/>
                </a:cubicBezTo>
                <a:cubicBezTo>
                  <a:pt x="29529" y="2362"/>
                  <a:pt x="29517" y="2366"/>
                  <a:pt x="29504" y="2370"/>
                </a:cubicBezTo>
                <a:cubicBezTo>
                  <a:pt x="29491" y="2374"/>
                  <a:pt x="29478" y="2377"/>
                  <a:pt x="29464" y="2380"/>
                </a:cubicBezTo>
                <a:cubicBezTo>
                  <a:pt x="29450" y="2382"/>
                  <a:pt x="29437" y="2383"/>
                  <a:pt x="29423" y="2383"/>
                </a:cubicBezTo>
                <a:lnTo>
                  <a:pt x="212" y="2383"/>
                </a:lnTo>
                <a:cubicBezTo>
                  <a:pt x="198" y="2383"/>
                  <a:pt x="184" y="2382"/>
                  <a:pt x="171" y="2380"/>
                </a:cubicBezTo>
                <a:cubicBezTo>
                  <a:pt x="157" y="2377"/>
                  <a:pt x="144" y="2374"/>
                  <a:pt x="131" y="2370"/>
                </a:cubicBezTo>
                <a:cubicBezTo>
                  <a:pt x="118" y="2366"/>
                  <a:pt x="106" y="2362"/>
                  <a:pt x="94" y="2356"/>
                </a:cubicBezTo>
                <a:cubicBezTo>
                  <a:pt x="83" y="2350"/>
                  <a:pt x="72" y="2343"/>
                  <a:pt x="62" y="2336"/>
                </a:cubicBezTo>
                <a:cubicBezTo>
                  <a:pt x="52" y="2329"/>
                  <a:pt x="44" y="2321"/>
                  <a:pt x="36" y="2312"/>
                </a:cubicBezTo>
                <a:cubicBezTo>
                  <a:pt x="28" y="2303"/>
                  <a:pt x="22" y="2294"/>
                  <a:pt x="16" y="2285"/>
                </a:cubicBezTo>
                <a:cubicBezTo>
                  <a:pt x="11" y="2275"/>
                  <a:pt x="7" y="2265"/>
                  <a:pt x="4" y="2255"/>
                </a:cubicBezTo>
                <a:cubicBezTo>
                  <a:pt x="2" y="2245"/>
                  <a:pt x="0" y="2234"/>
                  <a:pt x="0" y="2224"/>
                </a:cubicBez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61760" y="3929040"/>
            <a:ext cx="10668240" cy="350280"/>
          </a:xfrm>
          <a:custGeom>
            <a:avLst/>
            <a:gdLst/>
            <a:ahLst/>
            <a:cxnLst/>
            <a:rect l="0" t="0" r="r" b="b"/>
            <a:pathLst>
              <a:path w="29634" h="973">
                <a:moveTo>
                  <a:pt x="0" y="973"/>
                </a:moveTo>
                <a:lnTo>
                  <a:pt x="0" y="158"/>
                </a:lnTo>
                <a:cubicBezTo>
                  <a:pt x="0" y="148"/>
                  <a:pt x="2" y="138"/>
                  <a:pt x="4" y="127"/>
                </a:cubicBezTo>
                <a:cubicBezTo>
                  <a:pt x="7" y="117"/>
                  <a:pt x="11" y="107"/>
                  <a:pt x="16" y="98"/>
                </a:cubicBezTo>
                <a:cubicBezTo>
                  <a:pt x="22" y="88"/>
                  <a:pt x="28" y="79"/>
                  <a:pt x="36" y="70"/>
                </a:cubicBezTo>
                <a:cubicBezTo>
                  <a:pt x="44" y="61"/>
                  <a:pt x="52" y="53"/>
                  <a:pt x="62" y="46"/>
                </a:cubicBezTo>
                <a:cubicBezTo>
                  <a:pt x="72" y="39"/>
                  <a:pt x="83" y="32"/>
                  <a:pt x="94" y="26"/>
                </a:cubicBezTo>
                <a:cubicBezTo>
                  <a:pt x="106" y="21"/>
                  <a:pt x="118" y="16"/>
                  <a:pt x="131" y="12"/>
                </a:cubicBezTo>
                <a:cubicBezTo>
                  <a:pt x="144" y="8"/>
                  <a:pt x="157" y="5"/>
                  <a:pt x="171" y="3"/>
                </a:cubicBezTo>
                <a:cubicBezTo>
                  <a:pt x="184" y="1"/>
                  <a:pt x="198" y="0"/>
                  <a:pt x="212" y="0"/>
                </a:cubicBezTo>
                <a:lnTo>
                  <a:pt x="29423" y="0"/>
                </a:lnTo>
                <a:cubicBezTo>
                  <a:pt x="29437" y="0"/>
                  <a:pt x="29450" y="1"/>
                  <a:pt x="29464" y="3"/>
                </a:cubicBezTo>
                <a:cubicBezTo>
                  <a:pt x="29478" y="5"/>
                  <a:pt x="29491" y="8"/>
                  <a:pt x="29504" y="12"/>
                </a:cubicBezTo>
                <a:cubicBezTo>
                  <a:pt x="29517" y="16"/>
                  <a:pt x="29529" y="21"/>
                  <a:pt x="29540" y="26"/>
                </a:cubicBezTo>
                <a:cubicBezTo>
                  <a:pt x="29552" y="32"/>
                  <a:pt x="29563" y="39"/>
                  <a:pt x="29572" y="46"/>
                </a:cubicBezTo>
                <a:cubicBezTo>
                  <a:pt x="29582" y="53"/>
                  <a:pt x="29591" y="61"/>
                  <a:pt x="29599" y="70"/>
                </a:cubicBezTo>
                <a:cubicBezTo>
                  <a:pt x="29607" y="79"/>
                  <a:pt x="29613" y="88"/>
                  <a:pt x="29618" y="98"/>
                </a:cubicBezTo>
                <a:cubicBezTo>
                  <a:pt x="29624" y="107"/>
                  <a:pt x="29628" y="117"/>
                  <a:pt x="29630" y="127"/>
                </a:cubicBezTo>
                <a:cubicBezTo>
                  <a:pt x="29633" y="138"/>
                  <a:pt x="29634" y="148"/>
                  <a:pt x="29634" y="158"/>
                </a:cubicBezTo>
                <a:lnTo>
                  <a:pt x="29634" y="973"/>
                </a:lnTo>
                <a:lnTo>
                  <a:pt x="0" y="973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1" name="任意多边形 10"/>
          <p:cNvSpPr/>
          <p:nvPr/>
        </p:nvSpPr>
        <p:spPr>
          <a:xfrm>
            <a:off x="761760" y="4278960"/>
            <a:ext cx="10668240" cy="1143360"/>
          </a:xfrm>
          <a:custGeom>
            <a:avLst/>
            <a:gdLst/>
            <a:ahLst/>
            <a:cxnLst/>
            <a:rect l="0" t="0" r="r" b="b"/>
            <a:pathLst>
              <a:path w="29634" h="3176">
                <a:moveTo>
                  <a:pt x="0" y="3017"/>
                </a:moveTo>
                <a:lnTo>
                  <a:pt x="0" y="0"/>
                </a:lnTo>
                <a:lnTo>
                  <a:pt x="29634" y="0"/>
                </a:lnTo>
                <a:lnTo>
                  <a:pt x="29634" y="3017"/>
                </a:lnTo>
                <a:cubicBezTo>
                  <a:pt x="29634" y="3028"/>
                  <a:pt x="29633" y="3038"/>
                  <a:pt x="29630" y="3048"/>
                </a:cubicBezTo>
                <a:cubicBezTo>
                  <a:pt x="29628" y="3058"/>
                  <a:pt x="29624" y="3068"/>
                  <a:pt x="29618" y="3078"/>
                </a:cubicBezTo>
                <a:cubicBezTo>
                  <a:pt x="29613" y="3088"/>
                  <a:pt x="29607" y="3097"/>
                  <a:pt x="29599" y="3105"/>
                </a:cubicBezTo>
                <a:cubicBezTo>
                  <a:pt x="29591" y="3114"/>
                  <a:pt x="29582" y="3122"/>
                  <a:pt x="29572" y="3129"/>
                </a:cubicBezTo>
                <a:cubicBezTo>
                  <a:pt x="29563" y="3137"/>
                  <a:pt x="29552" y="3143"/>
                  <a:pt x="29540" y="3149"/>
                </a:cubicBezTo>
                <a:cubicBezTo>
                  <a:pt x="29529" y="3155"/>
                  <a:pt x="29517" y="3160"/>
                  <a:pt x="29504" y="3164"/>
                </a:cubicBezTo>
                <a:cubicBezTo>
                  <a:pt x="29491" y="3168"/>
                  <a:pt x="29478" y="3171"/>
                  <a:pt x="29464" y="3173"/>
                </a:cubicBezTo>
                <a:cubicBezTo>
                  <a:pt x="29450" y="3175"/>
                  <a:pt x="29437" y="3176"/>
                  <a:pt x="29423" y="3176"/>
                </a:cubicBezTo>
                <a:lnTo>
                  <a:pt x="212" y="3176"/>
                </a:lnTo>
                <a:cubicBezTo>
                  <a:pt x="198" y="3176"/>
                  <a:pt x="184" y="3175"/>
                  <a:pt x="171" y="3173"/>
                </a:cubicBezTo>
                <a:cubicBezTo>
                  <a:pt x="157" y="3171"/>
                  <a:pt x="144" y="3168"/>
                  <a:pt x="131" y="3164"/>
                </a:cubicBezTo>
                <a:cubicBezTo>
                  <a:pt x="118" y="3160"/>
                  <a:pt x="106" y="3155"/>
                  <a:pt x="94" y="3149"/>
                </a:cubicBezTo>
                <a:cubicBezTo>
                  <a:pt x="83" y="3143"/>
                  <a:pt x="72" y="3137"/>
                  <a:pt x="62" y="3129"/>
                </a:cubicBezTo>
                <a:cubicBezTo>
                  <a:pt x="52" y="3122"/>
                  <a:pt x="44" y="3114"/>
                  <a:pt x="36" y="3105"/>
                </a:cubicBezTo>
                <a:cubicBezTo>
                  <a:pt x="28" y="3097"/>
                  <a:pt x="22" y="3088"/>
                  <a:pt x="16" y="3078"/>
                </a:cubicBezTo>
                <a:cubicBezTo>
                  <a:pt x="11" y="3068"/>
                  <a:pt x="7" y="3058"/>
                  <a:pt x="4" y="3048"/>
                </a:cubicBezTo>
                <a:cubicBezTo>
                  <a:pt x="2" y="3038"/>
                  <a:pt x="0" y="3028"/>
                  <a:pt x="0" y="3017"/>
                </a:cubicBez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" name="任意多边形 11"/>
          <p:cNvSpPr/>
          <p:nvPr/>
        </p:nvSpPr>
        <p:spPr>
          <a:xfrm>
            <a:off x="761760" y="5650560"/>
            <a:ext cx="10668240" cy="350280"/>
          </a:xfrm>
          <a:custGeom>
            <a:avLst/>
            <a:gdLst/>
            <a:ahLst/>
            <a:cxnLst/>
            <a:rect l="0" t="0" r="r" b="b"/>
            <a:pathLst>
              <a:path w="29634" h="973">
                <a:moveTo>
                  <a:pt x="0" y="973"/>
                </a:moveTo>
                <a:lnTo>
                  <a:pt x="0" y="159"/>
                </a:lnTo>
                <a:cubicBezTo>
                  <a:pt x="0" y="148"/>
                  <a:pt x="2" y="138"/>
                  <a:pt x="4" y="128"/>
                </a:cubicBezTo>
                <a:cubicBezTo>
                  <a:pt x="7" y="117"/>
                  <a:pt x="11" y="108"/>
                  <a:pt x="16" y="98"/>
                </a:cubicBezTo>
                <a:cubicBezTo>
                  <a:pt x="22" y="88"/>
                  <a:pt x="28" y="79"/>
                  <a:pt x="36" y="70"/>
                </a:cubicBezTo>
                <a:cubicBezTo>
                  <a:pt x="44" y="62"/>
                  <a:pt x="52" y="54"/>
                  <a:pt x="62" y="46"/>
                </a:cubicBezTo>
                <a:cubicBezTo>
                  <a:pt x="72" y="39"/>
                  <a:pt x="83" y="32"/>
                  <a:pt x="94" y="27"/>
                </a:cubicBezTo>
                <a:cubicBezTo>
                  <a:pt x="106" y="21"/>
                  <a:pt x="118" y="16"/>
                  <a:pt x="131" y="12"/>
                </a:cubicBezTo>
                <a:cubicBezTo>
                  <a:pt x="144" y="8"/>
                  <a:pt x="157" y="5"/>
                  <a:pt x="171" y="3"/>
                </a:cubicBezTo>
                <a:cubicBezTo>
                  <a:pt x="184" y="1"/>
                  <a:pt x="198" y="0"/>
                  <a:pt x="212" y="0"/>
                </a:cubicBezTo>
                <a:lnTo>
                  <a:pt x="29423" y="0"/>
                </a:lnTo>
                <a:cubicBezTo>
                  <a:pt x="29437" y="0"/>
                  <a:pt x="29450" y="1"/>
                  <a:pt x="29464" y="3"/>
                </a:cubicBezTo>
                <a:cubicBezTo>
                  <a:pt x="29478" y="5"/>
                  <a:pt x="29491" y="8"/>
                  <a:pt x="29504" y="12"/>
                </a:cubicBezTo>
                <a:cubicBezTo>
                  <a:pt x="29517" y="16"/>
                  <a:pt x="29529" y="21"/>
                  <a:pt x="29540" y="27"/>
                </a:cubicBezTo>
                <a:cubicBezTo>
                  <a:pt x="29552" y="32"/>
                  <a:pt x="29563" y="39"/>
                  <a:pt x="29572" y="46"/>
                </a:cubicBezTo>
                <a:cubicBezTo>
                  <a:pt x="29582" y="54"/>
                  <a:pt x="29591" y="62"/>
                  <a:pt x="29599" y="70"/>
                </a:cubicBezTo>
                <a:cubicBezTo>
                  <a:pt x="29607" y="79"/>
                  <a:pt x="29613" y="88"/>
                  <a:pt x="29618" y="98"/>
                </a:cubicBezTo>
                <a:cubicBezTo>
                  <a:pt x="29624" y="108"/>
                  <a:pt x="29628" y="117"/>
                  <a:pt x="29630" y="128"/>
                </a:cubicBezTo>
                <a:cubicBezTo>
                  <a:pt x="29633" y="138"/>
                  <a:pt x="29634" y="148"/>
                  <a:pt x="29634" y="159"/>
                </a:cubicBezTo>
                <a:lnTo>
                  <a:pt x="29634" y="973"/>
                </a:lnTo>
                <a:lnTo>
                  <a:pt x="0" y="973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761760" y="6000480"/>
            <a:ext cx="10668240" cy="436320"/>
          </a:xfrm>
          <a:custGeom>
            <a:avLst/>
            <a:gdLst/>
            <a:ahLst/>
            <a:cxnLst/>
            <a:rect l="0" t="0" r="r" b="b"/>
            <a:pathLst>
              <a:path w="29634" h="1212">
                <a:moveTo>
                  <a:pt x="0" y="1053"/>
                </a:moveTo>
                <a:lnTo>
                  <a:pt x="0" y="0"/>
                </a:lnTo>
                <a:lnTo>
                  <a:pt x="29634" y="0"/>
                </a:lnTo>
                <a:lnTo>
                  <a:pt x="29634" y="1053"/>
                </a:lnTo>
                <a:cubicBezTo>
                  <a:pt x="29634" y="1063"/>
                  <a:pt x="29633" y="1074"/>
                  <a:pt x="29630" y="1084"/>
                </a:cubicBezTo>
                <a:cubicBezTo>
                  <a:pt x="29628" y="1094"/>
                  <a:pt x="29624" y="1104"/>
                  <a:pt x="29618" y="1114"/>
                </a:cubicBezTo>
                <a:cubicBezTo>
                  <a:pt x="29613" y="1123"/>
                  <a:pt x="29607" y="1132"/>
                  <a:pt x="29599" y="1141"/>
                </a:cubicBezTo>
                <a:cubicBezTo>
                  <a:pt x="29591" y="1150"/>
                  <a:pt x="29582" y="1158"/>
                  <a:pt x="29572" y="1165"/>
                </a:cubicBezTo>
                <a:cubicBezTo>
                  <a:pt x="29563" y="1173"/>
                  <a:pt x="29552" y="1179"/>
                  <a:pt x="29540" y="1185"/>
                </a:cubicBezTo>
                <a:cubicBezTo>
                  <a:pt x="29529" y="1191"/>
                  <a:pt x="29517" y="1196"/>
                  <a:pt x="29504" y="1200"/>
                </a:cubicBezTo>
                <a:cubicBezTo>
                  <a:pt x="29491" y="1204"/>
                  <a:pt x="29478" y="1207"/>
                  <a:pt x="29464" y="1209"/>
                </a:cubicBezTo>
                <a:cubicBezTo>
                  <a:pt x="29450" y="1211"/>
                  <a:pt x="29437" y="1212"/>
                  <a:pt x="29423" y="1212"/>
                </a:cubicBezTo>
                <a:lnTo>
                  <a:pt x="212" y="1212"/>
                </a:lnTo>
                <a:cubicBezTo>
                  <a:pt x="198" y="1212"/>
                  <a:pt x="184" y="1211"/>
                  <a:pt x="171" y="1209"/>
                </a:cubicBezTo>
                <a:cubicBezTo>
                  <a:pt x="157" y="1207"/>
                  <a:pt x="144" y="1204"/>
                  <a:pt x="131" y="1200"/>
                </a:cubicBezTo>
                <a:cubicBezTo>
                  <a:pt x="118" y="1196"/>
                  <a:pt x="106" y="1191"/>
                  <a:pt x="94" y="1185"/>
                </a:cubicBezTo>
                <a:cubicBezTo>
                  <a:pt x="83" y="1179"/>
                  <a:pt x="72" y="1173"/>
                  <a:pt x="62" y="1165"/>
                </a:cubicBezTo>
                <a:cubicBezTo>
                  <a:pt x="52" y="1158"/>
                  <a:pt x="44" y="1150"/>
                  <a:pt x="36" y="1141"/>
                </a:cubicBezTo>
                <a:cubicBezTo>
                  <a:pt x="28" y="1132"/>
                  <a:pt x="22" y="1123"/>
                  <a:pt x="16" y="1114"/>
                </a:cubicBezTo>
                <a:cubicBezTo>
                  <a:pt x="11" y="1104"/>
                  <a:pt x="7" y="1094"/>
                  <a:pt x="4" y="1084"/>
                </a:cubicBezTo>
                <a:cubicBezTo>
                  <a:pt x="2" y="1074"/>
                  <a:pt x="0" y="1063"/>
                  <a:pt x="0" y="1053"/>
                </a:cubicBezTo>
                <a:close/>
              </a:path>
            </a:pathLst>
          </a:custGeom>
          <a:solidFill>
            <a:srgbClr val="E8E8E8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9480" y="293040"/>
            <a:ext cx="3834360" cy="3495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236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环映射的⼀致轻性与同胚收敛性研究</a:t>
            </a:r>
            <a:endParaRPr lang="en-US" sz="236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90720" y="1147320"/>
            <a:ext cx="251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作者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990720" y="1557000"/>
            <a:ext cx="25290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10" b="0" u="none" strike="noStrike">
                <a:solidFill>
                  <a:srgbClr val="2D2D2D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D. ROMASH, E. SEVOST'YANOV</a:t>
            </a:r>
            <a:endParaRPr lang="en-US" sz="10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990720" y="1764360"/>
            <a:ext cx="33678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10" b="0" u="none" strike="noStrike">
                <a:solidFill>
                  <a:srgbClr val="2D2D2D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Zhytomyr Ivan Franko State University, Ukraine</a:t>
            </a:r>
            <a:endParaRPr lang="en-US" sz="10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0720" y="1971360"/>
            <a:ext cx="472104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10" b="0" u="none" strike="noStrike">
                <a:solidFill>
                  <a:srgbClr val="2D2D2D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Institute of Applied Mathematics and Mechanics of NAS of Ukraine</a:t>
            </a:r>
            <a:endParaRPr lang="en-US" sz="10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90720" y="2575800"/>
            <a:ext cx="251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摘要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90720" y="2981160"/>
            <a:ext cx="609804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10" b="0" u="none" strike="noStrike">
                <a:solidFill>
                  <a:srgbClr val="2D2D2D"/>
                </a:solidFill>
                <a:effectLst/>
                <a:uFillTx/>
                <a:latin typeface="NotoSansCJKsc"/>
                <a:ea typeface="NotoSansCJKsc"/>
              </a:rPr>
              <a:t>本⽂研究了满⾜模不等式的同胚族的⼀致轻性问题。主要结果表明：当模估计中的控制函数在⼏乎所有球⾯上可积时，该同胚族满⾜⼀</a:t>
            </a:r>
            <a:endParaRPr lang="en-US" sz="10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90720" y="3195360"/>
            <a:ext cx="609804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10" b="0" u="none" strike="noStrike" dirty="0">
                <a:solidFill>
                  <a:srgbClr val="2D2D2D"/>
                </a:solidFill>
                <a:effectLst/>
                <a:uFillTx/>
                <a:latin typeface="NotoSansCJKsc"/>
                <a:ea typeface="NotoSansCJKsc"/>
              </a:rPr>
              <a:t>致轻性条件。在相同条件下，证明了同胚族是⼀致开的，即其像包含⼀个固定半径的球。作为应⽤，本⽂证明了同胚⼀致收敛到同胚的</a:t>
            </a:r>
            <a:endParaRPr lang="en-US" sz="101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90720" y="3402360"/>
            <a:ext cx="31068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10" b="0" u="none" strike="noStrike">
                <a:solidFill>
                  <a:srgbClr val="2D2D2D"/>
                </a:solidFill>
                <a:effectLst/>
                <a:uFillTx/>
                <a:latin typeface="NotoSansCJKsc"/>
                <a:ea typeface="NotoSansCJKsc"/>
              </a:rPr>
              <a:t>结论。</a:t>
            </a:r>
            <a:endParaRPr lang="en-US" sz="10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90720" y="4011840"/>
            <a:ext cx="5018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主要结果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447920" y="4409640"/>
            <a:ext cx="12409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10" b="0" u="none" strike="noStrike" dirty="0">
                <a:solidFill>
                  <a:srgbClr val="2D2D2D"/>
                </a:solidFill>
                <a:effectLst/>
                <a:uFillTx/>
                <a:latin typeface="NotoSansCJKsc"/>
                <a:ea typeface="NotoSansCJKsc"/>
              </a:rPr>
              <a:t>⼀致轻性定理：若控制函数</a:t>
            </a:r>
            <a:endParaRPr lang="en-US" sz="101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505320" y="4414680"/>
            <a:ext cx="1710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10" b="0" u="none" strike="noStrike">
                <a:solidFill>
                  <a:srgbClr val="2D2D2D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Q</a:t>
            </a:r>
            <a:endParaRPr lang="en-US" sz="10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629160" y="4409640"/>
            <a:ext cx="23778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10" b="0" u="none" strike="noStrike">
                <a:solidFill>
                  <a:srgbClr val="2D2D2D"/>
                </a:solidFill>
                <a:effectLst/>
                <a:uFillTx/>
                <a:latin typeface="NotoSansCJKsc"/>
                <a:ea typeface="NotoSansCJKsc"/>
              </a:rPr>
              <a:t>在⼏乎所有球⾯上可积，则同胚族满⾜⼀致轻性条件</a:t>
            </a:r>
            <a:endParaRPr lang="en-US" sz="10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447920" y="4752720"/>
            <a:ext cx="289440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10" b="0" u="none" strike="noStrike">
                <a:solidFill>
                  <a:srgbClr val="2D2D2D"/>
                </a:solidFill>
                <a:effectLst/>
                <a:uFillTx/>
                <a:latin typeface="NotoSansCJKsc"/>
                <a:ea typeface="NotoSansCJKsc"/>
              </a:rPr>
              <a:t>⼀致开性定理：同胚族像包含固定半径球，半径与单个映射⽆关</a:t>
            </a:r>
            <a:endParaRPr lang="en-US" sz="10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447920" y="5095440"/>
            <a:ext cx="2997720" cy="1512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010" b="0" u="none" strike="noStrike">
                <a:solidFill>
                  <a:srgbClr val="2D2D2D"/>
                </a:solidFill>
                <a:effectLst/>
                <a:uFillTx/>
                <a:latin typeface="NotoSansCJKsc"/>
                <a:ea typeface="NotoSansCJKsc"/>
              </a:rPr>
              <a:t>收敛定理：满⾜条件的同胚序列要么收敛到同胚，要么收敛到常数</a:t>
            </a:r>
            <a:endParaRPr lang="en-US" sz="10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90720" y="5733360"/>
            <a:ext cx="5018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24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数学分类</a:t>
            </a:r>
            <a:endParaRPr lang="en-US" sz="12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51765" y="6638290"/>
            <a:ext cx="2972435" cy="221615"/>
          </a:xfrm>
          <a:custGeom>
            <a:avLst/>
            <a:gdLst/>
            <a:ahLst/>
            <a:cxnLst/>
            <a:rect l="0" t="0" r="r" b="b"/>
            <a:pathLst>
              <a:path w="8256" h="536">
                <a:moveTo>
                  <a:pt x="0" y="0"/>
                </a:moveTo>
                <a:lnTo>
                  <a:pt x="8256" y="0"/>
                </a:lnTo>
                <a:lnTo>
                  <a:pt x="8256" y="536"/>
                </a:lnTo>
                <a:lnTo>
                  <a:pt x="0" y="536"/>
                </a:lnTo>
                <a:lnTo>
                  <a:pt x="0" y="0"/>
                </a:lnTo>
                <a:close/>
              </a:path>
            </a:pathLst>
          </a:custGeom>
          <a:solidFill>
            <a:srgbClr val="1A206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990720" y="6143400"/>
            <a:ext cx="585036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10" b="0" u="none" strike="noStrike">
                <a:solidFill>
                  <a:srgbClr val="2D2D2D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2010 Mathematics Subject Classification: Primary 30C65; Secondary 31A15, 31B25</a:t>
            </a:r>
            <a:endParaRPr lang="en-US" sz="10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3124200" y="6638290"/>
            <a:ext cx="5944235" cy="219710"/>
          </a:xfrm>
          <a:custGeom>
            <a:avLst/>
            <a:gdLst/>
            <a:ahLst/>
            <a:cxnLst/>
            <a:rect l="0" t="0" r="r" b="b"/>
            <a:pathLst>
              <a:path w="16511" h="536">
                <a:moveTo>
                  <a:pt x="0" y="0"/>
                </a:moveTo>
                <a:lnTo>
                  <a:pt x="16511" y="0"/>
                </a:lnTo>
                <a:lnTo>
                  <a:pt x="16511" y="536"/>
                </a:lnTo>
                <a:lnTo>
                  <a:pt x="0" y="536"/>
                </a:lnTo>
                <a:lnTo>
                  <a:pt x="0" y="0"/>
                </a:lnTo>
                <a:close/>
              </a:path>
            </a:pathLst>
          </a:custGeom>
          <a:solidFill>
            <a:srgbClr val="202889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9067800" y="6638925"/>
            <a:ext cx="2972435" cy="219075"/>
          </a:xfrm>
          <a:custGeom>
            <a:avLst/>
            <a:gdLst/>
            <a:ahLst/>
            <a:cxnLst/>
            <a:rect l="0" t="0" r="r" b="b"/>
            <a:pathLst>
              <a:path w="8256" h="536">
                <a:moveTo>
                  <a:pt x="0" y="0"/>
                </a:moveTo>
                <a:lnTo>
                  <a:pt x="8256" y="0"/>
                </a:lnTo>
                <a:lnTo>
                  <a:pt x="8256" y="536"/>
                </a:lnTo>
                <a:lnTo>
                  <a:pt x="0" y="536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1277360" y="6743520"/>
            <a:ext cx="32385" cy="1549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10" b="0" u="none" strike="noStrike">
                <a:solidFill>
                  <a:srgbClr val="FFFFFF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endParaRPr lang="en-US" sz="10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pic>
        <p:nvPicPr>
          <p:cNvPr id="38" name="图片 37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4393440"/>
            <a:ext cx="304560" cy="228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文本框 38"/>
          <p:cNvSpPr txBox="1"/>
          <p:nvPr/>
        </p:nvSpPr>
        <p:spPr>
          <a:xfrm>
            <a:off x="1100160" y="4435920"/>
            <a:ext cx="1710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10" b="1" u="none" strike="noStrike">
                <a:solidFill>
                  <a:srgbClr val="FFFFFF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1</a:t>
            </a:r>
            <a:endParaRPr lang="en-US" sz="10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pic>
        <p:nvPicPr>
          <p:cNvPr id="40" name="图片 39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4736160"/>
            <a:ext cx="304560" cy="228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文本框 40"/>
          <p:cNvSpPr txBox="1"/>
          <p:nvPr/>
        </p:nvSpPr>
        <p:spPr>
          <a:xfrm>
            <a:off x="1100160" y="4779000"/>
            <a:ext cx="1710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10" b="1" u="none" strike="noStrike">
                <a:solidFill>
                  <a:srgbClr val="FFFFFF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2</a:t>
            </a:r>
            <a:endParaRPr lang="en-US" sz="10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pic>
        <p:nvPicPr>
          <p:cNvPr id="42" name="图片 41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5079240"/>
            <a:ext cx="304560" cy="228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文本框 42"/>
          <p:cNvSpPr txBox="1"/>
          <p:nvPr/>
        </p:nvSpPr>
        <p:spPr>
          <a:xfrm>
            <a:off x="1100160" y="5121720"/>
            <a:ext cx="171000" cy="1436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10" b="1" u="none" strike="noStrike">
                <a:solidFill>
                  <a:srgbClr val="FFFFFF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3</a:t>
            </a:r>
            <a:endParaRPr lang="en-US" sz="10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cxn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3F4F6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280" y="150480"/>
            <a:ext cx="11887560" cy="6707520"/>
          </a:xfrm>
          <a:custGeom>
            <a:avLst/>
            <a:gdLst/>
            <a:ahLst/>
            <a:cxnLst/>
            <a:rect l="0" t="0" r="r" b="b"/>
            <a:pathLst>
              <a:path w="33021" h="18632">
                <a:moveTo>
                  <a:pt x="0" y="0"/>
                </a:moveTo>
                <a:lnTo>
                  <a:pt x="33021" y="0"/>
                </a:lnTo>
                <a:lnTo>
                  <a:pt x="33021" y="18632"/>
                </a:lnTo>
                <a:lnTo>
                  <a:pt x="0" y="186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152280" y="150480"/>
            <a:ext cx="11887560" cy="950400"/>
          </a:xfrm>
          <a:custGeom>
            <a:avLst/>
            <a:gdLst/>
            <a:ahLst/>
            <a:cxnLst/>
            <a:rect l="0" t="0" r="r" b="b"/>
            <a:pathLst>
              <a:path w="33021" h="2640">
                <a:moveTo>
                  <a:pt x="0" y="0"/>
                </a:moveTo>
                <a:lnTo>
                  <a:pt x="33021" y="0"/>
                </a:lnTo>
                <a:lnTo>
                  <a:pt x="33021" y="2640"/>
                </a:lnTo>
                <a:lnTo>
                  <a:pt x="0" y="2640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09480" y="400680"/>
            <a:ext cx="399600" cy="4377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3110" b="0" u="none" strike="noStrike">
                <a:solidFill>
                  <a:srgbClr val="FFFFFF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2.</a:t>
            </a:r>
            <a:endParaRPr lang="en-US" sz="31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152280" y="1100520"/>
            <a:ext cx="11887560" cy="5503680"/>
          </a:xfrm>
          <a:custGeom>
            <a:avLst/>
            <a:gdLst/>
            <a:ahLst/>
            <a:cxnLst/>
            <a:rect l="0" t="0" r="r" b="b"/>
            <a:pathLst>
              <a:path w="33021" h="15288">
                <a:moveTo>
                  <a:pt x="0" y="0"/>
                </a:moveTo>
                <a:lnTo>
                  <a:pt x="33021" y="0"/>
                </a:lnTo>
                <a:lnTo>
                  <a:pt x="33021" y="15288"/>
                </a:lnTo>
                <a:lnTo>
                  <a:pt x="0" y="15288"/>
                </a:lnTo>
                <a:lnTo>
                  <a:pt x="0" y="0"/>
                </a:lnTo>
                <a:close/>
              </a:path>
            </a:pathLst>
          </a:custGeom>
          <a:solidFill>
            <a:srgbClr val="F9FAFB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628560" y="1401480"/>
            <a:ext cx="5239080" cy="2070000"/>
          </a:xfrm>
          <a:custGeom>
            <a:avLst/>
            <a:gdLst/>
            <a:ahLst/>
            <a:cxnLst/>
            <a:rect l="0" t="0" r="r" b="b"/>
            <a:pathLst>
              <a:path w="14553" h="5750">
                <a:moveTo>
                  <a:pt x="0" y="5541"/>
                </a:moveTo>
                <a:lnTo>
                  <a:pt x="0" y="209"/>
                </a:lnTo>
                <a:cubicBezTo>
                  <a:pt x="0" y="195"/>
                  <a:pt x="1" y="182"/>
                  <a:pt x="3" y="168"/>
                </a:cubicBezTo>
                <a:cubicBezTo>
                  <a:pt x="5" y="155"/>
                  <a:pt x="8" y="142"/>
                  <a:pt x="12" y="129"/>
                </a:cubicBezTo>
                <a:cubicBezTo>
                  <a:pt x="16" y="116"/>
                  <a:pt x="21" y="104"/>
                  <a:pt x="27" y="93"/>
                </a:cubicBezTo>
                <a:cubicBezTo>
                  <a:pt x="32" y="82"/>
                  <a:pt x="39" y="71"/>
                  <a:pt x="46" y="61"/>
                </a:cubicBezTo>
                <a:cubicBezTo>
                  <a:pt x="54" y="52"/>
                  <a:pt x="62" y="43"/>
                  <a:pt x="70" y="35"/>
                </a:cubicBezTo>
                <a:cubicBezTo>
                  <a:pt x="79" y="28"/>
                  <a:pt x="88" y="21"/>
                  <a:pt x="98" y="16"/>
                </a:cubicBezTo>
                <a:cubicBezTo>
                  <a:pt x="107" y="11"/>
                  <a:pt x="117" y="7"/>
                  <a:pt x="128" y="4"/>
                </a:cubicBezTo>
                <a:cubicBezTo>
                  <a:pt x="138" y="1"/>
                  <a:pt x="148" y="0"/>
                  <a:pt x="158" y="0"/>
                </a:cubicBezTo>
                <a:lnTo>
                  <a:pt x="14341" y="0"/>
                </a:lnTo>
                <a:cubicBezTo>
                  <a:pt x="14355" y="0"/>
                  <a:pt x="14369" y="1"/>
                  <a:pt x="14382" y="4"/>
                </a:cubicBezTo>
                <a:cubicBezTo>
                  <a:pt x="14396" y="7"/>
                  <a:pt x="14409" y="11"/>
                  <a:pt x="14422" y="16"/>
                </a:cubicBezTo>
                <a:cubicBezTo>
                  <a:pt x="14435" y="21"/>
                  <a:pt x="14447" y="28"/>
                  <a:pt x="14459" y="35"/>
                </a:cubicBezTo>
                <a:cubicBezTo>
                  <a:pt x="14470" y="43"/>
                  <a:pt x="14481" y="52"/>
                  <a:pt x="14491" y="61"/>
                </a:cubicBezTo>
                <a:cubicBezTo>
                  <a:pt x="14501" y="71"/>
                  <a:pt x="14509" y="82"/>
                  <a:pt x="14517" y="93"/>
                </a:cubicBezTo>
                <a:cubicBezTo>
                  <a:pt x="14525" y="104"/>
                  <a:pt x="14531" y="116"/>
                  <a:pt x="14537" y="129"/>
                </a:cubicBezTo>
                <a:cubicBezTo>
                  <a:pt x="14542" y="142"/>
                  <a:pt x="14546" y="155"/>
                  <a:pt x="14549" y="168"/>
                </a:cubicBezTo>
                <a:cubicBezTo>
                  <a:pt x="14551" y="182"/>
                  <a:pt x="14553" y="195"/>
                  <a:pt x="14553" y="209"/>
                </a:cubicBezTo>
                <a:lnTo>
                  <a:pt x="14553" y="5541"/>
                </a:lnTo>
                <a:cubicBezTo>
                  <a:pt x="14553" y="5555"/>
                  <a:pt x="14551" y="5568"/>
                  <a:pt x="14549" y="5582"/>
                </a:cubicBezTo>
                <a:cubicBezTo>
                  <a:pt x="14546" y="5595"/>
                  <a:pt x="14542" y="5608"/>
                  <a:pt x="14537" y="5621"/>
                </a:cubicBezTo>
                <a:cubicBezTo>
                  <a:pt x="14531" y="5634"/>
                  <a:pt x="14525" y="5646"/>
                  <a:pt x="14517" y="5657"/>
                </a:cubicBezTo>
                <a:cubicBezTo>
                  <a:pt x="14509" y="5669"/>
                  <a:pt x="14501" y="5679"/>
                  <a:pt x="14491" y="5689"/>
                </a:cubicBezTo>
                <a:cubicBezTo>
                  <a:pt x="14481" y="5699"/>
                  <a:pt x="14470" y="5707"/>
                  <a:pt x="14459" y="5715"/>
                </a:cubicBezTo>
                <a:cubicBezTo>
                  <a:pt x="14447" y="5722"/>
                  <a:pt x="14435" y="5729"/>
                  <a:pt x="14422" y="5734"/>
                </a:cubicBezTo>
                <a:cubicBezTo>
                  <a:pt x="14409" y="5739"/>
                  <a:pt x="14396" y="5743"/>
                  <a:pt x="14382" y="5746"/>
                </a:cubicBezTo>
                <a:cubicBezTo>
                  <a:pt x="14369" y="5749"/>
                  <a:pt x="14355" y="5750"/>
                  <a:pt x="14341" y="5750"/>
                </a:cubicBezTo>
                <a:lnTo>
                  <a:pt x="158" y="5750"/>
                </a:lnTo>
                <a:cubicBezTo>
                  <a:pt x="148" y="5750"/>
                  <a:pt x="138" y="5749"/>
                  <a:pt x="128" y="5746"/>
                </a:cubicBezTo>
                <a:cubicBezTo>
                  <a:pt x="117" y="5743"/>
                  <a:pt x="107" y="5739"/>
                  <a:pt x="98" y="5734"/>
                </a:cubicBezTo>
                <a:cubicBezTo>
                  <a:pt x="88" y="5729"/>
                  <a:pt x="79" y="5722"/>
                  <a:pt x="70" y="5715"/>
                </a:cubicBezTo>
                <a:cubicBezTo>
                  <a:pt x="62" y="5707"/>
                  <a:pt x="54" y="5699"/>
                  <a:pt x="46" y="5689"/>
                </a:cubicBezTo>
                <a:cubicBezTo>
                  <a:pt x="39" y="5679"/>
                  <a:pt x="32" y="5669"/>
                  <a:pt x="27" y="5657"/>
                </a:cubicBezTo>
                <a:cubicBezTo>
                  <a:pt x="21" y="5646"/>
                  <a:pt x="16" y="5634"/>
                  <a:pt x="12" y="5621"/>
                </a:cubicBezTo>
                <a:cubicBezTo>
                  <a:pt x="8" y="5608"/>
                  <a:pt x="5" y="5595"/>
                  <a:pt x="3" y="5582"/>
                </a:cubicBezTo>
                <a:cubicBezTo>
                  <a:pt x="1" y="5568"/>
                  <a:pt x="0" y="5555"/>
                  <a:pt x="0" y="554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609480" y="1401480"/>
            <a:ext cx="76320" cy="2070000"/>
          </a:xfrm>
          <a:custGeom>
            <a:avLst/>
            <a:gdLst/>
            <a:ahLst/>
            <a:cxnLst/>
            <a:rect l="0" t="0" r="r" b="b"/>
            <a:pathLst>
              <a:path w="212" h="5750">
                <a:moveTo>
                  <a:pt x="0" y="0"/>
                </a:moveTo>
                <a:lnTo>
                  <a:pt x="212" y="0"/>
                </a:lnTo>
                <a:lnTo>
                  <a:pt x="212" y="5750"/>
                </a:lnTo>
                <a:lnTo>
                  <a:pt x="0" y="5750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5" name="任意多边形 34"/>
          <p:cNvSpPr/>
          <p:nvPr/>
        </p:nvSpPr>
        <p:spPr>
          <a:xfrm>
            <a:off x="880920" y="2666880"/>
            <a:ext cx="4753440" cy="574200"/>
          </a:xfrm>
          <a:custGeom>
            <a:avLst/>
            <a:gdLst/>
            <a:ahLst/>
            <a:cxnLst/>
            <a:rect l="0" t="0" r="r" b="b"/>
            <a:pathLst>
              <a:path w="13204" h="1595">
                <a:moveTo>
                  <a:pt x="0" y="1399"/>
                </a:moveTo>
                <a:lnTo>
                  <a:pt x="0" y="196"/>
                </a:lnTo>
                <a:cubicBezTo>
                  <a:pt x="0" y="183"/>
                  <a:pt x="1" y="170"/>
                  <a:pt x="4" y="158"/>
                </a:cubicBezTo>
                <a:cubicBezTo>
                  <a:pt x="6" y="145"/>
                  <a:pt x="10" y="133"/>
                  <a:pt x="15" y="121"/>
                </a:cubicBezTo>
                <a:cubicBezTo>
                  <a:pt x="20" y="109"/>
                  <a:pt x="26" y="98"/>
                  <a:pt x="33" y="87"/>
                </a:cubicBezTo>
                <a:cubicBezTo>
                  <a:pt x="41" y="76"/>
                  <a:pt x="49" y="66"/>
                  <a:pt x="58" y="57"/>
                </a:cubicBezTo>
                <a:cubicBezTo>
                  <a:pt x="67" y="48"/>
                  <a:pt x="77" y="40"/>
                  <a:pt x="88" y="33"/>
                </a:cubicBezTo>
                <a:cubicBezTo>
                  <a:pt x="99" y="26"/>
                  <a:pt x="110" y="20"/>
                  <a:pt x="122" y="15"/>
                </a:cubicBezTo>
                <a:cubicBezTo>
                  <a:pt x="134" y="10"/>
                  <a:pt x="147" y="6"/>
                  <a:pt x="160" y="4"/>
                </a:cubicBezTo>
                <a:cubicBezTo>
                  <a:pt x="172" y="1"/>
                  <a:pt x="185" y="0"/>
                  <a:pt x="198" y="0"/>
                </a:cubicBezTo>
                <a:lnTo>
                  <a:pt x="13005" y="0"/>
                </a:lnTo>
                <a:cubicBezTo>
                  <a:pt x="13018" y="0"/>
                  <a:pt x="13031" y="1"/>
                  <a:pt x="13044" y="4"/>
                </a:cubicBezTo>
                <a:cubicBezTo>
                  <a:pt x="13057" y="6"/>
                  <a:pt x="13069" y="10"/>
                  <a:pt x="13081" y="15"/>
                </a:cubicBezTo>
                <a:cubicBezTo>
                  <a:pt x="13093" y="20"/>
                  <a:pt x="13105" y="26"/>
                  <a:pt x="13115" y="33"/>
                </a:cubicBezTo>
                <a:cubicBezTo>
                  <a:pt x="13126" y="40"/>
                  <a:pt x="13136" y="48"/>
                  <a:pt x="13145" y="57"/>
                </a:cubicBezTo>
                <a:cubicBezTo>
                  <a:pt x="13155" y="66"/>
                  <a:pt x="13163" y="76"/>
                  <a:pt x="13170" y="87"/>
                </a:cubicBezTo>
                <a:cubicBezTo>
                  <a:pt x="13177" y="98"/>
                  <a:pt x="13184" y="109"/>
                  <a:pt x="13188" y="121"/>
                </a:cubicBezTo>
                <a:cubicBezTo>
                  <a:pt x="13193" y="133"/>
                  <a:pt x="13197" y="145"/>
                  <a:pt x="13200" y="158"/>
                </a:cubicBezTo>
                <a:cubicBezTo>
                  <a:pt x="13202" y="170"/>
                  <a:pt x="13204" y="183"/>
                  <a:pt x="13204" y="196"/>
                </a:cubicBezTo>
                <a:lnTo>
                  <a:pt x="13204" y="1399"/>
                </a:lnTo>
                <a:cubicBezTo>
                  <a:pt x="13204" y="1412"/>
                  <a:pt x="13202" y="1424"/>
                  <a:pt x="13200" y="1437"/>
                </a:cubicBezTo>
                <a:cubicBezTo>
                  <a:pt x="13197" y="1450"/>
                  <a:pt x="13193" y="1462"/>
                  <a:pt x="13188" y="1474"/>
                </a:cubicBezTo>
                <a:cubicBezTo>
                  <a:pt x="13184" y="1486"/>
                  <a:pt x="13177" y="1497"/>
                  <a:pt x="13170" y="1508"/>
                </a:cubicBezTo>
                <a:cubicBezTo>
                  <a:pt x="13163" y="1518"/>
                  <a:pt x="13155" y="1528"/>
                  <a:pt x="13145" y="1537"/>
                </a:cubicBezTo>
                <a:cubicBezTo>
                  <a:pt x="13136" y="1547"/>
                  <a:pt x="13126" y="1555"/>
                  <a:pt x="13115" y="1562"/>
                </a:cubicBezTo>
                <a:cubicBezTo>
                  <a:pt x="13105" y="1569"/>
                  <a:pt x="13093" y="1575"/>
                  <a:pt x="13081" y="1580"/>
                </a:cubicBezTo>
                <a:cubicBezTo>
                  <a:pt x="13069" y="1585"/>
                  <a:pt x="13057" y="1589"/>
                  <a:pt x="13044" y="1591"/>
                </a:cubicBezTo>
                <a:cubicBezTo>
                  <a:pt x="13031" y="1594"/>
                  <a:pt x="13018" y="1595"/>
                  <a:pt x="13005" y="1595"/>
                </a:cubicBezTo>
                <a:lnTo>
                  <a:pt x="198" y="1595"/>
                </a:lnTo>
                <a:cubicBezTo>
                  <a:pt x="185" y="1595"/>
                  <a:pt x="172" y="1594"/>
                  <a:pt x="160" y="1591"/>
                </a:cubicBezTo>
                <a:cubicBezTo>
                  <a:pt x="147" y="1589"/>
                  <a:pt x="134" y="1585"/>
                  <a:pt x="122" y="1580"/>
                </a:cubicBezTo>
                <a:cubicBezTo>
                  <a:pt x="110" y="1575"/>
                  <a:pt x="99" y="1569"/>
                  <a:pt x="88" y="1562"/>
                </a:cubicBezTo>
                <a:cubicBezTo>
                  <a:pt x="77" y="1555"/>
                  <a:pt x="67" y="1547"/>
                  <a:pt x="58" y="1537"/>
                </a:cubicBezTo>
                <a:cubicBezTo>
                  <a:pt x="49" y="1528"/>
                  <a:pt x="41" y="1518"/>
                  <a:pt x="33" y="1508"/>
                </a:cubicBezTo>
                <a:cubicBezTo>
                  <a:pt x="26" y="1497"/>
                  <a:pt x="20" y="1486"/>
                  <a:pt x="15" y="1474"/>
                </a:cubicBezTo>
                <a:cubicBezTo>
                  <a:pt x="10" y="1462"/>
                  <a:pt x="6" y="1450"/>
                  <a:pt x="4" y="1437"/>
                </a:cubicBezTo>
                <a:cubicBezTo>
                  <a:pt x="1" y="1424"/>
                  <a:pt x="0" y="1412"/>
                  <a:pt x="0" y="1399"/>
                </a:cubicBezTo>
                <a:close/>
              </a:path>
            </a:pathLst>
          </a:custGeom>
          <a:solidFill>
            <a:srgbClr val="F8F9F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6" name="任意多边形 35"/>
          <p:cNvSpPr/>
          <p:nvPr/>
        </p:nvSpPr>
        <p:spPr>
          <a:xfrm>
            <a:off x="880920" y="2666880"/>
            <a:ext cx="4753440" cy="574200"/>
          </a:xfrm>
          <a:custGeom>
            <a:avLst/>
            <a:gdLst/>
            <a:ahLst/>
            <a:cxnLst/>
            <a:rect l="0" t="0" r="r" b="b"/>
            <a:pathLst>
              <a:path w="13204" h="1595" fill="none">
                <a:moveTo>
                  <a:pt x="0" y="1399"/>
                </a:moveTo>
                <a:lnTo>
                  <a:pt x="0" y="196"/>
                </a:lnTo>
                <a:cubicBezTo>
                  <a:pt x="0" y="183"/>
                  <a:pt x="1" y="170"/>
                  <a:pt x="4" y="158"/>
                </a:cubicBezTo>
                <a:cubicBezTo>
                  <a:pt x="6" y="145"/>
                  <a:pt x="10" y="133"/>
                  <a:pt x="15" y="121"/>
                </a:cubicBezTo>
                <a:cubicBezTo>
                  <a:pt x="20" y="109"/>
                  <a:pt x="26" y="98"/>
                  <a:pt x="33" y="87"/>
                </a:cubicBezTo>
                <a:cubicBezTo>
                  <a:pt x="41" y="76"/>
                  <a:pt x="49" y="66"/>
                  <a:pt x="58" y="57"/>
                </a:cubicBezTo>
                <a:cubicBezTo>
                  <a:pt x="67" y="48"/>
                  <a:pt x="77" y="40"/>
                  <a:pt x="88" y="33"/>
                </a:cubicBezTo>
                <a:cubicBezTo>
                  <a:pt x="99" y="26"/>
                  <a:pt x="110" y="20"/>
                  <a:pt x="122" y="15"/>
                </a:cubicBezTo>
                <a:cubicBezTo>
                  <a:pt x="134" y="10"/>
                  <a:pt x="147" y="6"/>
                  <a:pt x="160" y="4"/>
                </a:cubicBezTo>
                <a:cubicBezTo>
                  <a:pt x="172" y="1"/>
                  <a:pt x="185" y="0"/>
                  <a:pt x="198" y="0"/>
                </a:cubicBezTo>
                <a:lnTo>
                  <a:pt x="13005" y="0"/>
                </a:lnTo>
                <a:cubicBezTo>
                  <a:pt x="13018" y="0"/>
                  <a:pt x="13031" y="1"/>
                  <a:pt x="13044" y="4"/>
                </a:cubicBezTo>
                <a:cubicBezTo>
                  <a:pt x="13057" y="6"/>
                  <a:pt x="13069" y="10"/>
                  <a:pt x="13081" y="15"/>
                </a:cubicBezTo>
                <a:cubicBezTo>
                  <a:pt x="13093" y="20"/>
                  <a:pt x="13105" y="26"/>
                  <a:pt x="13115" y="33"/>
                </a:cubicBezTo>
                <a:cubicBezTo>
                  <a:pt x="13126" y="40"/>
                  <a:pt x="13136" y="48"/>
                  <a:pt x="13145" y="57"/>
                </a:cubicBezTo>
                <a:cubicBezTo>
                  <a:pt x="13155" y="66"/>
                  <a:pt x="13163" y="76"/>
                  <a:pt x="13170" y="87"/>
                </a:cubicBezTo>
                <a:cubicBezTo>
                  <a:pt x="13177" y="98"/>
                  <a:pt x="13184" y="109"/>
                  <a:pt x="13188" y="121"/>
                </a:cubicBezTo>
                <a:cubicBezTo>
                  <a:pt x="13193" y="133"/>
                  <a:pt x="13197" y="145"/>
                  <a:pt x="13200" y="158"/>
                </a:cubicBezTo>
                <a:cubicBezTo>
                  <a:pt x="13202" y="170"/>
                  <a:pt x="13204" y="183"/>
                  <a:pt x="13204" y="196"/>
                </a:cubicBezTo>
                <a:lnTo>
                  <a:pt x="13204" y="1399"/>
                </a:lnTo>
                <a:cubicBezTo>
                  <a:pt x="13204" y="1412"/>
                  <a:pt x="13202" y="1424"/>
                  <a:pt x="13200" y="1437"/>
                </a:cubicBezTo>
                <a:cubicBezTo>
                  <a:pt x="13197" y="1450"/>
                  <a:pt x="13193" y="1462"/>
                  <a:pt x="13188" y="1474"/>
                </a:cubicBezTo>
                <a:cubicBezTo>
                  <a:pt x="13184" y="1486"/>
                  <a:pt x="13177" y="1497"/>
                  <a:pt x="13170" y="1508"/>
                </a:cubicBezTo>
                <a:cubicBezTo>
                  <a:pt x="13163" y="1518"/>
                  <a:pt x="13155" y="1528"/>
                  <a:pt x="13145" y="1537"/>
                </a:cubicBezTo>
                <a:cubicBezTo>
                  <a:pt x="13136" y="1547"/>
                  <a:pt x="13126" y="1555"/>
                  <a:pt x="13115" y="1562"/>
                </a:cubicBezTo>
                <a:cubicBezTo>
                  <a:pt x="13105" y="1569"/>
                  <a:pt x="13093" y="1575"/>
                  <a:pt x="13081" y="1580"/>
                </a:cubicBezTo>
                <a:cubicBezTo>
                  <a:pt x="13069" y="1585"/>
                  <a:pt x="13057" y="1589"/>
                  <a:pt x="13044" y="1591"/>
                </a:cubicBezTo>
                <a:cubicBezTo>
                  <a:pt x="13031" y="1594"/>
                  <a:pt x="13018" y="1595"/>
                  <a:pt x="13005" y="1595"/>
                </a:cubicBezTo>
                <a:lnTo>
                  <a:pt x="198" y="1595"/>
                </a:lnTo>
                <a:cubicBezTo>
                  <a:pt x="185" y="1595"/>
                  <a:pt x="172" y="1594"/>
                  <a:pt x="160" y="1591"/>
                </a:cubicBezTo>
                <a:cubicBezTo>
                  <a:pt x="147" y="1589"/>
                  <a:pt x="134" y="1585"/>
                  <a:pt x="122" y="1580"/>
                </a:cubicBezTo>
                <a:cubicBezTo>
                  <a:pt x="110" y="1575"/>
                  <a:pt x="99" y="1569"/>
                  <a:pt x="88" y="1562"/>
                </a:cubicBezTo>
                <a:cubicBezTo>
                  <a:pt x="77" y="1555"/>
                  <a:pt x="67" y="1547"/>
                  <a:pt x="58" y="1537"/>
                </a:cubicBezTo>
                <a:cubicBezTo>
                  <a:pt x="49" y="1528"/>
                  <a:pt x="41" y="1518"/>
                  <a:pt x="33" y="1508"/>
                </a:cubicBezTo>
                <a:cubicBezTo>
                  <a:pt x="26" y="1497"/>
                  <a:pt x="20" y="1486"/>
                  <a:pt x="15" y="1474"/>
                </a:cubicBezTo>
                <a:cubicBezTo>
                  <a:pt x="10" y="1462"/>
                  <a:pt x="6" y="1450"/>
                  <a:pt x="4" y="1437"/>
                </a:cubicBezTo>
                <a:cubicBezTo>
                  <a:pt x="1" y="1424"/>
                  <a:pt x="0" y="1412"/>
                  <a:pt x="0" y="1399"/>
                </a:cubicBezTo>
              </a:path>
            </a:pathLst>
          </a:custGeom>
          <a:ln w="9360">
            <a:solidFill>
              <a:srgbClr val="E0E7FF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29520" y="385920"/>
            <a:ext cx="955440" cy="4590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3110" b="0" u="none" strike="noStrike">
                <a:solidFill>
                  <a:srgbClr val="FFFFFF"/>
                </a:solidFill>
                <a:effectLst/>
                <a:uFillTx/>
                <a:latin typeface="NotoSansCJKsc"/>
                <a:ea typeface="NotoSansCJKsc"/>
              </a:rPr>
              <a:t>前置知识</a:t>
            </a:r>
            <a:endParaRPr lang="en-US" sz="31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76240" y="1650600"/>
            <a:ext cx="190080" cy="218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48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环</a:t>
            </a:r>
            <a:endParaRPr lang="en-US" sz="14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66680" y="1657440"/>
            <a:ext cx="21060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48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Q-</a:t>
            </a:r>
            <a:endParaRPr lang="en-US" sz="14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278360" y="1650600"/>
            <a:ext cx="454320" cy="218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48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映射定义</a:t>
            </a:r>
            <a:endParaRPr lang="en-US" sz="14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876240" y="2034720"/>
            <a:ext cx="17100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设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47600" y="2041200"/>
            <a:ext cx="57924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f: D →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628640" y="2034720"/>
            <a:ext cx="17100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2630A5"/>
                </a:solidFill>
                <a:effectLst/>
                <a:uFillTx/>
                <a:latin typeface="NotoSansMono"/>
                <a:ea typeface="NotoSansMono"/>
              </a:rPr>
              <a:t>ℝ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31600" y="2041200"/>
            <a:ext cx="1710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ⁿ</a:t>
            </a:r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33840" y="2034720"/>
            <a:ext cx="41040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 dirty="0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为有界域</a:t>
            </a:r>
            <a:endParaRPr lang="en-US" sz="134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519640" y="2041200"/>
            <a:ext cx="20952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D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2729520" y="2034720"/>
            <a:ext cx="17100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⊂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900880" y="2041200"/>
            <a:ext cx="1710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2943720" y="2034720"/>
            <a:ext cx="17100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2630A5"/>
                </a:solidFill>
                <a:effectLst/>
                <a:uFillTx/>
                <a:latin typeface="NotoSansMono"/>
                <a:ea typeface="NotoSansMono"/>
              </a:rPr>
              <a:t>ℝ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046680" y="2041200"/>
            <a:ext cx="1710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ⁿ</a:t>
            </a:r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148920" y="2034720"/>
            <a:ext cx="71784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上的同胚映射，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349160" y="2041200"/>
            <a:ext cx="1710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392000" y="2034720"/>
            <a:ext cx="51300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若存在函数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249160" y="2041200"/>
            <a:ext cx="37548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Q(x)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76240" y="2307600"/>
            <a:ext cx="71784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使得对任意环域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076480" y="2313720"/>
            <a:ext cx="20952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A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2276640" y="2307600"/>
            <a:ext cx="17100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⊂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448000" y="2313720"/>
            <a:ext cx="1710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D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614680" y="2307600"/>
            <a:ext cx="17100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，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2786040" y="2313720"/>
            <a:ext cx="1710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829240" y="2307600"/>
            <a:ext cx="71784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满⾜模不等式：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170800" y="2852280"/>
            <a:ext cx="86400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48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M(f(Γ)) ≤ ∫</a:t>
            </a:r>
            <a:endParaRPr lang="en-US" sz="14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3" name="任意多边形 62"/>
          <p:cNvSpPr/>
          <p:nvPr/>
        </p:nvSpPr>
        <p:spPr>
          <a:xfrm>
            <a:off x="628560" y="3696840"/>
            <a:ext cx="5239080" cy="2079360"/>
          </a:xfrm>
          <a:custGeom>
            <a:avLst/>
            <a:gdLst/>
            <a:ahLst/>
            <a:cxnLst/>
            <a:rect l="0" t="0" r="r" b="b"/>
            <a:pathLst>
              <a:path w="14553" h="5776">
                <a:moveTo>
                  <a:pt x="0" y="5567"/>
                </a:moveTo>
                <a:lnTo>
                  <a:pt x="0" y="209"/>
                </a:lnTo>
                <a:cubicBezTo>
                  <a:pt x="0" y="196"/>
                  <a:pt x="1" y="182"/>
                  <a:pt x="3" y="169"/>
                </a:cubicBezTo>
                <a:cubicBezTo>
                  <a:pt x="5" y="155"/>
                  <a:pt x="8" y="142"/>
                  <a:pt x="12" y="129"/>
                </a:cubicBezTo>
                <a:cubicBezTo>
                  <a:pt x="16" y="117"/>
                  <a:pt x="21" y="105"/>
                  <a:pt x="27" y="93"/>
                </a:cubicBezTo>
                <a:cubicBezTo>
                  <a:pt x="32" y="82"/>
                  <a:pt x="39" y="71"/>
                  <a:pt x="46" y="61"/>
                </a:cubicBezTo>
                <a:cubicBezTo>
                  <a:pt x="54" y="52"/>
                  <a:pt x="62" y="43"/>
                  <a:pt x="70" y="35"/>
                </a:cubicBezTo>
                <a:cubicBezTo>
                  <a:pt x="79" y="28"/>
                  <a:pt x="88" y="21"/>
                  <a:pt x="98" y="16"/>
                </a:cubicBezTo>
                <a:cubicBezTo>
                  <a:pt x="107" y="11"/>
                  <a:pt x="117" y="7"/>
                  <a:pt x="128" y="4"/>
                </a:cubicBezTo>
                <a:cubicBezTo>
                  <a:pt x="138" y="2"/>
                  <a:pt x="148" y="0"/>
                  <a:pt x="158" y="0"/>
                </a:cubicBezTo>
                <a:lnTo>
                  <a:pt x="14341" y="0"/>
                </a:lnTo>
                <a:cubicBezTo>
                  <a:pt x="14355" y="0"/>
                  <a:pt x="14369" y="2"/>
                  <a:pt x="14382" y="4"/>
                </a:cubicBezTo>
                <a:cubicBezTo>
                  <a:pt x="14396" y="7"/>
                  <a:pt x="14409" y="11"/>
                  <a:pt x="14422" y="16"/>
                </a:cubicBezTo>
                <a:cubicBezTo>
                  <a:pt x="14435" y="21"/>
                  <a:pt x="14447" y="28"/>
                  <a:pt x="14459" y="35"/>
                </a:cubicBezTo>
                <a:cubicBezTo>
                  <a:pt x="14470" y="43"/>
                  <a:pt x="14481" y="52"/>
                  <a:pt x="14491" y="61"/>
                </a:cubicBezTo>
                <a:cubicBezTo>
                  <a:pt x="14501" y="71"/>
                  <a:pt x="14509" y="82"/>
                  <a:pt x="14517" y="93"/>
                </a:cubicBezTo>
                <a:cubicBezTo>
                  <a:pt x="14525" y="105"/>
                  <a:pt x="14531" y="117"/>
                  <a:pt x="14537" y="129"/>
                </a:cubicBezTo>
                <a:cubicBezTo>
                  <a:pt x="14542" y="142"/>
                  <a:pt x="14546" y="155"/>
                  <a:pt x="14549" y="169"/>
                </a:cubicBezTo>
                <a:cubicBezTo>
                  <a:pt x="14551" y="182"/>
                  <a:pt x="14553" y="196"/>
                  <a:pt x="14553" y="209"/>
                </a:cubicBezTo>
                <a:lnTo>
                  <a:pt x="14553" y="5567"/>
                </a:lnTo>
                <a:cubicBezTo>
                  <a:pt x="14553" y="5581"/>
                  <a:pt x="14551" y="5595"/>
                  <a:pt x="14549" y="5608"/>
                </a:cubicBezTo>
                <a:cubicBezTo>
                  <a:pt x="14546" y="5622"/>
                  <a:pt x="14542" y="5635"/>
                  <a:pt x="14537" y="5647"/>
                </a:cubicBezTo>
                <a:cubicBezTo>
                  <a:pt x="14531" y="5660"/>
                  <a:pt x="14525" y="5672"/>
                  <a:pt x="14517" y="5683"/>
                </a:cubicBezTo>
                <a:cubicBezTo>
                  <a:pt x="14509" y="5695"/>
                  <a:pt x="14501" y="5705"/>
                  <a:pt x="14491" y="5715"/>
                </a:cubicBezTo>
                <a:cubicBezTo>
                  <a:pt x="14481" y="5725"/>
                  <a:pt x="14470" y="5733"/>
                  <a:pt x="14459" y="5741"/>
                </a:cubicBezTo>
                <a:cubicBezTo>
                  <a:pt x="14447" y="5749"/>
                  <a:pt x="14435" y="5755"/>
                  <a:pt x="14422" y="5760"/>
                </a:cubicBezTo>
                <a:cubicBezTo>
                  <a:pt x="14409" y="5766"/>
                  <a:pt x="14396" y="5770"/>
                  <a:pt x="14382" y="5772"/>
                </a:cubicBezTo>
                <a:cubicBezTo>
                  <a:pt x="14369" y="5775"/>
                  <a:pt x="14355" y="5776"/>
                  <a:pt x="14341" y="5776"/>
                </a:cubicBezTo>
                <a:lnTo>
                  <a:pt x="158" y="5776"/>
                </a:lnTo>
                <a:cubicBezTo>
                  <a:pt x="148" y="5776"/>
                  <a:pt x="138" y="5775"/>
                  <a:pt x="128" y="5772"/>
                </a:cubicBezTo>
                <a:cubicBezTo>
                  <a:pt x="117" y="5770"/>
                  <a:pt x="107" y="5766"/>
                  <a:pt x="98" y="5760"/>
                </a:cubicBezTo>
                <a:cubicBezTo>
                  <a:pt x="88" y="5755"/>
                  <a:pt x="79" y="5749"/>
                  <a:pt x="70" y="5741"/>
                </a:cubicBezTo>
                <a:cubicBezTo>
                  <a:pt x="62" y="5733"/>
                  <a:pt x="54" y="5725"/>
                  <a:pt x="46" y="5715"/>
                </a:cubicBezTo>
                <a:cubicBezTo>
                  <a:pt x="39" y="5705"/>
                  <a:pt x="32" y="5695"/>
                  <a:pt x="27" y="5683"/>
                </a:cubicBezTo>
                <a:cubicBezTo>
                  <a:pt x="21" y="5672"/>
                  <a:pt x="16" y="5660"/>
                  <a:pt x="12" y="5647"/>
                </a:cubicBezTo>
                <a:cubicBezTo>
                  <a:pt x="8" y="5635"/>
                  <a:pt x="5" y="5622"/>
                  <a:pt x="3" y="5608"/>
                </a:cubicBezTo>
                <a:cubicBezTo>
                  <a:pt x="1" y="5595"/>
                  <a:pt x="0" y="5581"/>
                  <a:pt x="0" y="556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4" name="任意多边形 63"/>
          <p:cNvSpPr/>
          <p:nvPr/>
        </p:nvSpPr>
        <p:spPr>
          <a:xfrm>
            <a:off x="609480" y="3696840"/>
            <a:ext cx="76320" cy="2079360"/>
          </a:xfrm>
          <a:custGeom>
            <a:avLst/>
            <a:gdLst/>
            <a:ahLst/>
            <a:cxnLst/>
            <a:rect l="0" t="0" r="r" b="b"/>
            <a:pathLst>
              <a:path w="212" h="5776">
                <a:moveTo>
                  <a:pt x="0" y="0"/>
                </a:moveTo>
                <a:lnTo>
                  <a:pt x="212" y="0"/>
                </a:lnTo>
                <a:lnTo>
                  <a:pt x="212" y="5776"/>
                </a:lnTo>
                <a:lnTo>
                  <a:pt x="0" y="5776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5" name="任意多边形 64"/>
          <p:cNvSpPr/>
          <p:nvPr/>
        </p:nvSpPr>
        <p:spPr>
          <a:xfrm>
            <a:off x="880920" y="4971600"/>
            <a:ext cx="4753440" cy="574200"/>
          </a:xfrm>
          <a:custGeom>
            <a:avLst/>
            <a:gdLst/>
            <a:ahLst/>
            <a:cxnLst/>
            <a:rect l="0" t="0" r="r" b="b"/>
            <a:pathLst>
              <a:path w="13204" h="1595">
                <a:moveTo>
                  <a:pt x="0" y="1399"/>
                </a:moveTo>
                <a:lnTo>
                  <a:pt x="0" y="196"/>
                </a:lnTo>
                <a:cubicBezTo>
                  <a:pt x="0" y="183"/>
                  <a:pt x="1" y="170"/>
                  <a:pt x="4" y="158"/>
                </a:cubicBezTo>
                <a:cubicBezTo>
                  <a:pt x="6" y="145"/>
                  <a:pt x="10" y="133"/>
                  <a:pt x="15" y="121"/>
                </a:cubicBezTo>
                <a:cubicBezTo>
                  <a:pt x="20" y="109"/>
                  <a:pt x="26" y="98"/>
                  <a:pt x="33" y="87"/>
                </a:cubicBezTo>
                <a:cubicBezTo>
                  <a:pt x="41" y="76"/>
                  <a:pt x="49" y="67"/>
                  <a:pt x="58" y="57"/>
                </a:cubicBezTo>
                <a:cubicBezTo>
                  <a:pt x="67" y="48"/>
                  <a:pt x="77" y="40"/>
                  <a:pt x="88" y="33"/>
                </a:cubicBezTo>
                <a:cubicBezTo>
                  <a:pt x="99" y="26"/>
                  <a:pt x="110" y="20"/>
                  <a:pt x="122" y="15"/>
                </a:cubicBezTo>
                <a:cubicBezTo>
                  <a:pt x="134" y="10"/>
                  <a:pt x="147" y="6"/>
                  <a:pt x="160" y="4"/>
                </a:cubicBezTo>
                <a:cubicBezTo>
                  <a:pt x="172" y="1"/>
                  <a:pt x="185" y="0"/>
                  <a:pt x="198" y="0"/>
                </a:cubicBezTo>
                <a:lnTo>
                  <a:pt x="13005" y="0"/>
                </a:lnTo>
                <a:cubicBezTo>
                  <a:pt x="13018" y="0"/>
                  <a:pt x="13031" y="1"/>
                  <a:pt x="13044" y="4"/>
                </a:cubicBezTo>
                <a:cubicBezTo>
                  <a:pt x="13057" y="6"/>
                  <a:pt x="13069" y="10"/>
                  <a:pt x="13081" y="15"/>
                </a:cubicBezTo>
                <a:cubicBezTo>
                  <a:pt x="13093" y="20"/>
                  <a:pt x="13105" y="26"/>
                  <a:pt x="13115" y="33"/>
                </a:cubicBezTo>
                <a:cubicBezTo>
                  <a:pt x="13126" y="40"/>
                  <a:pt x="13136" y="48"/>
                  <a:pt x="13145" y="57"/>
                </a:cubicBezTo>
                <a:cubicBezTo>
                  <a:pt x="13155" y="67"/>
                  <a:pt x="13163" y="76"/>
                  <a:pt x="13170" y="87"/>
                </a:cubicBezTo>
                <a:cubicBezTo>
                  <a:pt x="13177" y="98"/>
                  <a:pt x="13184" y="109"/>
                  <a:pt x="13188" y="121"/>
                </a:cubicBezTo>
                <a:cubicBezTo>
                  <a:pt x="13193" y="133"/>
                  <a:pt x="13197" y="145"/>
                  <a:pt x="13200" y="158"/>
                </a:cubicBezTo>
                <a:cubicBezTo>
                  <a:pt x="13202" y="170"/>
                  <a:pt x="13204" y="183"/>
                  <a:pt x="13204" y="196"/>
                </a:cubicBezTo>
                <a:lnTo>
                  <a:pt x="13204" y="1399"/>
                </a:lnTo>
                <a:cubicBezTo>
                  <a:pt x="13204" y="1412"/>
                  <a:pt x="13202" y="1425"/>
                  <a:pt x="13200" y="1437"/>
                </a:cubicBezTo>
                <a:cubicBezTo>
                  <a:pt x="13197" y="1450"/>
                  <a:pt x="13193" y="1462"/>
                  <a:pt x="13188" y="1474"/>
                </a:cubicBezTo>
                <a:cubicBezTo>
                  <a:pt x="13184" y="1486"/>
                  <a:pt x="13177" y="1497"/>
                  <a:pt x="13170" y="1508"/>
                </a:cubicBezTo>
                <a:cubicBezTo>
                  <a:pt x="13163" y="1519"/>
                  <a:pt x="13155" y="1529"/>
                  <a:pt x="13145" y="1538"/>
                </a:cubicBezTo>
                <a:cubicBezTo>
                  <a:pt x="13136" y="1547"/>
                  <a:pt x="13126" y="1555"/>
                  <a:pt x="13115" y="1562"/>
                </a:cubicBezTo>
                <a:cubicBezTo>
                  <a:pt x="13105" y="1569"/>
                  <a:pt x="13093" y="1575"/>
                  <a:pt x="13081" y="1580"/>
                </a:cubicBezTo>
                <a:cubicBezTo>
                  <a:pt x="13069" y="1585"/>
                  <a:pt x="13057" y="1589"/>
                  <a:pt x="13044" y="1591"/>
                </a:cubicBezTo>
                <a:cubicBezTo>
                  <a:pt x="13031" y="1594"/>
                  <a:pt x="13018" y="1595"/>
                  <a:pt x="13005" y="1595"/>
                </a:cubicBezTo>
                <a:lnTo>
                  <a:pt x="198" y="1595"/>
                </a:lnTo>
                <a:cubicBezTo>
                  <a:pt x="185" y="1595"/>
                  <a:pt x="172" y="1594"/>
                  <a:pt x="160" y="1591"/>
                </a:cubicBezTo>
                <a:cubicBezTo>
                  <a:pt x="147" y="1589"/>
                  <a:pt x="134" y="1585"/>
                  <a:pt x="122" y="1580"/>
                </a:cubicBezTo>
                <a:cubicBezTo>
                  <a:pt x="110" y="1575"/>
                  <a:pt x="99" y="1569"/>
                  <a:pt x="88" y="1562"/>
                </a:cubicBezTo>
                <a:cubicBezTo>
                  <a:pt x="77" y="1555"/>
                  <a:pt x="67" y="1547"/>
                  <a:pt x="58" y="1538"/>
                </a:cubicBezTo>
                <a:cubicBezTo>
                  <a:pt x="49" y="1529"/>
                  <a:pt x="41" y="1519"/>
                  <a:pt x="33" y="1508"/>
                </a:cubicBezTo>
                <a:cubicBezTo>
                  <a:pt x="26" y="1497"/>
                  <a:pt x="20" y="1486"/>
                  <a:pt x="15" y="1474"/>
                </a:cubicBezTo>
                <a:cubicBezTo>
                  <a:pt x="10" y="1462"/>
                  <a:pt x="6" y="1450"/>
                  <a:pt x="4" y="1437"/>
                </a:cubicBezTo>
                <a:cubicBezTo>
                  <a:pt x="1" y="1425"/>
                  <a:pt x="0" y="1412"/>
                  <a:pt x="0" y="1399"/>
                </a:cubicBezTo>
                <a:close/>
              </a:path>
            </a:pathLst>
          </a:custGeom>
          <a:solidFill>
            <a:srgbClr val="F8F9F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6" name="任意多边形 65"/>
          <p:cNvSpPr/>
          <p:nvPr/>
        </p:nvSpPr>
        <p:spPr>
          <a:xfrm>
            <a:off x="880920" y="4971600"/>
            <a:ext cx="4753440" cy="574200"/>
          </a:xfrm>
          <a:custGeom>
            <a:avLst/>
            <a:gdLst/>
            <a:ahLst/>
            <a:cxnLst/>
            <a:rect l="0" t="0" r="r" b="b"/>
            <a:pathLst>
              <a:path w="13204" h="1595" fill="none">
                <a:moveTo>
                  <a:pt x="0" y="1399"/>
                </a:moveTo>
                <a:lnTo>
                  <a:pt x="0" y="196"/>
                </a:lnTo>
                <a:cubicBezTo>
                  <a:pt x="0" y="183"/>
                  <a:pt x="1" y="170"/>
                  <a:pt x="4" y="158"/>
                </a:cubicBezTo>
                <a:cubicBezTo>
                  <a:pt x="6" y="145"/>
                  <a:pt x="10" y="133"/>
                  <a:pt x="15" y="121"/>
                </a:cubicBezTo>
                <a:cubicBezTo>
                  <a:pt x="20" y="109"/>
                  <a:pt x="26" y="98"/>
                  <a:pt x="33" y="87"/>
                </a:cubicBezTo>
                <a:cubicBezTo>
                  <a:pt x="41" y="76"/>
                  <a:pt x="49" y="67"/>
                  <a:pt x="58" y="57"/>
                </a:cubicBezTo>
                <a:cubicBezTo>
                  <a:pt x="67" y="48"/>
                  <a:pt x="77" y="40"/>
                  <a:pt x="88" y="33"/>
                </a:cubicBezTo>
                <a:cubicBezTo>
                  <a:pt x="99" y="26"/>
                  <a:pt x="110" y="20"/>
                  <a:pt x="122" y="15"/>
                </a:cubicBezTo>
                <a:cubicBezTo>
                  <a:pt x="134" y="10"/>
                  <a:pt x="147" y="6"/>
                  <a:pt x="160" y="4"/>
                </a:cubicBezTo>
                <a:cubicBezTo>
                  <a:pt x="172" y="1"/>
                  <a:pt x="185" y="0"/>
                  <a:pt x="198" y="0"/>
                </a:cubicBezTo>
                <a:lnTo>
                  <a:pt x="13005" y="0"/>
                </a:lnTo>
                <a:cubicBezTo>
                  <a:pt x="13018" y="0"/>
                  <a:pt x="13031" y="1"/>
                  <a:pt x="13044" y="4"/>
                </a:cubicBezTo>
                <a:cubicBezTo>
                  <a:pt x="13057" y="6"/>
                  <a:pt x="13069" y="10"/>
                  <a:pt x="13081" y="15"/>
                </a:cubicBezTo>
                <a:cubicBezTo>
                  <a:pt x="13093" y="20"/>
                  <a:pt x="13105" y="26"/>
                  <a:pt x="13115" y="33"/>
                </a:cubicBezTo>
                <a:cubicBezTo>
                  <a:pt x="13126" y="40"/>
                  <a:pt x="13136" y="48"/>
                  <a:pt x="13145" y="57"/>
                </a:cubicBezTo>
                <a:cubicBezTo>
                  <a:pt x="13155" y="67"/>
                  <a:pt x="13163" y="76"/>
                  <a:pt x="13170" y="87"/>
                </a:cubicBezTo>
                <a:cubicBezTo>
                  <a:pt x="13177" y="98"/>
                  <a:pt x="13184" y="109"/>
                  <a:pt x="13188" y="121"/>
                </a:cubicBezTo>
                <a:cubicBezTo>
                  <a:pt x="13193" y="133"/>
                  <a:pt x="13197" y="145"/>
                  <a:pt x="13200" y="158"/>
                </a:cubicBezTo>
                <a:cubicBezTo>
                  <a:pt x="13202" y="170"/>
                  <a:pt x="13204" y="183"/>
                  <a:pt x="13204" y="196"/>
                </a:cubicBezTo>
                <a:lnTo>
                  <a:pt x="13204" y="1399"/>
                </a:lnTo>
                <a:cubicBezTo>
                  <a:pt x="13204" y="1412"/>
                  <a:pt x="13202" y="1425"/>
                  <a:pt x="13200" y="1437"/>
                </a:cubicBezTo>
                <a:cubicBezTo>
                  <a:pt x="13197" y="1450"/>
                  <a:pt x="13193" y="1462"/>
                  <a:pt x="13188" y="1474"/>
                </a:cubicBezTo>
                <a:cubicBezTo>
                  <a:pt x="13184" y="1486"/>
                  <a:pt x="13177" y="1497"/>
                  <a:pt x="13170" y="1508"/>
                </a:cubicBezTo>
                <a:cubicBezTo>
                  <a:pt x="13163" y="1519"/>
                  <a:pt x="13155" y="1529"/>
                  <a:pt x="13145" y="1538"/>
                </a:cubicBezTo>
                <a:cubicBezTo>
                  <a:pt x="13136" y="1547"/>
                  <a:pt x="13126" y="1555"/>
                  <a:pt x="13115" y="1562"/>
                </a:cubicBezTo>
                <a:cubicBezTo>
                  <a:pt x="13105" y="1569"/>
                  <a:pt x="13093" y="1575"/>
                  <a:pt x="13081" y="1580"/>
                </a:cubicBezTo>
                <a:cubicBezTo>
                  <a:pt x="13069" y="1585"/>
                  <a:pt x="13057" y="1589"/>
                  <a:pt x="13044" y="1591"/>
                </a:cubicBezTo>
                <a:cubicBezTo>
                  <a:pt x="13031" y="1594"/>
                  <a:pt x="13018" y="1595"/>
                  <a:pt x="13005" y="1595"/>
                </a:cubicBezTo>
                <a:lnTo>
                  <a:pt x="198" y="1595"/>
                </a:lnTo>
                <a:cubicBezTo>
                  <a:pt x="185" y="1595"/>
                  <a:pt x="172" y="1594"/>
                  <a:pt x="160" y="1591"/>
                </a:cubicBezTo>
                <a:cubicBezTo>
                  <a:pt x="147" y="1589"/>
                  <a:pt x="134" y="1585"/>
                  <a:pt x="122" y="1580"/>
                </a:cubicBezTo>
                <a:cubicBezTo>
                  <a:pt x="110" y="1575"/>
                  <a:pt x="99" y="1569"/>
                  <a:pt x="88" y="1562"/>
                </a:cubicBezTo>
                <a:cubicBezTo>
                  <a:pt x="77" y="1555"/>
                  <a:pt x="67" y="1547"/>
                  <a:pt x="58" y="1538"/>
                </a:cubicBezTo>
                <a:cubicBezTo>
                  <a:pt x="49" y="1529"/>
                  <a:pt x="41" y="1519"/>
                  <a:pt x="33" y="1508"/>
                </a:cubicBezTo>
                <a:cubicBezTo>
                  <a:pt x="26" y="1497"/>
                  <a:pt x="20" y="1486"/>
                  <a:pt x="15" y="1474"/>
                </a:cubicBezTo>
                <a:cubicBezTo>
                  <a:pt x="10" y="1462"/>
                  <a:pt x="6" y="1450"/>
                  <a:pt x="4" y="1437"/>
                </a:cubicBezTo>
                <a:cubicBezTo>
                  <a:pt x="1" y="1425"/>
                  <a:pt x="0" y="1412"/>
                  <a:pt x="0" y="1399"/>
                </a:cubicBezTo>
              </a:path>
            </a:pathLst>
          </a:custGeom>
          <a:ln w="9360">
            <a:solidFill>
              <a:srgbClr val="E0E7FF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144240" y="2852280"/>
            <a:ext cx="120672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48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Q(x) · ρⁿ(x) dx</a:t>
            </a:r>
            <a:endParaRPr lang="en-US" sz="14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876240" y="3945960"/>
            <a:ext cx="454320" cy="218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48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⼀致轻性</a:t>
            </a:r>
            <a:endParaRPr lang="en-US" sz="14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876240" y="4330080"/>
            <a:ext cx="30816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同胚族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390680" y="4336560"/>
            <a:ext cx="3204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{f }</a:t>
            </a:r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1740600" y="4330080"/>
            <a:ext cx="122976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 dirty="0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称为⼀致轻的，若存在常数</a:t>
            </a:r>
            <a:endParaRPr lang="en-US" sz="1340" b="0" u="none" strike="noStrike" dirty="0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798000" y="4336560"/>
            <a:ext cx="43488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C &gt; 0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4233960" y="4330080"/>
            <a:ext cx="17100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，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4405320" y="4336560"/>
            <a:ext cx="1710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4448160" y="4330080"/>
            <a:ext cx="51300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使得对任意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05320" y="4336560"/>
            <a:ext cx="1710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f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876240" y="4602960"/>
            <a:ext cx="30816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和紧集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390680" y="4609440"/>
            <a:ext cx="20016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E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1590840" y="4602960"/>
            <a:ext cx="17100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⊂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1762200" y="4609440"/>
            <a:ext cx="1710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D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928880" y="4602960"/>
            <a:ext cx="17100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，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82" name="文本框 81"/>
          <p:cNvSpPr txBox="1"/>
          <p:nvPr/>
        </p:nvSpPr>
        <p:spPr>
          <a:xfrm>
            <a:off x="2100240" y="4609440"/>
            <a:ext cx="1710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2143440" y="4602960"/>
            <a:ext cx="30816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满⾜：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84" name="任意多边形 83"/>
          <p:cNvSpPr/>
          <p:nvPr/>
        </p:nvSpPr>
        <p:spPr>
          <a:xfrm>
            <a:off x="6343560" y="1401480"/>
            <a:ext cx="5239080" cy="2596680"/>
          </a:xfrm>
          <a:custGeom>
            <a:avLst/>
            <a:gdLst/>
            <a:ahLst/>
            <a:cxnLst/>
            <a:rect l="0" t="0" r="r" b="b"/>
            <a:pathLst>
              <a:path w="14553" h="7213">
                <a:moveTo>
                  <a:pt x="0" y="7004"/>
                </a:moveTo>
                <a:lnTo>
                  <a:pt x="0" y="209"/>
                </a:lnTo>
                <a:cubicBezTo>
                  <a:pt x="0" y="195"/>
                  <a:pt x="1" y="182"/>
                  <a:pt x="3" y="168"/>
                </a:cubicBezTo>
                <a:cubicBezTo>
                  <a:pt x="5" y="155"/>
                  <a:pt x="8" y="142"/>
                  <a:pt x="12" y="129"/>
                </a:cubicBezTo>
                <a:cubicBezTo>
                  <a:pt x="16" y="116"/>
                  <a:pt x="21" y="104"/>
                  <a:pt x="27" y="93"/>
                </a:cubicBezTo>
                <a:cubicBezTo>
                  <a:pt x="32" y="82"/>
                  <a:pt x="39" y="71"/>
                  <a:pt x="46" y="61"/>
                </a:cubicBezTo>
                <a:cubicBezTo>
                  <a:pt x="54" y="52"/>
                  <a:pt x="62" y="43"/>
                  <a:pt x="70" y="35"/>
                </a:cubicBezTo>
                <a:cubicBezTo>
                  <a:pt x="79" y="28"/>
                  <a:pt x="88" y="21"/>
                  <a:pt x="98" y="16"/>
                </a:cubicBezTo>
                <a:cubicBezTo>
                  <a:pt x="107" y="11"/>
                  <a:pt x="117" y="7"/>
                  <a:pt x="128" y="4"/>
                </a:cubicBezTo>
                <a:cubicBezTo>
                  <a:pt x="138" y="1"/>
                  <a:pt x="148" y="0"/>
                  <a:pt x="158" y="0"/>
                </a:cubicBezTo>
                <a:lnTo>
                  <a:pt x="14341" y="0"/>
                </a:lnTo>
                <a:cubicBezTo>
                  <a:pt x="14355" y="0"/>
                  <a:pt x="14369" y="1"/>
                  <a:pt x="14382" y="4"/>
                </a:cubicBezTo>
                <a:cubicBezTo>
                  <a:pt x="14396" y="7"/>
                  <a:pt x="14409" y="11"/>
                  <a:pt x="14422" y="16"/>
                </a:cubicBezTo>
                <a:cubicBezTo>
                  <a:pt x="14435" y="21"/>
                  <a:pt x="14447" y="28"/>
                  <a:pt x="14459" y="35"/>
                </a:cubicBezTo>
                <a:cubicBezTo>
                  <a:pt x="14470" y="43"/>
                  <a:pt x="14481" y="52"/>
                  <a:pt x="14491" y="61"/>
                </a:cubicBezTo>
                <a:cubicBezTo>
                  <a:pt x="14501" y="71"/>
                  <a:pt x="14509" y="82"/>
                  <a:pt x="14517" y="93"/>
                </a:cubicBezTo>
                <a:cubicBezTo>
                  <a:pt x="14525" y="104"/>
                  <a:pt x="14531" y="116"/>
                  <a:pt x="14537" y="129"/>
                </a:cubicBezTo>
                <a:cubicBezTo>
                  <a:pt x="14542" y="142"/>
                  <a:pt x="14546" y="155"/>
                  <a:pt x="14549" y="168"/>
                </a:cubicBezTo>
                <a:cubicBezTo>
                  <a:pt x="14551" y="182"/>
                  <a:pt x="14553" y="195"/>
                  <a:pt x="14553" y="209"/>
                </a:cubicBezTo>
                <a:lnTo>
                  <a:pt x="14553" y="7004"/>
                </a:lnTo>
                <a:cubicBezTo>
                  <a:pt x="14553" y="7018"/>
                  <a:pt x="14551" y="7032"/>
                  <a:pt x="14549" y="7045"/>
                </a:cubicBezTo>
                <a:cubicBezTo>
                  <a:pt x="14546" y="7059"/>
                  <a:pt x="14542" y="7072"/>
                  <a:pt x="14537" y="7084"/>
                </a:cubicBezTo>
                <a:cubicBezTo>
                  <a:pt x="14531" y="7097"/>
                  <a:pt x="14525" y="7109"/>
                  <a:pt x="14517" y="7121"/>
                </a:cubicBezTo>
                <a:cubicBezTo>
                  <a:pt x="14509" y="7132"/>
                  <a:pt x="14501" y="7143"/>
                  <a:pt x="14491" y="7152"/>
                </a:cubicBezTo>
                <a:cubicBezTo>
                  <a:pt x="14481" y="7162"/>
                  <a:pt x="14470" y="7171"/>
                  <a:pt x="14459" y="7178"/>
                </a:cubicBezTo>
                <a:cubicBezTo>
                  <a:pt x="14447" y="7186"/>
                  <a:pt x="14435" y="7192"/>
                  <a:pt x="14422" y="7198"/>
                </a:cubicBezTo>
                <a:cubicBezTo>
                  <a:pt x="14409" y="7203"/>
                  <a:pt x="14396" y="7207"/>
                  <a:pt x="14382" y="7209"/>
                </a:cubicBezTo>
                <a:cubicBezTo>
                  <a:pt x="14369" y="7212"/>
                  <a:pt x="14355" y="7213"/>
                  <a:pt x="14341" y="7213"/>
                </a:cubicBezTo>
                <a:lnTo>
                  <a:pt x="158" y="7213"/>
                </a:lnTo>
                <a:cubicBezTo>
                  <a:pt x="148" y="7213"/>
                  <a:pt x="138" y="7212"/>
                  <a:pt x="128" y="7209"/>
                </a:cubicBezTo>
                <a:cubicBezTo>
                  <a:pt x="117" y="7207"/>
                  <a:pt x="107" y="7203"/>
                  <a:pt x="98" y="7198"/>
                </a:cubicBezTo>
                <a:cubicBezTo>
                  <a:pt x="88" y="7192"/>
                  <a:pt x="79" y="7186"/>
                  <a:pt x="70" y="7178"/>
                </a:cubicBezTo>
                <a:cubicBezTo>
                  <a:pt x="62" y="7171"/>
                  <a:pt x="54" y="7162"/>
                  <a:pt x="46" y="7152"/>
                </a:cubicBezTo>
                <a:cubicBezTo>
                  <a:pt x="39" y="7143"/>
                  <a:pt x="32" y="7132"/>
                  <a:pt x="27" y="7121"/>
                </a:cubicBezTo>
                <a:cubicBezTo>
                  <a:pt x="21" y="7109"/>
                  <a:pt x="16" y="7097"/>
                  <a:pt x="12" y="7084"/>
                </a:cubicBezTo>
                <a:cubicBezTo>
                  <a:pt x="8" y="7072"/>
                  <a:pt x="5" y="7059"/>
                  <a:pt x="3" y="7045"/>
                </a:cubicBezTo>
                <a:cubicBezTo>
                  <a:pt x="1" y="7032"/>
                  <a:pt x="0" y="7018"/>
                  <a:pt x="0" y="700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85" name="任意多边形 84"/>
          <p:cNvSpPr/>
          <p:nvPr/>
        </p:nvSpPr>
        <p:spPr>
          <a:xfrm>
            <a:off x="6324480" y="1401480"/>
            <a:ext cx="76320" cy="2596680"/>
          </a:xfrm>
          <a:custGeom>
            <a:avLst/>
            <a:gdLst/>
            <a:ahLst/>
            <a:cxnLst/>
            <a:rect l="0" t="0" r="r" b="b"/>
            <a:pathLst>
              <a:path w="212" h="7213">
                <a:moveTo>
                  <a:pt x="0" y="0"/>
                </a:moveTo>
                <a:lnTo>
                  <a:pt x="212" y="0"/>
                </a:lnTo>
                <a:lnTo>
                  <a:pt x="212" y="7213"/>
                </a:lnTo>
                <a:lnTo>
                  <a:pt x="0" y="7213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86" name="任意多边形 85"/>
          <p:cNvSpPr/>
          <p:nvPr/>
        </p:nvSpPr>
        <p:spPr>
          <a:xfrm>
            <a:off x="6595920" y="2394000"/>
            <a:ext cx="4753440" cy="988200"/>
          </a:xfrm>
          <a:custGeom>
            <a:avLst/>
            <a:gdLst/>
            <a:ahLst/>
            <a:cxnLst/>
            <a:rect l="0" t="0" r="r" b="b"/>
            <a:pathLst>
              <a:path w="13204" h="2745">
                <a:moveTo>
                  <a:pt x="0" y="2549"/>
                </a:moveTo>
                <a:lnTo>
                  <a:pt x="0" y="196"/>
                </a:lnTo>
                <a:cubicBezTo>
                  <a:pt x="0" y="183"/>
                  <a:pt x="1" y="170"/>
                  <a:pt x="4" y="158"/>
                </a:cubicBezTo>
                <a:cubicBezTo>
                  <a:pt x="6" y="145"/>
                  <a:pt x="10" y="133"/>
                  <a:pt x="15" y="121"/>
                </a:cubicBezTo>
                <a:cubicBezTo>
                  <a:pt x="20" y="109"/>
                  <a:pt x="26" y="98"/>
                  <a:pt x="33" y="87"/>
                </a:cubicBezTo>
                <a:cubicBezTo>
                  <a:pt x="41" y="76"/>
                  <a:pt x="49" y="67"/>
                  <a:pt x="58" y="57"/>
                </a:cubicBezTo>
                <a:cubicBezTo>
                  <a:pt x="67" y="48"/>
                  <a:pt x="77" y="40"/>
                  <a:pt x="88" y="33"/>
                </a:cubicBezTo>
                <a:cubicBezTo>
                  <a:pt x="99" y="26"/>
                  <a:pt x="110" y="20"/>
                  <a:pt x="122" y="15"/>
                </a:cubicBezTo>
                <a:cubicBezTo>
                  <a:pt x="134" y="10"/>
                  <a:pt x="147" y="6"/>
                  <a:pt x="160" y="4"/>
                </a:cubicBezTo>
                <a:cubicBezTo>
                  <a:pt x="172" y="1"/>
                  <a:pt x="185" y="0"/>
                  <a:pt x="198" y="0"/>
                </a:cubicBezTo>
                <a:lnTo>
                  <a:pt x="13005" y="0"/>
                </a:lnTo>
                <a:cubicBezTo>
                  <a:pt x="13018" y="0"/>
                  <a:pt x="13031" y="1"/>
                  <a:pt x="13044" y="4"/>
                </a:cubicBezTo>
                <a:cubicBezTo>
                  <a:pt x="13057" y="6"/>
                  <a:pt x="13069" y="10"/>
                  <a:pt x="13081" y="15"/>
                </a:cubicBezTo>
                <a:cubicBezTo>
                  <a:pt x="13093" y="20"/>
                  <a:pt x="13105" y="26"/>
                  <a:pt x="13115" y="33"/>
                </a:cubicBezTo>
                <a:cubicBezTo>
                  <a:pt x="13126" y="40"/>
                  <a:pt x="13136" y="48"/>
                  <a:pt x="13145" y="57"/>
                </a:cubicBezTo>
                <a:cubicBezTo>
                  <a:pt x="13155" y="67"/>
                  <a:pt x="13163" y="76"/>
                  <a:pt x="13170" y="87"/>
                </a:cubicBezTo>
                <a:cubicBezTo>
                  <a:pt x="13177" y="98"/>
                  <a:pt x="13184" y="109"/>
                  <a:pt x="13188" y="121"/>
                </a:cubicBezTo>
                <a:cubicBezTo>
                  <a:pt x="13193" y="133"/>
                  <a:pt x="13197" y="145"/>
                  <a:pt x="13200" y="158"/>
                </a:cubicBezTo>
                <a:cubicBezTo>
                  <a:pt x="13202" y="170"/>
                  <a:pt x="13204" y="183"/>
                  <a:pt x="13204" y="196"/>
                </a:cubicBezTo>
                <a:lnTo>
                  <a:pt x="13204" y="2549"/>
                </a:lnTo>
                <a:cubicBezTo>
                  <a:pt x="13204" y="2562"/>
                  <a:pt x="13202" y="2574"/>
                  <a:pt x="13200" y="2587"/>
                </a:cubicBezTo>
                <a:cubicBezTo>
                  <a:pt x="13197" y="2600"/>
                  <a:pt x="13193" y="2612"/>
                  <a:pt x="13188" y="2624"/>
                </a:cubicBezTo>
                <a:cubicBezTo>
                  <a:pt x="13184" y="2636"/>
                  <a:pt x="13177" y="2647"/>
                  <a:pt x="13170" y="2658"/>
                </a:cubicBezTo>
                <a:cubicBezTo>
                  <a:pt x="13163" y="2668"/>
                  <a:pt x="13155" y="2678"/>
                  <a:pt x="13145" y="2687"/>
                </a:cubicBezTo>
                <a:cubicBezTo>
                  <a:pt x="13136" y="2697"/>
                  <a:pt x="13126" y="2705"/>
                  <a:pt x="13115" y="2712"/>
                </a:cubicBezTo>
                <a:cubicBezTo>
                  <a:pt x="13105" y="2719"/>
                  <a:pt x="13093" y="2725"/>
                  <a:pt x="13081" y="2730"/>
                </a:cubicBezTo>
                <a:cubicBezTo>
                  <a:pt x="13069" y="2735"/>
                  <a:pt x="13057" y="2739"/>
                  <a:pt x="13044" y="2741"/>
                </a:cubicBezTo>
                <a:cubicBezTo>
                  <a:pt x="13031" y="2744"/>
                  <a:pt x="13018" y="2745"/>
                  <a:pt x="13005" y="2745"/>
                </a:cubicBezTo>
                <a:lnTo>
                  <a:pt x="198" y="2745"/>
                </a:lnTo>
                <a:cubicBezTo>
                  <a:pt x="185" y="2745"/>
                  <a:pt x="172" y="2744"/>
                  <a:pt x="160" y="2741"/>
                </a:cubicBezTo>
                <a:cubicBezTo>
                  <a:pt x="147" y="2739"/>
                  <a:pt x="134" y="2735"/>
                  <a:pt x="122" y="2730"/>
                </a:cubicBezTo>
                <a:cubicBezTo>
                  <a:pt x="110" y="2725"/>
                  <a:pt x="99" y="2719"/>
                  <a:pt x="88" y="2712"/>
                </a:cubicBezTo>
                <a:cubicBezTo>
                  <a:pt x="77" y="2705"/>
                  <a:pt x="67" y="2697"/>
                  <a:pt x="58" y="2687"/>
                </a:cubicBezTo>
                <a:cubicBezTo>
                  <a:pt x="49" y="2678"/>
                  <a:pt x="41" y="2668"/>
                  <a:pt x="33" y="2658"/>
                </a:cubicBezTo>
                <a:cubicBezTo>
                  <a:pt x="26" y="2647"/>
                  <a:pt x="20" y="2636"/>
                  <a:pt x="15" y="2624"/>
                </a:cubicBezTo>
                <a:cubicBezTo>
                  <a:pt x="10" y="2612"/>
                  <a:pt x="6" y="2600"/>
                  <a:pt x="4" y="2587"/>
                </a:cubicBezTo>
                <a:cubicBezTo>
                  <a:pt x="1" y="2574"/>
                  <a:pt x="0" y="2562"/>
                  <a:pt x="0" y="2549"/>
                </a:cubicBezTo>
                <a:close/>
              </a:path>
            </a:pathLst>
          </a:custGeom>
          <a:solidFill>
            <a:srgbClr val="F8F9F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87" name="任意多边形 86"/>
          <p:cNvSpPr/>
          <p:nvPr/>
        </p:nvSpPr>
        <p:spPr>
          <a:xfrm>
            <a:off x="6595920" y="2394000"/>
            <a:ext cx="4753440" cy="988200"/>
          </a:xfrm>
          <a:custGeom>
            <a:avLst/>
            <a:gdLst/>
            <a:ahLst/>
            <a:cxnLst/>
            <a:rect l="0" t="0" r="r" b="b"/>
            <a:pathLst>
              <a:path w="13204" h="2745" fill="none">
                <a:moveTo>
                  <a:pt x="0" y="2549"/>
                </a:moveTo>
                <a:lnTo>
                  <a:pt x="0" y="196"/>
                </a:lnTo>
                <a:cubicBezTo>
                  <a:pt x="0" y="183"/>
                  <a:pt x="1" y="170"/>
                  <a:pt x="4" y="158"/>
                </a:cubicBezTo>
                <a:cubicBezTo>
                  <a:pt x="6" y="145"/>
                  <a:pt x="10" y="133"/>
                  <a:pt x="15" y="121"/>
                </a:cubicBezTo>
                <a:cubicBezTo>
                  <a:pt x="20" y="109"/>
                  <a:pt x="26" y="98"/>
                  <a:pt x="33" y="87"/>
                </a:cubicBezTo>
                <a:cubicBezTo>
                  <a:pt x="41" y="76"/>
                  <a:pt x="49" y="67"/>
                  <a:pt x="58" y="57"/>
                </a:cubicBezTo>
                <a:cubicBezTo>
                  <a:pt x="67" y="48"/>
                  <a:pt x="77" y="40"/>
                  <a:pt x="88" y="33"/>
                </a:cubicBezTo>
                <a:cubicBezTo>
                  <a:pt x="99" y="26"/>
                  <a:pt x="110" y="20"/>
                  <a:pt x="122" y="15"/>
                </a:cubicBezTo>
                <a:cubicBezTo>
                  <a:pt x="134" y="10"/>
                  <a:pt x="147" y="6"/>
                  <a:pt x="160" y="4"/>
                </a:cubicBezTo>
                <a:cubicBezTo>
                  <a:pt x="172" y="1"/>
                  <a:pt x="185" y="0"/>
                  <a:pt x="198" y="0"/>
                </a:cubicBezTo>
                <a:lnTo>
                  <a:pt x="13005" y="0"/>
                </a:lnTo>
                <a:cubicBezTo>
                  <a:pt x="13018" y="0"/>
                  <a:pt x="13031" y="1"/>
                  <a:pt x="13044" y="4"/>
                </a:cubicBezTo>
                <a:cubicBezTo>
                  <a:pt x="13057" y="6"/>
                  <a:pt x="13069" y="10"/>
                  <a:pt x="13081" y="15"/>
                </a:cubicBezTo>
                <a:cubicBezTo>
                  <a:pt x="13093" y="20"/>
                  <a:pt x="13105" y="26"/>
                  <a:pt x="13115" y="33"/>
                </a:cubicBezTo>
                <a:cubicBezTo>
                  <a:pt x="13126" y="40"/>
                  <a:pt x="13136" y="48"/>
                  <a:pt x="13145" y="57"/>
                </a:cubicBezTo>
                <a:cubicBezTo>
                  <a:pt x="13155" y="67"/>
                  <a:pt x="13163" y="76"/>
                  <a:pt x="13170" y="87"/>
                </a:cubicBezTo>
                <a:cubicBezTo>
                  <a:pt x="13177" y="98"/>
                  <a:pt x="13184" y="109"/>
                  <a:pt x="13188" y="121"/>
                </a:cubicBezTo>
                <a:cubicBezTo>
                  <a:pt x="13193" y="133"/>
                  <a:pt x="13197" y="145"/>
                  <a:pt x="13200" y="158"/>
                </a:cubicBezTo>
                <a:cubicBezTo>
                  <a:pt x="13202" y="170"/>
                  <a:pt x="13204" y="183"/>
                  <a:pt x="13204" y="196"/>
                </a:cubicBezTo>
                <a:lnTo>
                  <a:pt x="13204" y="2549"/>
                </a:lnTo>
                <a:cubicBezTo>
                  <a:pt x="13204" y="2562"/>
                  <a:pt x="13202" y="2574"/>
                  <a:pt x="13200" y="2587"/>
                </a:cubicBezTo>
                <a:cubicBezTo>
                  <a:pt x="13197" y="2600"/>
                  <a:pt x="13193" y="2612"/>
                  <a:pt x="13188" y="2624"/>
                </a:cubicBezTo>
                <a:cubicBezTo>
                  <a:pt x="13184" y="2636"/>
                  <a:pt x="13177" y="2647"/>
                  <a:pt x="13170" y="2658"/>
                </a:cubicBezTo>
                <a:cubicBezTo>
                  <a:pt x="13163" y="2668"/>
                  <a:pt x="13155" y="2678"/>
                  <a:pt x="13145" y="2687"/>
                </a:cubicBezTo>
                <a:cubicBezTo>
                  <a:pt x="13136" y="2697"/>
                  <a:pt x="13126" y="2705"/>
                  <a:pt x="13115" y="2712"/>
                </a:cubicBezTo>
                <a:cubicBezTo>
                  <a:pt x="13105" y="2719"/>
                  <a:pt x="13093" y="2725"/>
                  <a:pt x="13081" y="2730"/>
                </a:cubicBezTo>
                <a:cubicBezTo>
                  <a:pt x="13069" y="2735"/>
                  <a:pt x="13057" y="2739"/>
                  <a:pt x="13044" y="2741"/>
                </a:cubicBezTo>
                <a:cubicBezTo>
                  <a:pt x="13031" y="2744"/>
                  <a:pt x="13018" y="2745"/>
                  <a:pt x="13005" y="2745"/>
                </a:cubicBezTo>
                <a:lnTo>
                  <a:pt x="198" y="2745"/>
                </a:lnTo>
                <a:cubicBezTo>
                  <a:pt x="185" y="2745"/>
                  <a:pt x="172" y="2744"/>
                  <a:pt x="160" y="2741"/>
                </a:cubicBezTo>
                <a:cubicBezTo>
                  <a:pt x="147" y="2739"/>
                  <a:pt x="134" y="2735"/>
                  <a:pt x="122" y="2730"/>
                </a:cubicBezTo>
                <a:cubicBezTo>
                  <a:pt x="110" y="2725"/>
                  <a:pt x="99" y="2719"/>
                  <a:pt x="88" y="2712"/>
                </a:cubicBezTo>
                <a:cubicBezTo>
                  <a:pt x="77" y="2705"/>
                  <a:pt x="67" y="2697"/>
                  <a:pt x="58" y="2687"/>
                </a:cubicBezTo>
                <a:cubicBezTo>
                  <a:pt x="49" y="2678"/>
                  <a:pt x="41" y="2668"/>
                  <a:pt x="33" y="2658"/>
                </a:cubicBezTo>
                <a:cubicBezTo>
                  <a:pt x="26" y="2647"/>
                  <a:pt x="20" y="2636"/>
                  <a:pt x="15" y="2624"/>
                </a:cubicBezTo>
                <a:cubicBezTo>
                  <a:pt x="10" y="2612"/>
                  <a:pt x="6" y="2600"/>
                  <a:pt x="4" y="2587"/>
                </a:cubicBezTo>
                <a:cubicBezTo>
                  <a:pt x="1" y="2574"/>
                  <a:pt x="0" y="2562"/>
                  <a:pt x="0" y="2549"/>
                </a:cubicBezTo>
              </a:path>
            </a:pathLst>
          </a:custGeom>
          <a:ln w="9360">
            <a:solidFill>
              <a:srgbClr val="E0E7FF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2421720" y="5157000"/>
            <a:ext cx="164232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48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cap f (E) ≥ C · cap E</a:t>
            </a:r>
            <a:endParaRPr lang="en-US" sz="14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6591240" y="1650600"/>
            <a:ext cx="454320" cy="218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48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模不等式</a:t>
            </a:r>
            <a:endParaRPr lang="en-US" sz="14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6591240" y="2034720"/>
            <a:ext cx="41040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对曲线族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7277040" y="2041200"/>
            <a:ext cx="19512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Γ</a:t>
            </a:r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7471800" y="2034720"/>
            <a:ext cx="51300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和容许函数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8329320" y="2041200"/>
            <a:ext cx="1710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ρ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8463960" y="2034720"/>
            <a:ext cx="17100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，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8635320" y="2041200"/>
            <a:ext cx="1710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678160" y="2034720"/>
            <a:ext cx="20556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映射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9021240" y="2041200"/>
            <a:ext cx="1710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f</a:t>
            </a:r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9163800" y="2034720"/>
            <a:ext cx="30816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满⾜：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7734600" y="2579400"/>
            <a:ext cx="113148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48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(4) M(f(Γ)) ≤ ∫</a:t>
            </a:r>
            <a:endParaRPr lang="en-US" sz="14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010080" y="2579400"/>
            <a:ext cx="120672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48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Q(x) · ρⁿ(x) dx</a:t>
            </a:r>
            <a:endParaRPr lang="en-US" sz="14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7734600" y="2993400"/>
            <a:ext cx="113148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48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(5) M(f(Γ)) ≤ ∫</a:t>
            </a:r>
            <a:endParaRPr lang="en-US" sz="14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9010080" y="2993400"/>
            <a:ext cx="120672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48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Q(x) · ρⁿ(x) dx</a:t>
            </a:r>
            <a:endParaRPr lang="en-US" sz="14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6591240" y="3530520"/>
            <a:ext cx="20556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其中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934320" y="3537000"/>
            <a:ext cx="41832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Q(x)</a:t>
            </a:r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353360" y="3530520"/>
            <a:ext cx="61524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为控制函数，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6" name="文本框 105"/>
          <p:cNvSpPr txBox="1"/>
          <p:nvPr/>
        </p:nvSpPr>
        <p:spPr>
          <a:xfrm>
            <a:off x="8381880" y="3537000"/>
            <a:ext cx="41796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M(·)</a:t>
            </a:r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7" name="任意多边形 106"/>
          <p:cNvSpPr/>
          <p:nvPr/>
        </p:nvSpPr>
        <p:spPr>
          <a:xfrm>
            <a:off x="6343560" y="4223880"/>
            <a:ext cx="5239080" cy="2079360"/>
          </a:xfrm>
          <a:custGeom>
            <a:avLst/>
            <a:gdLst/>
            <a:ahLst/>
            <a:cxnLst/>
            <a:rect l="0" t="0" r="r" b="b"/>
            <a:pathLst>
              <a:path w="14553" h="5776">
                <a:moveTo>
                  <a:pt x="0" y="5567"/>
                </a:moveTo>
                <a:lnTo>
                  <a:pt x="0" y="209"/>
                </a:lnTo>
                <a:cubicBezTo>
                  <a:pt x="0" y="195"/>
                  <a:pt x="1" y="181"/>
                  <a:pt x="3" y="168"/>
                </a:cubicBezTo>
                <a:cubicBezTo>
                  <a:pt x="5" y="154"/>
                  <a:pt x="8" y="141"/>
                  <a:pt x="12" y="129"/>
                </a:cubicBezTo>
                <a:cubicBezTo>
                  <a:pt x="16" y="116"/>
                  <a:pt x="21" y="104"/>
                  <a:pt x="27" y="93"/>
                </a:cubicBezTo>
                <a:cubicBezTo>
                  <a:pt x="32" y="81"/>
                  <a:pt x="39" y="71"/>
                  <a:pt x="46" y="61"/>
                </a:cubicBezTo>
                <a:cubicBezTo>
                  <a:pt x="54" y="51"/>
                  <a:pt x="62" y="42"/>
                  <a:pt x="70" y="35"/>
                </a:cubicBezTo>
                <a:cubicBezTo>
                  <a:pt x="79" y="27"/>
                  <a:pt x="88" y="21"/>
                  <a:pt x="98" y="16"/>
                </a:cubicBezTo>
                <a:cubicBezTo>
                  <a:pt x="107" y="10"/>
                  <a:pt x="117" y="6"/>
                  <a:pt x="128" y="4"/>
                </a:cubicBezTo>
                <a:cubicBezTo>
                  <a:pt x="138" y="1"/>
                  <a:pt x="148" y="0"/>
                  <a:pt x="158" y="0"/>
                </a:cubicBezTo>
                <a:lnTo>
                  <a:pt x="14341" y="0"/>
                </a:lnTo>
                <a:cubicBezTo>
                  <a:pt x="14355" y="0"/>
                  <a:pt x="14369" y="1"/>
                  <a:pt x="14382" y="4"/>
                </a:cubicBezTo>
                <a:cubicBezTo>
                  <a:pt x="14396" y="6"/>
                  <a:pt x="14409" y="10"/>
                  <a:pt x="14422" y="16"/>
                </a:cubicBezTo>
                <a:cubicBezTo>
                  <a:pt x="14435" y="21"/>
                  <a:pt x="14447" y="27"/>
                  <a:pt x="14459" y="35"/>
                </a:cubicBezTo>
                <a:cubicBezTo>
                  <a:pt x="14470" y="42"/>
                  <a:pt x="14481" y="51"/>
                  <a:pt x="14491" y="61"/>
                </a:cubicBezTo>
                <a:cubicBezTo>
                  <a:pt x="14501" y="71"/>
                  <a:pt x="14509" y="81"/>
                  <a:pt x="14517" y="93"/>
                </a:cubicBezTo>
                <a:cubicBezTo>
                  <a:pt x="14525" y="104"/>
                  <a:pt x="14531" y="116"/>
                  <a:pt x="14537" y="129"/>
                </a:cubicBezTo>
                <a:cubicBezTo>
                  <a:pt x="14542" y="141"/>
                  <a:pt x="14546" y="154"/>
                  <a:pt x="14549" y="168"/>
                </a:cubicBezTo>
                <a:cubicBezTo>
                  <a:pt x="14551" y="181"/>
                  <a:pt x="14553" y="195"/>
                  <a:pt x="14553" y="209"/>
                </a:cubicBezTo>
                <a:lnTo>
                  <a:pt x="14553" y="5567"/>
                </a:lnTo>
                <a:cubicBezTo>
                  <a:pt x="14553" y="5580"/>
                  <a:pt x="14551" y="5594"/>
                  <a:pt x="14549" y="5607"/>
                </a:cubicBezTo>
                <a:cubicBezTo>
                  <a:pt x="14546" y="5621"/>
                  <a:pt x="14542" y="5634"/>
                  <a:pt x="14537" y="5647"/>
                </a:cubicBezTo>
                <a:cubicBezTo>
                  <a:pt x="14531" y="5659"/>
                  <a:pt x="14525" y="5671"/>
                  <a:pt x="14517" y="5683"/>
                </a:cubicBezTo>
                <a:cubicBezTo>
                  <a:pt x="14509" y="5694"/>
                  <a:pt x="14501" y="5705"/>
                  <a:pt x="14491" y="5714"/>
                </a:cubicBezTo>
                <a:cubicBezTo>
                  <a:pt x="14481" y="5724"/>
                  <a:pt x="14470" y="5733"/>
                  <a:pt x="14459" y="5740"/>
                </a:cubicBezTo>
                <a:cubicBezTo>
                  <a:pt x="14447" y="5748"/>
                  <a:pt x="14435" y="5755"/>
                  <a:pt x="14422" y="5760"/>
                </a:cubicBezTo>
                <a:cubicBezTo>
                  <a:pt x="14409" y="5765"/>
                  <a:pt x="14396" y="5769"/>
                  <a:pt x="14382" y="5772"/>
                </a:cubicBezTo>
                <a:cubicBezTo>
                  <a:pt x="14369" y="5774"/>
                  <a:pt x="14355" y="5776"/>
                  <a:pt x="14341" y="5776"/>
                </a:cubicBezTo>
                <a:lnTo>
                  <a:pt x="158" y="5776"/>
                </a:lnTo>
                <a:cubicBezTo>
                  <a:pt x="148" y="5776"/>
                  <a:pt x="138" y="5774"/>
                  <a:pt x="128" y="5772"/>
                </a:cubicBezTo>
                <a:cubicBezTo>
                  <a:pt x="117" y="5769"/>
                  <a:pt x="107" y="5765"/>
                  <a:pt x="98" y="5760"/>
                </a:cubicBezTo>
                <a:cubicBezTo>
                  <a:pt x="88" y="5755"/>
                  <a:pt x="79" y="5748"/>
                  <a:pt x="70" y="5740"/>
                </a:cubicBezTo>
                <a:cubicBezTo>
                  <a:pt x="62" y="5733"/>
                  <a:pt x="54" y="5724"/>
                  <a:pt x="46" y="5714"/>
                </a:cubicBezTo>
                <a:cubicBezTo>
                  <a:pt x="39" y="5705"/>
                  <a:pt x="32" y="5694"/>
                  <a:pt x="27" y="5683"/>
                </a:cubicBezTo>
                <a:cubicBezTo>
                  <a:pt x="21" y="5671"/>
                  <a:pt x="16" y="5659"/>
                  <a:pt x="12" y="5647"/>
                </a:cubicBezTo>
                <a:cubicBezTo>
                  <a:pt x="8" y="5634"/>
                  <a:pt x="5" y="5621"/>
                  <a:pt x="3" y="5607"/>
                </a:cubicBezTo>
                <a:cubicBezTo>
                  <a:pt x="1" y="5594"/>
                  <a:pt x="0" y="5580"/>
                  <a:pt x="0" y="556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8" name="任意多边形 107"/>
          <p:cNvSpPr/>
          <p:nvPr/>
        </p:nvSpPr>
        <p:spPr>
          <a:xfrm>
            <a:off x="6324480" y="4223880"/>
            <a:ext cx="76320" cy="2079360"/>
          </a:xfrm>
          <a:custGeom>
            <a:avLst/>
            <a:gdLst/>
            <a:ahLst/>
            <a:cxnLst/>
            <a:rect l="0" t="0" r="r" b="b"/>
            <a:pathLst>
              <a:path w="212" h="5776">
                <a:moveTo>
                  <a:pt x="0" y="0"/>
                </a:moveTo>
                <a:lnTo>
                  <a:pt x="212" y="0"/>
                </a:lnTo>
                <a:lnTo>
                  <a:pt x="212" y="5776"/>
                </a:lnTo>
                <a:lnTo>
                  <a:pt x="0" y="5776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09" name="任意多边形 108"/>
          <p:cNvSpPr/>
          <p:nvPr/>
        </p:nvSpPr>
        <p:spPr>
          <a:xfrm>
            <a:off x="6595920" y="5498280"/>
            <a:ext cx="4753440" cy="574560"/>
          </a:xfrm>
          <a:custGeom>
            <a:avLst/>
            <a:gdLst/>
            <a:ahLst/>
            <a:cxnLst/>
            <a:rect l="0" t="0" r="r" b="b"/>
            <a:pathLst>
              <a:path w="13204" h="1596">
                <a:moveTo>
                  <a:pt x="0" y="1399"/>
                </a:moveTo>
                <a:lnTo>
                  <a:pt x="0" y="196"/>
                </a:lnTo>
                <a:cubicBezTo>
                  <a:pt x="0" y="184"/>
                  <a:pt x="1" y="171"/>
                  <a:pt x="4" y="158"/>
                </a:cubicBezTo>
                <a:cubicBezTo>
                  <a:pt x="6" y="146"/>
                  <a:pt x="10" y="133"/>
                  <a:pt x="15" y="121"/>
                </a:cubicBezTo>
                <a:cubicBezTo>
                  <a:pt x="20" y="110"/>
                  <a:pt x="26" y="98"/>
                  <a:pt x="33" y="88"/>
                </a:cubicBezTo>
                <a:cubicBezTo>
                  <a:pt x="41" y="77"/>
                  <a:pt x="49" y="67"/>
                  <a:pt x="58" y="58"/>
                </a:cubicBezTo>
                <a:cubicBezTo>
                  <a:pt x="67" y="49"/>
                  <a:pt x="77" y="41"/>
                  <a:pt x="88" y="33"/>
                </a:cubicBezTo>
                <a:cubicBezTo>
                  <a:pt x="99" y="26"/>
                  <a:pt x="110" y="20"/>
                  <a:pt x="122" y="15"/>
                </a:cubicBezTo>
                <a:cubicBezTo>
                  <a:pt x="134" y="10"/>
                  <a:pt x="147" y="7"/>
                  <a:pt x="160" y="4"/>
                </a:cubicBezTo>
                <a:cubicBezTo>
                  <a:pt x="172" y="2"/>
                  <a:pt x="185" y="0"/>
                  <a:pt x="198" y="0"/>
                </a:cubicBezTo>
                <a:lnTo>
                  <a:pt x="13005" y="0"/>
                </a:lnTo>
                <a:cubicBezTo>
                  <a:pt x="13018" y="0"/>
                  <a:pt x="13031" y="2"/>
                  <a:pt x="13044" y="4"/>
                </a:cubicBezTo>
                <a:cubicBezTo>
                  <a:pt x="13057" y="7"/>
                  <a:pt x="13069" y="10"/>
                  <a:pt x="13081" y="15"/>
                </a:cubicBezTo>
                <a:cubicBezTo>
                  <a:pt x="13093" y="20"/>
                  <a:pt x="13105" y="26"/>
                  <a:pt x="13115" y="34"/>
                </a:cubicBezTo>
                <a:cubicBezTo>
                  <a:pt x="13126" y="41"/>
                  <a:pt x="13136" y="49"/>
                  <a:pt x="13145" y="58"/>
                </a:cubicBezTo>
                <a:cubicBezTo>
                  <a:pt x="13155" y="67"/>
                  <a:pt x="13163" y="77"/>
                  <a:pt x="13170" y="88"/>
                </a:cubicBezTo>
                <a:cubicBezTo>
                  <a:pt x="13177" y="98"/>
                  <a:pt x="13184" y="110"/>
                  <a:pt x="13188" y="121"/>
                </a:cubicBezTo>
                <a:cubicBezTo>
                  <a:pt x="13193" y="133"/>
                  <a:pt x="13197" y="146"/>
                  <a:pt x="13200" y="158"/>
                </a:cubicBezTo>
                <a:cubicBezTo>
                  <a:pt x="13202" y="171"/>
                  <a:pt x="13204" y="184"/>
                  <a:pt x="13204" y="196"/>
                </a:cubicBezTo>
                <a:lnTo>
                  <a:pt x="13204" y="1399"/>
                </a:lnTo>
                <a:cubicBezTo>
                  <a:pt x="13204" y="1411"/>
                  <a:pt x="13202" y="1424"/>
                  <a:pt x="13200" y="1437"/>
                </a:cubicBezTo>
                <a:cubicBezTo>
                  <a:pt x="13197" y="1449"/>
                  <a:pt x="13193" y="1462"/>
                  <a:pt x="13188" y="1475"/>
                </a:cubicBezTo>
                <a:cubicBezTo>
                  <a:pt x="13184" y="1486"/>
                  <a:pt x="13177" y="1498"/>
                  <a:pt x="13170" y="1508"/>
                </a:cubicBezTo>
                <a:cubicBezTo>
                  <a:pt x="13163" y="1519"/>
                  <a:pt x="13155" y="1529"/>
                  <a:pt x="13145" y="1538"/>
                </a:cubicBezTo>
                <a:cubicBezTo>
                  <a:pt x="13136" y="1547"/>
                  <a:pt x="13126" y="1555"/>
                  <a:pt x="13115" y="1562"/>
                </a:cubicBezTo>
                <a:cubicBezTo>
                  <a:pt x="13105" y="1570"/>
                  <a:pt x="13093" y="1576"/>
                  <a:pt x="13081" y="1581"/>
                </a:cubicBezTo>
                <a:cubicBezTo>
                  <a:pt x="13069" y="1586"/>
                  <a:pt x="13057" y="1589"/>
                  <a:pt x="13044" y="1592"/>
                </a:cubicBezTo>
                <a:cubicBezTo>
                  <a:pt x="13031" y="1594"/>
                  <a:pt x="13018" y="1596"/>
                  <a:pt x="13005" y="1596"/>
                </a:cubicBezTo>
                <a:lnTo>
                  <a:pt x="198" y="1596"/>
                </a:lnTo>
                <a:cubicBezTo>
                  <a:pt x="185" y="1596"/>
                  <a:pt x="172" y="1594"/>
                  <a:pt x="160" y="1592"/>
                </a:cubicBezTo>
                <a:cubicBezTo>
                  <a:pt x="147" y="1589"/>
                  <a:pt x="134" y="1586"/>
                  <a:pt x="122" y="1581"/>
                </a:cubicBezTo>
                <a:cubicBezTo>
                  <a:pt x="110" y="1576"/>
                  <a:pt x="99" y="1570"/>
                  <a:pt x="88" y="1562"/>
                </a:cubicBezTo>
                <a:cubicBezTo>
                  <a:pt x="77" y="1555"/>
                  <a:pt x="67" y="1547"/>
                  <a:pt x="58" y="1538"/>
                </a:cubicBezTo>
                <a:cubicBezTo>
                  <a:pt x="49" y="1529"/>
                  <a:pt x="41" y="1519"/>
                  <a:pt x="33" y="1508"/>
                </a:cubicBezTo>
                <a:cubicBezTo>
                  <a:pt x="26" y="1498"/>
                  <a:pt x="20" y="1486"/>
                  <a:pt x="15" y="1475"/>
                </a:cubicBezTo>
                <a:cubicBezTo>
                  <a:pt x="10" y="1462"/>
                  <a:pt x="6" y="1449"/>
                  <a:pt x="4" y="1437"/>
                </a:cubicBezTo>
                <a:cubicBezTo>
                  <a:pt x="1" y="1424"/>
                  <a:pt x="0" y="1411"/>
                  <a:pt x="0" y="1399"/>
                </a:cubicBezTo>
                <a:close/>
              </a:path>
            </a:pathLst>
          </a:custGeom>
          <a:solidFill>
            <a:srgbClr val="F8F9FC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10" name="任意多边形 109"/>
          <p:cNvSpPr/>
          <p:nvPr/>
        </p:nvSpPr>
        <p:spPr>
          <a:xfrm>
            <a:off x="6595920" y="5498280"/>
            <a:ext cx="4753440" cy="574560"/>
          </a:xfrm>
          <a:custGeom>
            <a:avLst/>
            <a:gdLst/>
            <a:ahLst/>
            <a:cxnLst/>
            <a:rect l="0" t="0" r="r" b="b"/>
            <a:pathLst>
              <a:path w="13204" h="1596" fill="none">
                <a:moveTo>
                  <a:pt x="0" y="1399"/>
                </a:moveTo>
                <a:lnTo>
                  <a:pt x="0" y="196"/>
                </a:lnTo>
                <a:cubicBezTo>
                  <a:pt x="0" y="184"/>
                  <a:pt x="1" y="171"/>
                  <a:pt x="4" y="158"/>
                </a:cubicBezTo>
                <a:cubicBezTo>
                  <a:pt x="6" y="146"/>
                  <a:pt x="10" y="133"/>
                  <a:pt x="15" y="121"/>
                </a:cubicBezTo>
                <a:cubicBezTo>
                  <a:pt x="20" y="110"/>
                  <a:pt x="26" y="98"/>
                  <a:pt x="33" y="88"/>
                </a:cubicBezTo>
                <a:cubicBezTo>
                  <a:pt x="41" y="77"/>
                  <a:pt x="49" y="67"/>
                  <a:pt x="58" y="58"/>
                </a:cubicBezTo>
                <a:cubicBezTo>
                  <a:pt x="67" y="49"/>
                  <a:pt x="77" y="41"/>
                  <a:pt x="88" y="33"/>
                </a:cubicBezTo>
                <a:cubicBezTo>
                  <a:pt x="99" y="26"/>
                  <a:pt x="110" y="20"/>
                  <a:pt x="122" y="15"/>
                </a:cubicBezTo>
                <a:cubicBezTo>
                  <a:pt x="134" y="10"/>
                  <a:pt x="147" y="7"/>
                  <a:pt x="160" y="4"/>
                </a:cubicBezTo>
                <a:cubicBezTo>
                  <a:pt x="172" y="2"/>
                  <a:pt x="185" y="0"/>
                  <a:pt x="198" y="0"/>
                </a:cubicBezTo>
                <a:lnTo>
                  <a:pt x="13005" y="0"/>
                </a:lnTo>
                <a:cubicBezTo>
                  <a:pt x="13018" y="0"/>
                  <a:pt x="13031" y="2"/>
                  <a:pt x="13044" y="4"/>
                </a:cubicBezTo>
                <a:cubicBezTo>
                  <a:pt x="13057" y="7"/>
                  <a:pt x="13069" y="10"/>
                  <a:pt x="13081" y="15"/>
                </a:cubicBezTo>
                <a:cubicBezTo>
                  <a:pt x="13093" y="20"/>
                  <a:pt x="13105" y="26"/>
                  <a:pt x="13115" y="34"/>
                </a:cubicBezTo>
                <a:cubicBezTo>
                  <a:pt x="13126" y="41"/>
                  <a:pt x="13136" y="49"/>
                  <a:pt x="13145" y="58"/>
                </a:cubicBezTo>
                <a:cubicBezTo>
                  <a:pt x="13155" y="67"/>
                  <a:pt x="13163" y="77"/>
                  <a:pt x="13170" y="88"/>
                </a:cubicBezTo>
                <a:cubicBezTo>
                  <a:pt x="13177" y="98"/>
                  <a:pt x="13184" y="110"/>
                  <a:pt x="13188" y="121"/>
                </a:cubicBezTo>
                <a:cubicBezTo>
                  <a:pt x="13193" y="133"/>
                  <a:pt x="13197" y="146"/>
                  <a:pt x="13200" y="158"/>
                </a:cubicBezTo>
                <a:cubicBezTo>
                  <a:pt x="13202" y="171"/>
                  <a:pt x="13204" y="184"/>
                  <a:pt x="13204" y="196"/>
                </a:cubicBezTo>
                <a:lnTo>
                  <a:pt x="13204" y="1399"/>
                </a:lnTo>
                <a:cubicBezTo>
                  <a:pt x="13204" y="1411"/>
                  <a:pt x="13202" y="1424"/>
                  <a:pt x="13200" y="1437"/>
                </a:cubicBezTo>
                <a:cubicBezTo>
                  <a:pt x="13197" y="1449"/>
                  <a:pt x="13193" y="1462"/>
                  <a:pt x="13188" y="1475"/>
                </a:cubicBezTo>
                <a:cubicBezTo>
                  <a:pt x="13184" y="1486"/>
                  <a:pt x="13177" y="1498"/>
                  <a:pt x="13170" y="1508"/>
                </a:cubicBezTo>
                <a:cubicBezTo>
                  <a:pt x="13163" y="1519"/>
                  <a:pt x="13155" y="1529"/>
                  <a:pt x="13145" y="1538"/>
                </a:cubicBezTo>
                <a:cubicBezTo>
                  <a:pt x="13136" y="1547"/>
                  <a:pt x="13126" y="1555"/>
                  <a:pt x="13115" y="1562"/>
                </a:cubicBezTo>
                <a:cubicBezTo>
                  <a:pt x="13105" y="1570"/>
                  <a:pt x="13093" y="1576"/>
                  <a:pt x="13081" y="1581"/>
                </a:cubicBezTo>
                <a:cubicBezTo>
                  <a:pt x="13069" y="1586"/>
                  <a:pt x="13057" y="1589"/>
                  <a:pt x="13044" y="1592"/>
                </a:cubicBezTo>
                <a:cubicBezTo>
                  <a:pt x="13031" y="1594"/>
                  <a:pt x="13018" y="1596"/>
                  <a:pt x="13005" y="1596"/>
                </a:cubicBezTo>
                <a:lnTo>
                  <a:pt x="198" y="1596"/>
                </a:lnTo>
                <a:cubicBezTo>
                  <a:pt x="185" y="1596"/>
                  <a:pt x="172" y="1594"/>
                  <a:pt x="160" y="1592"/>
                </a:cubicBezTo>
                <a:cubicBezTo>
                  <a:pt x="147" y="1589"/>
                  <a:pt x="134" y="1586"/>
                  <a:pt x="122" y="1581"/>
                </a:cubicBezTo>
                <a:cubicBezTo>
                  <a:pt x="110" y="1576"/>
                  <a:pt x="99" y="1570"/>
                  <a:pt x="88" y="1562"/>
                </a:cubicBezTo>
                <a:cubicBezTo>
                  <a:pt x="77" y="1555"/>
                  <a:pt x="67" y="1547"/>
                  <a:pt x="58" y="1538"/>
                </a:cubicBezTo>
                <a:cubicBezTo>
                  <a:pt x="49" y="1529"/>
                  <a:pt x="41" y="1519"/>
                  <a:pt x="33" y="1508"/>
                </a:cubicBezTo>
                <a:cubicBezTo>
                  <a:pt x="26" y="1498"/>
                  <a:pt x="20" y="1486"/>
                  <a:pt x="15" y="1475"/>
                </a:cubicBezTo>
                <a:cubicBezTo>
                  <a:pt x="10" y="1462"/>
                  <a:pt x="6" y="1449"/>
                  <a:pt x="4" y="1437"/>
                </a:cubicBezTo>
                <a:cubicBezTo>
                  <a:pt x="1" y="1424"/>
                  <a:pt x="0" y="1411"/>
                  <a:pt x="0" y="1399"/>
                </a:cubicBezTo>
              </a:path>
            </a:pathLst>
          </a:custGeom>
          <a:ln w="9360">
            <a:solidFill>
              <a:srgbClr val="E0E7FF"/>
            </a:solidFill>
            <a:miter/>
          </a:ln>
        </p:spPr>
        <p:txBody>
          <a:bodyPr lIns="4680" tIns="4680" rIns="4680" bIns="4680" anchor="t">
            <a:noAutofit/>
          </a:bodyPr>
          <a:lstStyle/>
          <a:p>
            <a:endParaRPr lang="en-US" sz="24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8786520" y="3530520"/>
            <a:ext cx="82008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表⽰曲线族的模。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6591240" y="4472640"/>
            <a:ext cx="454320" cy="218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48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⼀致开性</a:t>
            </a:r>
            <a:endParaRPr lang="en-US" sz="14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6591240" y="4857120"/>
            <a:ext cx="30816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同胚族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7105680" y="4863240"/>
            <a:ext cx="3204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{f }</a:t>
            </a:r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7455600" y="4857120"/>
            <a:ext cx="71784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称为⼀致开的，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16" name="文本框 115"/>
          <p:cNvSpPr txBox="1"/>
          <p:nvPr/>
        </p:nvSpPr>
        <p:spPr>
          <a:xfrm>
            <a:off x="8655840" y="4863240"/>
            <a:ext cx="1710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17" name="文本框 116"/>
          <p:cNvSpPr txBox="1"/>
          <p:nvPr/>
        </p:nvSpPr>
        <p:spPr>
          <a:xfrm>
            <a:off x="8698680" y="4857120"/>
            <a:ext cx="30816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若存在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9212760" y="4863240"/>
            <a:ext cx="39996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δ &gt; 0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9614160" y="4857120"/>
            <a:ext cx="61524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，使得对任意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0" name="文本框 119"/>
          <p:cNvSpPr txBox="1"/>
          <p:nvPr/>
        </p:nvSpPr>
        <p:spPr>
          <a:xfrm>
            <a:off x="10642680" y="4863240"/>
            <a:ext cx="18576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f</a:t>
            </a:r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 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10857600" y="4857120"/>
            <a:ext cx="20556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和点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11200320" y="4863240"/>
            <a:ext cx="1710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000000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</a:t>
            </a:r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x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3" name="文本框 122"/>
          <p:cNvSpPr txBox="1"/>
          <p:nvPr/>
        </p:nvSpPr>
        <p:spPr>
          <a:xfrm>
            <a:off x="6591240" y="5130000"/>
            <a:ext cx="17100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∈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6762600" y="5136120"/>
            <a:ext cx="171000" cy="187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34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D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6929280" y="5130000"/>
            <a:ext cx="308160" cy="1969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zh-CN" sz="1340" b="0" u="none" strike="noStrike">
                <a:solidFill>
                  <a:srgbClr val="000000"/>
                </a:solidFill>
                <a:effectLst/>
                <a:uFillTx/>
                <a:latin typeface="NotoSansCJKsc"/>
                <a:ea typeface="NotoSansCJKsc"/>
              </a:rPr>
              <a:t>，有：</a:t>
            </a:r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8017920" y="5683680"/>
            <a:ext cx="82296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48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B(f (x), δ) </a:t>
            </a:r>
            <a:endParaRPr lang="en-US" sz="14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8879040" y="5676840"/>
            <a:ext cx="190080" cy="2185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480" b="0" u="none" strike="noStrike">
                <a:solidFill>
                  <a:srgbClr val="2630A5"/>
                </a:solidFill>
                <a:effectLst/>
                <a:uFillTx/>
                <a:latin typeface="NotoSansCJKsc"/>
                <a:ea typeface="NotoSansCJKsc"/>
              </a:rPr>
              <a:t>⊂</a:t>
            </a:r>
            <a:endParaRPr lang="en-US" sz="14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8" name="任意多边形 127"/>
          <p:cNvSpPr/>
          <p:nvPr/>
        </p:nvSpPr>
        <p:spPr>
          <a:xfrm>
            <a:off x="152280" y="6603840"/>
            <a:ext cx="2972160" cy="254160"/>
          </a:xfrm>
          <a:custGeom>
            <a:avLst/>
            <a:gdLst/>
            <a:ahLst/>
            <a:cxnLst/>
            <a:rect l="0" t="0" r="r" b="b"/>
            <a:pathLst>
              <a:path w="8256" h="706">
                <a:moveTo>
                  <a:pt x="0" y="0"/>
                </a:moveTo>
                <a:lnTo>
                  <a:pt x="8256" y="0"/>
                </a:lnTo>
                <a:lnTo>
                  <a:pt x="8256" y="706"/>
                </a:lnTo>
                <a:lnTo>
                  <a:pt x="0" y="706"/>
                </a:lnTo>
                <a:lnTo>
                  <a:pt x="0" y="0"/>
                </a:lnTo>
                <a:close/>
              </a:path>
            </a:pathLst>
          </a:custGeom>
          <a:solidFill>
            <a:srgbClr val="1A206D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29" name="文本框 128"/>
          <p:cNvSpPr txBox="1"/>
          <p:nvPr/>
        </p:nvSpPr>
        <p:spPr>
          <a:xfrm>
            <a:off x="9069480" y="5683680"/>
            <a:ext cx="819360" cy="20916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48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 f (B(x, 1))</a:t>
            </a:r>
            <a:endParaRPr lang="en-US" sz="148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30" name="任意多边形 129"/>
          <p:cNvSpPr/>
          <p:nvPr/>
        </p:nvSpPr>
        <p:spPr>
          <a:xfrm>
            <a:off x="3124080" y="6603840"/>
            <a:ext cx="5943960" cy="254160"/>
          </a:xfrm>
          <a:custGeom>
            <a:avLst/>
            <a:gdLst/>
            <a:ahLst/>
            <a:cxnLst/>
            <a:rect l="0" t="0" r="r" b="b"/>
            <a:pathLst>
              <a:path w="16511" h="706">
                <a:moveTo>
                  <a:pt x="0" y="0"/>
                </a:moveTo>
                <a:lnTo>
                  <a:pt x="16511" y="0"/>
                </a:lnTo>
                <a:lnTo>
                  <a:pt x="16511" y="706"/>
                </a:lnTo>
                <a:lnTo>
                  <a:pt x="0" y="706"/>
                </a:lnTo>
                <a:lnTo>
                  <a:pt x="0" y="0"/>
                </a:lnTo>
                <a:close/>
              </a:path>
            </a:pathLst>
          </a:custGeom>
          <a:solidFill>
            <a:srgbClr val="202889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32" name="任意多边形 131"/>
          <p:cNvSpPr/>
          <p:nvPr/>
        </p:nvSpPr>
        <p:spPr>
          <a:xfrm>
            <a:off x="9067680" y="6603840"/>
            <a:ext cx="2972160" cy="254160"/>
          </a:xfrm>
          <a:custGeom>
            <a:avLst/>
            <a:gdLst/>
            <a:ahLst/>
            <a:cxnLst/>
            <a:rect l="0" t="0" r="r" b="b"/>
            <a:pathLst>
              <a:path w="8256" h="706">
                <a:moveTo>
                  <a:pt x="0" y="0"/>
                </a:moveTo>
                <a:lnTo>
                  <a:pt x="8256" y="0"/>
                </a:lnTo>
                <a:lnTo>
                  <a:pt x="8256" y="706"/>
                </a:lnTo>
                <a:lnTo>
                  <a:pt x="0" y="706"/>
                </a:lnTo>
                <a:lnTo>
                  <a:pt x="0" y="0"/>
                </a:lnTo>
                <a:close/>
              </a:path>
            </a:pathLst>
          </a:custGeom>
          <a:solidFill>
            <a:srgbClr val="2630A5"/>
          </a:solidFill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400" b="0" u="none" strike="noStrike">
              <a:solidFill>
                <a:srgbClr val="FFFFFF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10115550" y="6668135"/>
            <a:ext cx="297815" cy="229235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noAutofit/>
          </a:bodyPr>
          <a:lstStyle/>
          <a:p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1277360" y="6707160"/>
            <a:ext cx="127000" cy="20574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endParaRPr lang="en-US" sz="134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1" name="文本框 140"/>
          <p:cNvSpPr txBox="1"/>
          <p:nvPr/>
        </p:nvSpPr>
        <p:spPr>
          <a:xfrm>
            <a:off x="3040920" y="2931840"/>
            <a:ext cx="142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1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A</a:t>
            </a:r>
            <a:endParaRPr lang="en-US" sz="11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2" name="文本框 141"/>
          <p:cNvSpPr txBox="1"/>
          <p:nvPr/>
        </p:nvSpPr>
        <p:spPr>
          <a:xfrm>
            <a:off x="1558080" y="4402440"/>
            <a:ext cx="12816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0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α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3" name="文本框 142"/>
          <p:cNvSpPr txBox="1"/>
          <p:nvPr/>
        </p:nvSpPr>
        <p:spPr>
          <a:xfrm>
            <a:off x="5405400" y="4402440"/>
            <a:ext cx="12816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0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α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4" name="文本框 143"/>
          <p:cNvSpPr txBox="1"/>
          <p:nvPr/>
        </p:nvSpPr>
        <p:spPr>
          <a:xfrm>
            <a:off x="2818800" y="5227200"/>
            <a:ext cx="142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1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α</a:t>
            </a:r>
            <a:endParaRPr lang="en-US" sz="11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8874720" y="2653560"/>
            <a:ext cx="142560" cy="164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10" b="0" u="none" strike="noStrike">
                <a:solidFill>
                  <a:srgbClr val="2630A5"/>
                </a:solidFill>
                <a:effectLst/>
                <a:uFillTx/>
                <a:latin typeface="NotoSansMono"/>
                <a:ea typeface="NotoSansMono"/>
              </a:rPr>
              <a:t>ℝ</a:t>
            </a:r>
            <a:endParaRPr lang="en-US" sz="11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8960400" y="2658960"/>
            <a:ext cx="142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1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ⁿ</a:t>
            </a:r>
            <a:endParaRPr lang="en-US" sz="11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7" name="文本框 146"/>
          <p:cNvSpPr txBox="1"/>
          <p:nvPr/>
        </p:nvSpPr>
        <p:spPr>
          <a:xfrm>
            <a:off x="8874720" y="3067560"/>
            <a:ext cx="142560" cy="16488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10" b="0" u="none" strike="noStrike">
                <a:solidFill>
                  <a:srgbClr val="2630A5"/>
                </a:solidFill>
                <a:effectLst/>
                <a:uFillTx/>
                <a:latin typeface="NotoSansMono"/>
                <a:ea typeface="NotoSansMono"/>
              </a:rPr>
              <a:t>ℝ</a:t>
            </a:r>
            <a:endParaRPr lang="en-US" sz="11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8960400" y="3072960"/>
            <a:ext cx="142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1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ⁿ</a:t>
            </a:r>
            <a:endParaRPr lang="en-US" sz="11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49" name="文本框 148"/>
          <p:cNvSpPr txBox="1"/>
          <p:nvPr/>
        </p:nvSpPr>
        <p:spPr>
          <a:xfrm>
            <a:off x="7273080" y="4929120"/>
            <a:ext cx="12816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0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α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50" name="文本框 149"/>
          <p:cNvSpPr txBox="1"/>
          <p:nvPr/>
        </p:nvSpPr>
        <p:spPr>
          <a:xfrm>
            <a:off x="10742760" y="4929120"/>
            <a:ext cx="128160" cy="14040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00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α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51" name="文本框 150"/>
          <p:cNvSpPr txBox="1"/>
          <p:nvPr/>
        </p:nvSpPr>
        <p:spPr>
          <a:xfrm>
            <a:off x="8272080" y="5753880"/>
            <a:ext cx="142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1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α</a:t>
            </a:r>
            <a:endParaRPr lang="en-US" sz="11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  <p:sp>
        <p:nvSpPr>
          <p:cNvPr id="152" name="文本框 151"/>
          <p:cNvSpPr txBox="1"/>
          <p:nvPr/>
        </p:nvSpPr>
        <p:spPr>
          <a:xfrm>
            <a:off x="9180720" y="5753880"/>
            <a:ext cx="142560" cy="157320"/>
          </a:xfrm>
          <a:prstGeom prst="rect">
            <a:avLst/>
          </a:prstGeom>
          <a:noFill/>
          <a:ln w="0"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lang="en-US" sz="1110" b="1" u="none" strike="noStrike">
                <a:solidFill>
                  <a:srgbClr val="2630A5"/>
                </a:solidFill>
                <a:effectLst/>
                <a:uFillTx/>
                <a:latin typeface="Times New Roman" panose="02020603050405020304"/>
                <a:ea typeface="Times New Roman" panose="02020603050405020304"/>
              </a:rPr>
              <a:t>α</a:t>
            </a:r>
            <a:endParaRPr lang="en-US" sz="1110" b="0" u="none" strike="noStrike">
              <a:solidFill>
                <a:srgbClr val="000000"/>
              </a:solidFill>
              <a:effectLst/>
              <a:uFillTx/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宽屏</PresentationFormat>
  <Paragraphs>126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NotoSansCJKsc</vt:lpstr>
      <vt:lpstr>NotoSansMono</vt:lpstr>
      <vt:lpstr>Arial</vt:lpstr>
      <vt:lpstr>Symbol</vt:lpstr>
      <vt:lpstr>Times New Roman</vt:lpstr>
      <vt:lpstr>Wingdings</vt:lpstr>
      <vt:lpstr>Office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琪 刘</cp:lastModifiedBy>
  <cp:revision>1</cp:revision>
  <dcterms:created xsi:type="dcterms:W3CDTF">2025-07-25T12:42:50Z</dcterms:created>
  <dcterms:modified xsi:type="dcterms:W3CDTF">2025-07-25T12:54:02Z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00174673B2864990AE72C34F6D0A6D4F_12</vt:lpwstr>
  </property>
  <property fmtid="{D5CDD505-2E9C-101B-9397-08002B2CF9AE}" pid="3" name="KSOProductBuildVer">
    <vt:lpwstr>2052-12.1.0.21915</vt:lpwstr>
  </property>
</Properties>
</file>