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8" r:id="rId3"/>
    <p:sldId id="271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70" r:id="rId13"/>
    <p:sldId id="272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787" autoAdjust="0"/>
  </p:normalViewPr>
  <p:slideViewPr>
    <p:cSldViewPr snapToGrid="0">
      <p:cViewPr varScale="1">
        <p:scale>
          <a:sx n="76" d="100"/>
          <a:sy n="76" d="100"/>
        </p:scale>
        <p:origin x="1134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55-4A76-B9D5-8F6E90FF97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55-4A76-B9D5-8F6E90FF977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55-4A76-B9D5-8F6E90FF9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55301032"/>
        <c:axId val="355303776"/>
      </c:barChart>
      <c:catAx>
        <c:axId val="355301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97" b="0" i="0" u="none" strike="noStrike" kern="120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55303776"/>
        <c:crosses val="autoZero"/>
        <c:auto val="1"/>
        <c:lblAlgn val="ctr"/>
        <c:lblOffset val="100"/>
        <c:noMultiLvlLbl val="0"/>
      </c:catAx>
      <c:valAx>
        <c:axId val="35530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97" b="0" i="0" u="none" strike="noStrike" kern="120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55301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197" b="0" i="0" u="none" strike="noStrike" kern="1200" baseline="0" noProof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s-ES" noProof="0"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4020AF3-C700-4606-8917-C6A353D7963A}">
      <dgm:prSet phldrT="[Text]"/>
      <dgm:spPr/>
      <dgm:t>
        <a:bodyPr rtlCol="0"/>
        <a:lstStyle/>
        <a:p>
          <a:pPr rtl="0"/>
          <a:r>
            <a:rPr lang="es-ES" noProof="0" dirty="0"/>
            <a:t>Título del paso 1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 rtlCol="0"/>
        <a:lstStyle/>
        <a:p>
          <a:pPr rtl="0"/>
          <a:endParaRPr lang="es-ES" noProof="0" dirty="0"/>
        </a:p>
      </dgm:t>
    </dgm:pt>
    <dgm:pt modelId="{6CFF1BD9-AE1F-4488-8B72-01186EADA6FF}" type="sibTrans" cxnId="{B0E2386F-A443-4201-8130-FB9CC25AA154}">
      <dgm:prSet/>
      <dgm:spPr/>
      <dgm:t>
        <a:bodyPr rtlCol="0"/>
        <a:lstStyle/>
        <a:p>
          <a:pPr rtl="0"/>
          <a:endParaRPr lang="es-ES" noProof="0" dirty="0"/>
        </a:p>
      </dgm:t>
    </dgm:pt>
    <dgm:pt modelId="{12E26E22-71B0-4386-A84F-ABF2FF66A99F}">
      <dgm:prSet phldrT="[Text]"/>
      <dgm:spPr/>
      <dgm:t>
        <a:bodyPr rtlCol="0"/>
        <a:lstStyle/>
        <a:p>
          <a:pPr rtl="0"/>
          <a:r>
            <a:rPr lang="es-ES" noProof="0" dirty="0"/>
            <a:t>Título del paso 2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3A6CB3CB-0F71-4CA8-93AA-0E3E3D59D313}" type="parTrans" cxnId="{937639B3-2352-48E4-A96B-F63DF2119D92}">
      <dgm:prSet/>
      <dgm:spPr/>
      <dgm:t>
        <a:bodyPr rtlCol="0"/>
        <a:lstStyle/>
        <a:p>
          <a:pPr rtl="0"/>
          <a:endParaRPr lang="es-ES" noProof="0" dirty="0"/>
        </a:p>
      </dgm:t>
    </dgm:pt>
    <dgm:pt modelId="{E1826C46-15A2-4345-B986-53D05F21F155}" type="sibTrans" cxnId="{937639B3-2352-48E4-A96B-F63DF2119D92}">
      <dgm:prSet/>
      <dgm:spPr/>
      <dgm:t>
        <a:bodyPr rtlCol="0"/>
        <a:lstStyle/>
        <a:p>
          <a:pPr rtl="0"/>
          <a:endParaRPr lang="es-ES" noProof="0" dirty="0"/>
        </a:p>
      </dgm:t>
    </dgm:pt>
    <dgm:pt modelId="{A8B05E70-CCF1-4080-8EEE-6873C9D4B630}">
      <dgm:prSet phldrT="[Text]"/>
      <dgm:spPr/>
      <dgm:t>
        <a:bodyPr rtlCol="0"/>
        <a:lstStyle/>
        <a:p>
          <a:pPr rtl="0"/>
          <a:r>
            <a:rPr lang="es-ES" noProof="0" dirty="0"/>
            <a:t>Título del paso 3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1D1F3D3-0002-4131-9F84-22FBF8692DA9}" type="parTrans" cxnId="{B8B909D0-D4F6-48D4-81DA-A58F34AE3646}">
      <dgm:prSet/>
      <dgm:spPr/>
      <dgm:t>
        <a:bodyPr rtlCol="0"/>
        <a:lstStyle/>
        <a:p>
          <a:pPr rtl="0"/>
          <a:endParaRPr lang="es-ES" noProof="0" dirty="0"/>
        </a:p>
      </dgm:t>
    </dgm:pt>
    <dgm:pt modelId="{B6438016-7365-4FC0-A372-D90585B4B6EE}" type="sibTrans" cxnId="{B8B909D0-D4F6-48D4-81DA-A58F34AE3646}">
      <dgm:prSet/>
      <dgm:spPr/>
      <dgm:t>
        <a:bodyPr rtlCol="0"/>
        <a:lstStyle/>
        <a:p>
          <a:pPr rtl="0"/>
          <a:endParaRPr lang="es-ES" noProof="0" dirty="0"/>
        </a:p>
      </dgm:t>
    </dgm:pt>
    <dgm:pt modelId="{42147153-A6C2-4177-BA7D-2ACCC2C1B2F7}">
      <dgm:prSet phldrT="[Text]"/>
      <dgm:spPr/>
      <dgm:t>
        <a:bodyPr rtlCol="0"/>
        <a:lstStyle/>
        <a:p>
          <a:pPr rtl="0"/>
          <a:r>
            <a:rPr lang="es-ES" noProof="0" dirty="0"/>
            <a:t>Título del paso 4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C6F68745-4C20-4204-96A6-585691399C14}" type="parTrans" cxnId="{777DC3C6-D336-4C94-A624-E5582A07ECAA}">
      <dgm:prSet/>
      <dgm:spPr/>
      <dgm:t>
        <a:bodyPr rtlCol="0"/>
        <a:lstStyle/>
        <a:p>
          <a:pPr rtl="0"/>
          <a:endParaRPr lang="es-ES" noProof="0" dirty="0"/>
        </a:p>
      </dgm:t>
    </dgm:pt>
    <dgm:pt modelId="{0C6B132F-0347-46BA-86A4-3FAFB6676411}" type="sibTrans" cxnId="{777DC3C6-D336-4C94-A624-E5582A07ECAA}">
      <dgm:prSet/>
      <dgm:spPr/>
      <dgm:t>
        <a:bodyPr rtlCol="0"/>
        <a:lstStyle/>
        <a:p>
          <a:pPr rtl="0"/>
          <a:endParaRPr lang="es-ES" noProof="0" dirty="0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rtlCol="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/>
            <a:t>Título del paso 1</a:t>
          </a:r>
        </a:p>
      </dsp:txBody>
      <dsp:txXfrm>
        <a:off x="522955" y="1653197"/>
        <a:ext cx="1555507" cy="1037004"/>
      </dsp:txXfrm>
    </dsp:sp>
    <dsp:sp modelId="{919A589F-F74A-40C3-BE88-AB8730BCAB04}">
      <dsp:nvSpPr>
        <dsp:cNvPr id="0" name=""/>
        <dsp:cNvSpPr/>
      </dsp:nvSpPr>
      <dsp:spPr>
        <a:xfrm>
          <a:off x="233771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rtlCol="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/>
            <a:t>Título del paso 2</a:t>
          </a:r>
        </a:p>
      </dsp:txBody>
      <dsp:txXfrm>
        <a:off x="2856216" y="1653197"/>
        <a:ext cx="1555507" cy="1037004"/>
      </dsp:txXfrm>
    </dsp:sp>
    <dsp:sp modelId="{268F2328-4548-422B-9C65-80797E16B241}">
      <dsp:nvSpPr>
        <dsp:cNvPr id="0" name=""/>
        <dsp:cNvSpPr/>
      </dsp:nvSpPr>
      <dsp:spPr>
        <a:xfrm>
          <a:off x="467097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rtlCol="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/>
            <a:t>Título del paso 3</a:t>
          </a:r>
        </a:p>
      </dsp:txBody>
      <dsp:txXfrm>
        <a:off x="5189476" y="1653197"/>
        <a:ext cx="1555507" cy="1037004"/>
      </dsp:txXfrm>
    </dsp:sp>
    <dsp:sp modelId="{BDD0B0F7-A87C-4B5B-A4C3-4E4BE6EB0FE4}">
      <dsp:nvSpPr>
        <dsp:cNvPr id="0" name=""/>
        <dsp:cNvSpPr/>
      </dsp:nvSpPr>
      <dsp:spPr>
        <a:xfrm>
          <a:off x="700423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rtlCol="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/>
            <a:t>Título del paso 4</a:t>
          </a:r>
        </a:p>
      </dsp:txBody>
      <dsp:txXfrm>
        <a:off x="7522736" y="1653197"/>
        <a:ext cx="1555507" cy="1037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08F340-2088-44BB-8ED7-3D8CA093D8CF}" type="datetime1">
              <a:rPr lang="es-ES" smtClean="0"/>
              <a:t>02/01/2018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4097521-A99F-4338-BA65-8121DD1D8F63}" type="datetime1">
              <a:rPr lang="es-ES" noProof="0" smtClean="0"/>
              <a:t>02/01/2018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understanding/HATEOA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ools.ietf.org/html/draft-kelly-json-hal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sz="1200" i="1" dirty="0">
                <a:latin typeface="Arial" pitchFamily="34" charset="0"/>
                <a:cs typeface="Arial" pitchFamily="34" charset="0"/>
              </a:rPr>
              <a:t>Para cambiar la imagen de esta diapositiva, seleccione la imagen y elimínela. Después, haga clic en el icono Imágenes del marcador de posición para insertar su propia imagen.</a:t>
            </a:r>
          </a:p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0052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804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5404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5883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2062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4337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1362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9533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2563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 genera el recurso para el nombre del repositorio en minúsculas y plural, y al indicarle el id se genera el segundo.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es-ES" dirty="0">
                <a:solidFill>
                  <a:srgbClr val="34302D"/>
                </a:solidFill>
                <a:latin typeface="inherit"/>
              </a:rPr>
              <a:t>Si no se devuelve </a:t>
            </a:r>
            <a:r>
              <a:rPr lang="es-ES" altLang="es-ES" dirty="0" err="1">
                <a:solidFill>
                  <a:srgbClr val="34302D"/>
                </a:solidFill>
                <a:latin typeface="inherit"/>
              </a:rPr>
              <a:t>body</a:t>
            </a:r>
            <a:r>
              <a:rPr lang="es-ES" altLang="es-ES" dirty="0">
                <a:solidFill>
                  <a:srgbClr val="34302D"/>
                </a:solidFill>
                <a:latin typeface="inherit"/>
              </a:rPr>
              <a:t> de respuesta en PUT-&gt;204, si se devuelve </a:t>
            </a:r>
            <a:r>
              <a:rPr lang="es-ES" altLang="es-ES" dirty="0" err="1">
                <a:solidFill>
                  <a:srgbClr val="34302D"/>
                </a:solidFill>
                <a:latin typeface="inherit"/>
              </a:rPr>
              <a:t>body</a:t>
            </a:r>
            <a:r>
              <a:rPr lang="es-ES" altLang="es-ES" dirty="0">
                <a:solidFill>
                  <a:srgbClr val="34302D"/>
                </a:solidFill>
                <a:latin typeface="inherit"/>
              </a:rPr>
              <a:t> entonces 201</a:t>
            </a:r>
            <a:endParaRPr lang="es-ES" altLang="es-ES" dirty="0">
              <a:solidFill>
                <a:srgbClr val="34302D"/>
              </a:solidFill>
              <a:latin typeface="Varela Round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77777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core principle of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HATEOAS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that resources should be discoverable through the publication of links that point to the available resources. There are a few competing de-facto standards of how to represent links in JSON. By default, Spring Data REST uses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render responses. HAL defines links to be contained in a property of the returned document.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noProof="0" smtClean="0"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1180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dirty="0"/>
              <a:t>POST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All other HTTP methods will cause a </a:t>
            </a:r>
            <a:r>
              <a:rPr lang="en-US" dirty="0"/>
              <a:t>405 Method Not Allowed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noProof="0" smtClean="0"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67674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dirty="0"/>
              <a:t>POST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All other HTTP methods will cause a </a:t>
            </a:r>
            <a:r>
              <a:rPr lang="en-US" dirty="0"/>
              <a:t>405 Method Not Allowed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noProof="0" smtClean="0"/>
              <a:t>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15975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200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454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0139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es-ES" sz="1800" noProof="0" dirty="0"/>
          </a:p>
        </p:txBody>
      </p:sp>
      <p:sp>
        <p:nvSpPr>
          <p:cNvPr id="7" name="Forma lib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8" name="Forma lib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53C4C5-1A91-4DD5-876D-7FD06AD5DCDF}" type="datetime1">
              <a:rPr lang="es-ES" noProof="0" smtClean="0"/>
              <a:t>02/01/2018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os imágenes con ley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2" name="Rectá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quiera agregar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8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3" name="Marcador de posición de texto 3"/>
          <p:cNvSpPr>
            <a:spLocks noGrp="1"/>
          </p:cNvSpPr>
          <p:nvPr>
            <p:ph type="body" sz="half" idx="14" hasCustomPrompt="1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71DCB1-EDC2-4F46-9464-E3A266B120DF}" type="datetime1">
              <a:rPr lang="es-ES" noProof="0" smtClean="0"/>
              <a:t>02/01/2018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7A7A6C-D0B2-4914-965E-06ACC5F99020}" type="datetime1">
              <a:rPr lang="es-ES" noProof="0" smtClean="0"/>
              <a:t>02/01/2018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10A580-6A6D-4606-A8C1-2EDABCAC7FFA}" type="datetime1">
              <a:rPr lang="es-ES" noProof="0" smtClean="0"/>
              <a:t>02/01/2018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70C18-3C4E-4264-B3DE-9642F27A7121}" type="datetime1">
              <a:rPr lang="es-ES" noProof="0" smtClean="0"/>
              <a:t>02/01/2018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sz="1800" noProof="0" dirty="0"/>
          </a:p>
        </p:txBody>
      </p:sp>
      <p:sp>
        <p:nvSpPr>
          <p:cNvPr id="11" name="Forma lib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12" name="Forma lib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5" name="Marcador de posición de imagen 14" descr="Marcador de posición vacío para agregar una imagen. Haga clic en el marcador de posición y seleccione la imagen que desee agregar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 rtl="0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sz="1800" noProof="0" dirty="0"/>
          </a:p>
        </p:txBody>
      </p:sp>
      <p:sp>
        <p:nvSpPr>
          <p:cNvPr id="8" name="Forma lib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9" name="Forma lib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10" name="Forma lib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214489-3716-4F2B-9EA3-68264DA40C3B}" type="datetime1">
              <a:rPr lang="es-ES" noProof="0" smtClean="0"/>
              <a:t>02/01/2018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49DA12-7EA2-4F24-BBA4-DC3176F3C47D}" type="datetime1">
              <a:rPr lang="es-ES" noProof="0" smtClean="0"/>
              <a:t>02/01/2018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4745CB-24BB-47BC-B049-FE8587516479}" type="datetime1">
              <a:rPr lang="es-ES" noProof="0" smtClean="0"/>
              <a:t>02/01/2018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227ED3-0CC8-42FA-BA49-1120E1EE5049}" type="datetime1">
              <a:rPr lang="es-ES" noProof="0" smtClean="0"/>
              <a:t>02/01/2018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9F5478-835E-4E07-86D2-2B2850CB71F4}" type="datetime1">
              <a:rPr lang="es-ES" noProof="0" smtClean="0"/>
              <a:t>02/01/2018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1685EBF0-18CA-49C8-8074-1D88E0872D45}" type="datetime1">
              <a:rPr lang="es-ES" noProof="0" smtClean="0"/>
              <a:t>02/01/2018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data/rest/docs/current/reference/html/#paging-and-sorting" TargetMode="External"/><Relationship Id="rId7" Type="http://schemas.openxmlformats.org/officeDocument/2006/relationships/hyperlink" Target="https://docs.spring.io/spring-data/rest/docs/current/reference/html/#customizing-sdr" TargetMode="External"/><Relationship Id="rId2" Type="http://schemas.openxmlformats.org/officeDocument/2006/relationships/hyperlink" Target="https://docs.spring.io/spring-data/rest/docs/current/reference/html/#repository-resourc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pring.io/spring-data/rest/docs/current/reference/html/#_the_hal_browser" TargetMode="External"/><Relationship Id="rId5" Type="http://schemas.openxmlformats.org/officeDocument/2006/relationships/hyperlink" Target="https://docs.spring.io/spring-data/rest/docs/current/reference/html/#projections-excerpts" TargetMode="External"/><Relationship Id="rId4" Type="http://schemas.openxmlformats.org/officeDocument/2006/relationships/hyperlink" Target="https://docs.spring.io/spring-data/rest/docs/current/reference/html/#repository-resources.query-method-resourc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people/?size=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72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SpringData</a:t>
            </a:r>
            <a:endParaRPr lang="es-ES" sz="7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5" name="Marcador de posición de imagen 4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7561713" y="0"/>
            <a:ext cx="4501389" cy="6858000"/>
          </a:xfr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 err="1">
                <a:latin typeface="Arial Nova" panose="020B0504020202020204" pitchFamily="34" charset="0"/>
              </a:rPr>
              <a:t>SpringDataREST</a:t>
            </a:r>
            <a:endParaRPr lang="es-ES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422A9-CE65-402D-BD24-9927BC4B1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Ordenación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982F70-46E8-4DF8-924B-2D1B57071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2000" dirty="0">
                <a:solidFill>
                  <a:srgbClr val="34302D"/>
                </a:solidFill>
                <a:latin typeface="Arial Nova" panose="020B0504020202020204" pitchFamily="34" charset="0"/>
              </a:rPr>
              <a:t>Spring Data REST reconoce parámetros de ordenación.</a:t>
            </a:r>
            <a:endParaRPr lang="es-ES" sz="2000" dirty="0">
              <a:latin typeface="Arial Nova" panose="020B05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2000" dirty="0">
                <a:solidFill>
                  <a:srgbClr val="34302D"/>
                </a:solidFill>
                <a:latin typeface="Arial Nova" panose="020B0504020202020204" pitchFamily="34" charset="0"/>
              </a:rPr>
              <a:t>Muy simple, añadiendo la propiedad de ordenación y opcionalmente una coma y el ordenado (</a:t>
            </a:r>
            <a:r>
              <a:rPr lang="es-ES" sz="2000" dirty="0" err="1">
                <a:solidFill>
                  <a:srgbClr val="34302D"/>
                </a:solidFill>
                <a:latin typeface="Arial Nova" panose="020B0504020202020204" pitchFamily="34" charset="0"/>
              </a:rPr>
              <a:t>asc</a:t>
            </a:r>
            <a:r>
              <a:rPr lang="es-ES" sz="2000" dirty="0">
                <a:solidFill>
                  <a:srgbClr val="34302D"/>
                </a:solidFill>
                <a:latin typeface="Arial Nova" panose="020B0504020202020204" pitchFamily="34" charset="0"/>
              </a:rPr>
              <a:t> o </a:t>
            </a:r>
            <a:r>
              <a:rPr lang="es-ES" sz="2000" dirty="0" err="1">
                <a:solidFill>
                  <a:srgbClr val="34302D"/>
                </a:solidFill>
                <a:latin typeface="Arial Nova" panose="020B0504020202020204" pitchFamily="34" charset="0"/>
              </a:rPr>
              <a:t>desc</a:t>
            </a:r>
            <a:r>
              <a:rPr lang="es-ES" sz="2000" dirty="0">
                <a:solidFill>
                  <a:srgbClr val="34302D"/>
                </a:solidFill>
                <a:latin typeface="Arial Nova" panose="020B0504020202020204" pitchFamily="34" charset="0"/>
              </a:rPr>
              <a:t>).</a:t>
            </a:r>
            <a:endParaRPr lang="es-ES" sz="2000" dirty="0">
              <a:latin typeface="Arial Nova" panose="020B05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2000" dirty="0">
                <a:solidFill>
                  <a:srgbClr val="34302D"/>
                </a:solidFill>
                <a:latin typeface="Arial Nova" panose="020B0504020202020204" pitchFamily="34" charset="0"/>
              </a:rPr>
              <a:t>Se pueden incluir varios parámetros.</a:t>
            </a:r>
            <a:endParaRPr lang="es-ES" sz="2000" dirty="0">
              <a:latin typeface="Arial Nova" panose="020B0504020202020204" pitchFamily="34" charset="0"/>
            </a:endParaRPr>
          </a:p>
          <a:p>
            <a:pPr marL="0" marR="152400" indent="0">
              <a:spcBef>
                <a:spcPts val="0"/>
              </a:spcBef>
              <a:buNone/>
            </a:pPr>
            <a:r>
              <a:rPr lang="es-ES" sz="2000" dirty="0">
                <a:solidFill>
                  <a:srgbClr val="34302D"/>
                </a:solidFill>
                <a:latin typeface="Arial Nova" panose="020B0504020202020204" pitchFamily="34" charset="0"/>
              </a:rPr>
              <a:t>http://localhost:8080/people/search/nameStartsWith?name=K&amp;sort=name,desc</a:t>
            </a:r>
            <a:endParaRPr lang="es-ES" sz="2000" dirty="0">
              <a:latin typeface="Arial Nova" panose="020B0504020202020204" pitchFamily="34" charset="0"/>
            </a:endParaRPr>
          </a:p>
          <a:p>
            <a:pPr marL="0" indent="0">
              <a:buNone/>
            </a:pP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188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3F3A8-11B8-4E71-853A-33A3291C0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Proyecciones?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44AC7A-F596-4005-B39B-7C60BC27A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646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1363D-6DEB-47B8-927F-6E2E03B26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 Nova" panose="020B0504020202020204" pitchFamily="34" charset="0"/>
                <a:cs typeface="Lucida Sans Unicode" panose="020B0602030504020204" pitchFamily="34" charset="0"/>
              </a:rPr>
              <a:t>Como crear un proyecto Spring desde cero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158049-88D1-4F7E-9C1B-5D42F4F76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https://start.spring.io/</a:t>
            </a:r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5D3601-1A2F-45E2-86CE-80F55F06D6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97" t="12929" r="6086" b="13798"/>
          <a:stretch/>
        </p:blipFill>
        <p:spPr>
          <a:xfrm>
            <a:off x="1471824" y="2259465"/>
            <a:ext cx="9248351" cy="434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EED00-CCFB-4746-872A-049BE79F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 Nova" panose="020B0504020202020204" pitchFamily="34" charset="0"/>
              </a:rPr>
              <a:t>Dependencias Maven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29749F-C87F-4D29-AF3F-979C73A99F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2153843"/>
            <a:ext cx="7723974" cy="369331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Arial Nova" panose="020B0504020202020204" pitchFamily="34" charset="0"/>
              </a:rPr>
              <a:t>&lt;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effectLst/>
                <a:latin typeface="Arial Nova" panose="020B0504020202020204" pitchFamily="34" charset="0"/>
              </a:rPr>
              <a:t>dependencies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Arial Nova" panose="020B0504020202020204" pitchFamily="34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000" dirty="0">
                <a:latin typeface="Arial Nova" panose="020B0504020202020204" pitchFamily="34" charset="0"/>
              </a:rPr>
              <a:t>	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Arial Nova" panose="020B0504020202020204" pitchFamily="34" charset="0"/>
              </a:rPr>
              <a:t>&lt;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effectLst/>
                <a:latin typeface="Arial Nova" panose="020B0504020202020204" pitchFamily="34" charset="0"/>
              </a:rPr>
              <a:t>dependency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Arial Nova" panose="020B0504020202020204" pitchFamily="34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Arial Nova" panose="020B0504020202020204" pitchFamily="34" charset="0"/>
              </a:rPr>
              <a:t> 		&lt;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effectLst/>
                <a:latin typeface="Arial Nova" panose="020B0504020202020204" pitchFamily="34" charset="0"/>
              </a:rPr>
              <a:t>groupId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Arial Nova" panose="020B0504020202020204" pitchFamily="34" charset="0"/>
              </a:rPr>
              <a:t>&gt;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effectLst/>
                <a:latin typeface="Arial Nova" panose="020B0504020202020204" pitchFamily="34" charset="0"/>
              </a:rPr>
              <a:t>org.springframework.data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Arial Nova" panose="020B0504020202020204" pitchFamily="34" charset="0"/>
              </a:rPr>
              <a:t>&lt;/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effectLst/>
                <a:latin typeface="Arial Nova" panose="020B0504020202020204" pitchFamily="34" charset="0"/>
              </a:rPr>
              <a:t>groupId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Arial Nova" panose="020B0504020202020204" pitchFamily="34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Arial Nova" panose="020B0504020202020204" pitchFamily="34" charset="0"/>
              </a:rPr>
              <a:t>		&lt;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effectLst/>
                <a:latin typeface="Arial Nova" panose="020B0504020202020204" pitchFamily="34" charset="0"/>
              </a:rPr>
              <a:t>artifactId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Arial Nova" panose="020B0504020202020204" pitchFamily="34" charset="0"/>
              </a:rPr>
              <a:t>&gt;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effectLst/>
                <a:latin typeface="Arial Nova" panose="020B0504020202020204" pitchFamily="34" charset="0"/>
              </a:rPr>
              <a:t>spring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Arial Nova" panose="020B0504020202020204" pitchFamily="34" charset="0"/>
              </a:rPr>
              <a:t>-data-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effectLst/>
                <a:latin typeface="Arial Nova" panose="020B0504020202020204" pitchFamily="34" charset="0"/>
              </a:rPr>
              <a:t>rest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Arial Nova" panose="020B0504020202020204" pitchFamily="34" charset="0"/>
              </a:rPr>
              <a:t>-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effectLst/>
                <a:latin typeface="Arial Nova" panose="020B0504020202020204" pitchFamily="34" charset="0"/>
              </a:rPr>
              <a:t>webmvc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Arial Nova" panose="020B0504020202020204" pitchFamily="34" charset="0"/>
              </a:rPr>
              <a:t>&lt;/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effectLst/>
                <a:latin typeface="Arial Nova" panose="020B0504020202020204" pitchFamily="34" charset="0"/>
              </a:rPr>
              <a:t>artifactId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Arial Nova" panose="020B0504020202020204" pitchFamily="34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Arial Nova" panose="020B0504020202020204" pitchFamily="34" charset="0"/>
              </a:rPr>
              <a:t>		&lt;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effectLst/>
                <a:latin typeface="Arial Nova" panose="020B0504020202020204" pitchFamily="34" charset="0"/>
              </a:rPr>
              <a:t>version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Arial Nova" panose="020B0504020202020204" pitchFamily="34" charset="0"/>
              </a:rPr>
              <a:t>&gt;3.0.2.RELEASE&lt;/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effectLst/>
                <a:latin typeface="Arial Nova" panose="020B0504020202020204" pitchFamily="34" charset="0"/>
              </a:rPr>
              <a:t>version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Arial Nova" panose="020B0504020202020204" pitchFamily="34" charset="0"/>
              </a:rPr>
              <a:t>&gt;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Arial Nova" panose="020B0504020202020204" pitchFamily="34" charset="0"/>
              </a:rPr>
              <a:t>	&lt;/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effectLst/>
                <a:latin typeface="Arial Nova" panose="020B0504020202020204" pitchFamily="34" charset="0"/>
              </a:rPr>
              <a:t>dependency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Arial Nova" panose="020B0504020202020204" pitchFamily="34" charset="0"/>
              </a:rPr>
              <a:t>&gt; </a:t>
            </a:r>
            <a:r>
              <a:rPr lang="es-ES" altLang="es-ES" sz="2000" dirty="0">
                <a:latin typeface="Arial Nova" panose="020B0504020202020204" pitchFamily="34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2000" dirty="0">
                <a:latin typeface="Arial Nova" panose="020B0504020202020204" pitchFamily="34" charset="0"/>
              </a:rPr>
              <a:t>	&lt;</a:t>
            </a:r>
            <a:r>
              <a:rPr lang="es-ES" altLang="es-ES" sz="2000" dirty="0" err="1">
                <a:latin typeface="Arial Nova" panose="020B0504020202020204" pitchFamily="34" charset="0"/>
              </a:rPr>
              <a:t>dependency</a:t>
            </a:r>
            <a:r>
              <a:rPr lang="es-ES" altLang="es-ES" sz="2000" dirty="0">
                <a:latin typeface="Arial Nova" panose="020B0504020202020204" pitchFamily="34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2000" dirty="0">
                <a:latin typeface="Arial Nova" panose="020B0504020202020204" pitchFamily="34" charset="0"/>
              </a:rPr>
              <a:t>    		&lt;</a:t>
            </a:r>
            <a:r>
              <a:rPr lang="es-ES" altLang="es-ES" sz="2000" dirty="0" err="1">
                <a:latin typeface="Arial Nova" panose="020B0504020202020204" pitchFamily="34" charset="0"/>
              </a:rPr>
              <a:t>groupId</a:t>
            </a:r>
            <a:r>
              <a:rPr lang="es-ES" altLang="es-ES" sz="2000" dirty="0">
                <a:latin typeface="Arial Nova" panose="020B0504020202020204" pitchFamily="34" charset="0"/>
              </a:rPr>
              <a:t>&gt;</a:t>
            </a:r>
            <a:r>
              <a:rPr lang="es-ES" altLang="es-ES" sz="2000" dirty="0" err="1">
                <a:latin typeface="Arial Nova" panose="020B0504020202020204" pitchFamily="34" charset="0"/>
              </a:rPr>
              <a:t>org.springframework.boot</a:t>
            </a:r>
            <a:r>
              <a:rPr lang="es-ES" altLang="es-ES" sz="2000" dirty="0">
                <a:latin typeface="Arial Nova" panose="020B0504020202020204" pitchFamily="34" charset="0"/>
              </a:rPr>
              <a:t>&lt;/</a:t>
            </a:r>
            <a:r>
              <a:rPr lang="es-ES" altLang="es-ES" sz="2000" dirty="0" err="1">
                <a:latin typeface="Arial Nova" panose="020B0504020202020204" pitchFamily="34" charset="0"/>
              </a:rPr>
              <a:t>groupId</a:t>
            </a:r>
            <a:r>
              <a:rPr lang="es-ES" altLang="es-ES" sz="2000" dirty="0">
                <a:latin typeface="Arial Nova" panose="020B0504020202020204" pitchFamily="34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2000" dirty="0">
                <a:latin typeface="Arial Nova" panose="020B0504020202020204" pitchFamily="34" charset="0"/>
              </a:rPr>
              <a:t>    		&lt;</a:t>
            </a:r>
            <a:r>
              <a:rPr lang="es-ES" altLang="es-ES" sz="2000" dirty="0" err="1">
                <a:latin typeface="Arial Nova" panose="020B0504020202020204" pitchFamily="34" charset="0"/>
              </a:rPr>
              <a:t>artifactId</a:t>
            </a:r>
            <a:r>
              <a:rPr lang="es-ES" altLang="es-ES" sz="2000" dirty="0">
                <a:latin typeface="Arial Nova" panose="020B0504020202020204" pitchFamily="34" charset="0"/>
              </a:rPr>
              <a:t>&gt;</a:t>
            </a:r>
            <a:r>
              <a:rPr lang="es-ES" altLang="es-ES" sz="2000" dirty="0" err="1">
                <a:latin typeface="Arial Nova" panose="020B0504020202020204" pitchFamily="34" charset="0"/>
              </a:rPr>
              <a:t>spring</a:t>
            </a:r>
            <a:r>
              <a:rPr lang="es-ES" altLang="es-ES" sz="2000" dirty="0">
                <a:latin typeface="Arial Nova" panose="020B0504020202020204" pitchFamily="34" charset="0"/>
              </a:rPr>
              <a:t>-</a:t>
            </a:r>
            <a:r>
              <a:rPr lang="es-ES" altLang="es-ES" sz="2000" dirty="0" err="1">
                <a:latin typeface="Arial Nova" panose="020B0504020202020204" pitchFamily="34" charset="0"/>
              </a:rPr>
              <a:t>boot</a:t>
            </a:r>
            <a:r>
              <a:rPr lang="es-ES" altLang="es-ES" sz="2000" dirty="0">
                <a:latin typeface="Arial Nova" panose="020B0504020202020204" pitchFamily="34" charset="0"/>
              </a:rPr>
              <a:t>-starter-data-</a:t>
            </a:r>
            <a:r>
              <a:rPr lang="es-ES" altLang="es-ES" sz="2000" dirty="0" err="1">
                <a:latin typeface="Arial Nova" panose="020B0504020202020204" pitchFamily="34" charset="0"/>
              </a:rPr>
              <a:t>rest</a:t>
            </a:r>
            <a:r>
              <a:rPr lang="es-ES" altLang="es-ES" sz="2000" dirty="0">
                <a:latin typeface="Arial Nova" panose="020B0504020202020204" pitchFamily="34" charset="0"/>
              </a:rPr>
              <a:t>&lt;/</a:t>
            </a:r>
            <a:r>
              <a:rPr lang="es-ES" altLang="es-ES" sz="2000" dirty="0" err="1">
                <a:latin typeface="Arial Nova" panose="020B0504020202020204" pitchFamily="34" charset="0"/>
              </a:rPr>
              <a:t>artifactId</a:t>
            </a:r>
            <a:r>
              <a:rPr lang="es-ES" altLang="es-ES" sz="2000" dirty="0">
                <a:latin typeface="Arial Nova" panose="020B0504020202020204" pitchFamily="34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2000" dirty="0">
                <a:latin typeface="Arial Nova" panose="020B0504020202020204" pitchFamily="34" charset="0"/>
              </a:rPr>
              <a:t>  	&lt;/</a:t>
            </a:r>
            <a:r>
              <a:rPr lang="es-ES" altLang="es-ES" sz="2000" dirty="0" err="1">
                <a:latin typeface="Arial Nova" panose="020B0504020202020204" pitchFamily="34" charset="0"/>
              </a:rPr>
              <a:t>dependency</a:t>
            </a:r>
            <a:r>
              <a:rPr lang="es-ES" altLang="es-ES" sz="2000" dirty="0">
                <a:latin typeface="Arial Nova" panose="020B0504020202020204" pitchFamily="34" charset="0"/>
              </a:rPr>
              <a:t>&gt;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effectLst/>
              <a:latin typeface="Arial Nova" panose="020B05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effectLst/>
              <a:latin typeface="Arial Nova" panose="020B05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Arial Nova" panose="020B0504020202020204" pitchFamily="34" charset="0"/>
              </a:rPr>
              <a:t>&lt;/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effectLst/>
                <a:latin typeface="Arial Nova" panose="020B0504020202020204" pitchFamily="34" charset="0"/>
              </a:rPr>
              <a:t>dependencies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Arial Nova" panose="020B0504020202020204" pitchFamily="34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401905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Diseño de título y contenido con gráfico</a:t>
            </a:r>
          </a:p>
        </p:txBody>
      </p:sp>
      <p:graphicFrame>
        <p:nvGraphicFramePr>
          <p:cNvPr id="6" name="Marcador de posición de contenido 5" descr="Gráfico de columnas agrupadas que muestra&#10;un gráfico combinado de 3 series para 4 categorí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113702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Diseño de dos objetos con tabla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s-ES" dirty="0"/>
              <a:t>Primera viñeta aquí</a:t>
            </a:r>
          </a:p>
          <a:p>
            <a:pPr rtl="0"/>
            <a:r>
              <a:rPr lang="es-ES" dirty="0"/>
              <a:t>Segunda viñeta aquí</a:t>
            </a:r>
          </a:p>
          <a:p>
            <a:pPr rtl="0"/>
            <a:r>
              <a:rPr lang="es-ES" dirty="0"/>
              <a:t>Tercera viñeta aquí</a:t>
            </a:r>
          </a:p>
        </p:txBody>
      </p:sp>
      <p:graphicFrame>
        <p:nvGraphicFramePr>
          <p:cNvPr id="5" name="Marcador de posición de contenido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96140309"/>
              </p:ext>
            </p:extLst>
          </p:nvPr>
        </p:nvGraphicFramePr>
        <p:xfrm>
          <a:off x="6324600" y="1828800"/>
          <a:ext cx="4572000" cy="22987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Clase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Grupo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Grupo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Clase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Clase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Clase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Diseño de título y contenido con SmartArt</a:t>
            </a:r>
          </a:p>
        </p:txBody>
      </p:sp>
      <p:graphicFrame>
        <p:nvGraphicFramePr>
          <p:cNvPr id="6" name="Marcador de posición de contenido 5" descr="Diagrama de proceso básico con botón de contenido adicional en el que se muestran cuatro pasos organizados de izquierda a derecha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709358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(1)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(2)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(3)</a:t>
            </a:r>
          </a:p>
        </p:txBody>
      </p:sp>
      <p:sp>
        <p:nvSpPr>
          <p:cNvPr id="11" name="Marcador de posición de texto 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12" name="Marcador de posición de contenido 11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13" name="Marcador de posición de texto 12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Diseño de título y contenido con lista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Agregue la primera viñeta aquí</a:t>
            </a:r>
          </a:p>
          <a:p>
            <a:pPr rtl="0"/>
            <a:r>
              <a:rPr lang="es-ES" dirty="0"/>
              <a:t>Agregue la segunda viñeta aquí</a:t>
            </a:r>
          </a:p>
          <a:p>
            <a:pPr rtl="0"/>
            <a:r>
              <a:rPr lang="es-ES" dirty="0"/>
              <a:t>Agregue la tercera viñeta aquí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(4)</a:t>
            </a:r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(5)</a:t>
            </a:r>
          </a:p>
        </p:txBody>
      </p:sp>
      <p:sp>
        <p:nvSpPr>
          <p:cNvPr id="5" name="Marcador de posición de contenido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6" name="Marcador de posición de texto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(6)</a:t>
            </a:r>
          </a:p>
        </p:txBody>
      </p:sp>
      <p:sp>
        <p:nvSpPr>
          <p:cNvPr id="5" name="Marcador de posición de imagen 4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/>
      </p:sp>
      <p:sp>
        <p:nvSpPr>
          <p:cNvPr id="6" name="Marcador de posición de texto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(7)</a:t>
            </a:r>
          </a:p>
        </p:txBody>
      </p:sp>
      <p:sp>
        <p:nvSpPr>
          <p:cNvPr id="4" name="Marcador de posición de imagen 3"/>
          <p:cNvSpPr>
            <a:spLocks noGrp="1"/>
          </p:cNvSpPr>
          <p:nvPr>
            <p:ph type="pic" idx="1"/>
          </p:nvPr>
        </p:nvSpPr>
        <p:spPr/>
      </p:sp>
      <p:sp>
        <p:nvSpPr>
          <p:cNvPr id="5" name="Marcador de posición de texto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6" name="Marcador de posición de imagen 5"/>
          <p:cNvSpPr>
            <a:spLocks noGrp="1"/>
          </p:cNvSpPr>
          <p:nvPr>
            <p:ph type="pic" idx="13"/>
          </p:nvPr>
        </p:nvSpPr>
        <p:spPr/>
      </p:sp>
      <p:sp>
        <p:nvSpPr>
          <p:cNvPr id="11" name="Marcador de posición de texto 10"/>
          <p:cNvSpPr>
            <a:spLocks noGrp="1"/>
          </p:cNvSpPr>
          <p:nvPr>
            <p:ph type="body" sz="half" idx="14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8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B9033-F7B4-40C2-B5FD-EC6FBFCA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SpringData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REST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6605C1-CF04-4286-8518-074F64EAAA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799726"/>
            <a:ext cx="9849678" cy="4983387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23767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2000" dirty="0">
                <a:solidFill>
                  <a:srgbClr val="34302D"/>
                </a:solidFill>
                <a:latin typeface="Arial Nova" panose="020B0504020202020204" pitchFamily="34" charset="0"/>
                <a:cs typeface="Lucida Sans Unicode" panose="020B0602030504020204" pitchFamily="34" charset="0"/>
              </a:rPr>
              <a:t>Spring Data REST se basa en los repositorios de Spring Data, analiza el modelo de dominio de su aplicación y expone los recursos según el protocolo HTTP.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000" b="1" i="0" u="none" strike="noStrike" cap="none" normalizeH="0" baseline="0" dirty="0">
              <a:ln>
                <a:noFill/>
              </a:ln>
              <a:solidFill>
                <a:srgbClr val="34302D"/>
              </a:solidFill>
              <a:effectLst/>
              <a:latin typeface="Arial Nova" panose="020B0504020202020204" pitchFamily="34" charset="0"/>
              <a:cs typeface="Lucida Sans Unicode" panose="020B0602030504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1" i="0" u="none" strike="noStrike" cap="none" normalizeH="0" baseline="0" dirty="0">
                <a:ln>
                  <a:noFill/>
                </a:ln>
                <a:solidFill>
                  <a:srgbClr val="34302D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Características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34302D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 Expone un API REST para el modelo de datos usando HAL como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34302D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medya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34302D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34302D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type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34302D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34302D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 Expone 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5FA134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  <a:hlinkClick r:id="rId2"/>
              </a:rPr>
              <a:t>collection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5FA134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  <a:hlinkClick r:id="rId2"/>
              </a:rPr>
              <a:t>,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5FA134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  <a:hlinkClick r:id="rId2"/>
              </a:rPr>
              <a:t>item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5FA134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  <a:hlinkClick r:id="rId2"/>
              </a:rPr>
              <a:t> and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5FA134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  <a:hlinkClick r:id="rId2"/>
              </a:rPr>
              <a:t>association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5FA134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  <a:hlinkClick r:id="rId2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5FA134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  <a:hlinkClick r:id="rId2"/>
              </a:rPr>
              <a:t>resources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34302D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 que representan tu modelo.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34302D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 Ofrece soporte a paginación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34302D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via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34302D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 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5FA134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  <a:hlinkClick r:id="rId3"/>
              </a:rPr>
              <a:t>navigational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5FA134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  <a:hlinkClick r:id="rId3"/>
              </a:rPr>
              <a:t> links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34302D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34302D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 Permite filtrado </a:t>
            </a:r>
            <a:r>
              <a:rPr lang="es-ES" altLang="es-ES" sz="2000" dirty="0">
                <a:solidFill>
                  <a:srgbClr val="34302D"/>
                </a:solidFill>
                <a:latin typeface="Arial Nova" panose="020B0504020202020204" pitchFamily="34" charset="0"/>
                <a:cs typeface="Lucida Sans Unicode" panose="020B0602030504020204" pitchFamily="34" charset="0"/>
              </a:rPr>
              <a:t>dinámico.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34302D"/>
              </a:solidFill>
              <a:effectLst/>
              <a:latin typeface="Arial Nova" panose="020B0504020202020204" pitchFamily="34" charset="0"/>
              <a:cs typeface="Lucida Sans Unicode" panose="020B0602030504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34302D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Exposes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dedicated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 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  <a:hlinkClick r:id="rId4"/>
              </a:rPr>
              <a:t>search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  <a:hlinkClick r:id="rId4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  <a:hlinkClick r:id="rId4"/>
              </a:rPr>
              <a:t>resources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  <a:hlinkClick r:id="rId4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  <a:hlinkClick r:id="rId4"/>
              </a:rPr>
              <a:t>for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  <a:hlinkClick r:id="rId4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  <a:hlinkClick r:id="rId4"/>
              </a:rPr>
              <a:t>query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  <a:hlinkClick r:id="rId4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  <a:hlinkClick r:id="rId4"/>
              </a:rPr>
              <a:t>methods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 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defined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 in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your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repositories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34302D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 Permite </a:t>
            </a:r>
            <a:r>
              <a:rPr lang="es-ES" altLang="es-ES" sz="2000" dirty="0">
                <a:solidFill>
                  <a:srgbClr val="34302D"/>
                </a:solidFill>
                <a:latin typeface="Arial Nova" panose="020B0504020202020204" pitchFamily="34" charset="0"/>
                <a:cs typeface="Lucida Sans Unicode" panose="020B0602030504020204" pitchFamily="34" charset="0"/>
              </a:rPr>
              <a:t>filtrar peticiones </a:t>
            </a:r>
            <a:r>
              <a:rPr lang="es-ES" altLang="es-ES" sz="2000" dirty="0" err="1">
                <a:solidFill>
                  <a:srgbClr val="34302D"/>
                </a:solidFill>
                <a:latin typeface="Arial Nova" panose="020B0504020202020204" pitchFamily="34" charset="0"/>
                <a:cs typeface="Lucida Sans Unicode" panose="020B0602030504020204" pitchFamily="34" charset="0"/>
              </a:rPr>
              <a:t>Rest</a:t>
            </a:r>
            <a:r>
              <a:rPr lang="es-ES" altLang="es-ES" sz="2000" dirty="0">
                <a:solidFill>
                  <a:srgbClr val="34302D"/>
                </a:solidFill>
                <a:latin typeface="Arial Nova" panose="020B0504020202020204" pitchFamily="34" charset="0"/>
                <a:cs typeface="Lucida Sans Unicode" panose="020B0602030504020204" pitchFamily="34" charset="0"/>
              </a:rPr>
              <a:t>,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34302D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manejando Spring 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ApplicationEvent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34302D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34302D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ES" altLang="es-ES" sz="2000" dirty="0">
                <a:solidFill>
                  <a:srgbClr val="34302D"/>
                </a:solidFill>
                <a:latin typeface="Arial Nova" panose="020B0504020202020204" pitchFamily="34" charset="0"/>
                <a:cs typeface="Lucida Sans Unicode" panose="020B0602030504020204" pitchFamily="34" charset="0"/>
              </a:rPr>
              <a:t> Expone metadatos del modelo como ALSP o </a:t>
            </a:r>
            <a:r>
              <a:rPr lang="es-ES" altLang="es-ES" sz="2000" dirty="0" err="1">
                <a:solidFill>
                  <a:srgbClr val="34302D"/>
                </a:solidFill>
                <a:latin typeface="Arial Nova" panose="020B0504020202020204" pitchFamily="34" charset="0"/>
                <a:cs typeface="Lucida Sans Unicode" panose="020B0602030504020204" pitchFamily="34" charset="0"/>
              </a:rPr>
              <a:t>Schemas</a:t>
            </a:r>
            <a:r>
              <a:rPr lang="es-ES" altLang="es-ES" sz="2000" dirty="0">
                <a:solidFill>
                  <a:srgbClr val="34302D"/>
                </a:solidFill>
                <a:latin typeface="Arial Nova" panose="020B0504020202020204" pitchFamily="34" charset="0"/>
                <a:cs typeface="Lucida Sans Unicode" panose="020B0602030504020204" pitchFamily="34" charset="0"/>
              </a:rPr>
              <a:t> JSON.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34302D"/>
              </a:solidFill>
              <a:effectLst/>
              <a:latin typeface="Arial Nova" panose="020B0504020202020204" pitchFamily="34" charset="0"/>
              <a:cs typeface="Lucida Sans Unicode" panose="020B0602030504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Allows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to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 define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client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specific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representations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through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 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  <a:hlinkClick r:id="rId5"/>
              </a:rPr>
              <a:t>projections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Ships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 a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customized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variant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of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the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 </a:t>
            </a:r>
            <a:r>
              <a:rPr kumimoji="0" lang="es-ES" altLang="es-ES" sz="20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  <a:hlinkClick r:id="rId6"/>
              </a:rPr>
              <a:t>HAL Browser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 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to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leverage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the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exposed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metadata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34302D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 Actualmente soporta JPA,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34302D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MongoDB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34302D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, Neo4j,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34302D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Solr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34302D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,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34302D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Cassandra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34302D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,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34302D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Gemfire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34302D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Allows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 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  <a:hlinkClick r:id="rId7"/>
              </a:rPr>
              <a:t>advanced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  <a:hlinkClick r:id="rId7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  <a:hlinkClick r:id="rId7"/>
              </a:rPr>
              <a:t>customizations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 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of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the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 default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resources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exposed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  <a:cs typeface="Lucida Sans Unicode" panose="020B0602030504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70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5F1D7-688E-4CEF-B857-2CC8461C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 Nova" panose="020B0504020202020204" pitchFamily="34" charset="0"/>
              </a:rPr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F83004-F3A8-4907-BFBC-9045EB2B7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000" dirty="0">
                <a:latin typeface="Arial Nova" panose="020B0504020202020204" pitchFamily="34" charset="0"/>
              </a:rPr>
              <a:t>Spring Data REST se basa en los repositorios de Spring Data y los exporta automáticamente como recursos REST. </a:t>
            </a:r>
          </a:p>
          <a:p>
            <a:pPr algn="just"/>
            <a:r>
              <a:rPr lang="es-ES" sz="2000" dirty="0">
                <a:solidFill>
                  <a:srgbClr val="FF0000"/>
                </a:solidFill>
                <a:latin typeface="Arial Nova" panose="020B0504020202020204" pitchFamily="34" charset="0"/>
              </a:rPr>
              <a:t>Aprovecha los hipermedia para permitir que los clientes encuentren la funcionalidad expuesta por los repositorios e integra estos recursos en la funcionalidad basada en hipermedia relacionada automáticamente.</a:t>
            </a:r>
          </a:p>
          <a:p>
            <a:pPr algn="just"/>
            <a:r>
              <a:rPr lang="es-ES" sz="2000" dirty="0">
                <a:latin typeface="Arial Nova" panose="020B0504020202020204" pitchFamily="34" charset="0"/>
              </a:rPr>
              <a:t>Spring Data REST es en sí misma una aplicación Spring MVC y está diseñado para poder integrarse con sus aplicaciones Spring MVC existentes con muy poco esfuerzo.</a:t>
            </a:r>
          </a:p>
        </p:txBody>
      </p:sp>
    </p:spTree>
    <p:extLst>
      <p:ext uri="{BB962C8B-B14F-4D97-AF65-F5344CB8AC3E}">
        <p14:creationId xmlns:p14="http://schemas.microsoft.com/office/powerpoint/2010/main" val="354076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05A6-D6DA-47F9-8568-F3971775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Repository</a:t>
            </a:r>
            <a:r>
              <a:rPr lang="es-ES" dirty="0"/>
              <a:t> </a:t>
            </a:r>
            <a:r>
              <a:rPr lang="es-ES" dirty="0" err="1"/>
              <a:t>resources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B33368-0BD9-42D2-9E1D-945A446321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4307"/>
            <a:ext cx="8846781" cy="30777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Arial Nova" panose="020B0504020202020204" pitchFamily="34" charset="0"/>
              </a:rPr>
              <a:t>public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Nova" panose="020B0504020202020204" pitchFamily="34" charset="0"/>
              </a:rPr>
              <a:t>interface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Arial Nova" panose="020B0504020202020204" pitchFamily="34" charset="0"/>
              </a:rPr>
              <a:t>OrderRepository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Arial Nova" panose="020B0504020202020204" pitchFamily="34" charset="0"/>
              </a:rPr>
              <a:t>extends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Arial Nova" panose="020B0504020202020204" pitchFamily="34" charset="0"/>
              </a:rPr>
              <a:t>CrudRepository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Nova" panose="020B0504020202020204" pitchFamily="34" charset="0"/>
              </a:rPr>
              <a:t>&lt;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Arial Nova" panose="020B0504020202020204" pitchFamily="34" charset="0"/>
              </a:rPr>
              <a:t>Order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Nova" panose="020B0504020202020204" pitchFamily="34" charset="0"/>
              </a:rPr>
              <a:t>,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Nova" panose="020B0504020202020204" pitchFamily="34" charset="0"/>
              </a:rPr>
              <a:t>Long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Nova" panose="020B0504020202020204" pitchFamily="34" charset="0"/>
              </a:rPr>
              <a:t>&gt;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Nova" panose="020B0504020202020204" pitchFamily="34" charset="0"/>
              </a:rPr>
              <a:t>{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Nova" panose="020B0504020202020204" pitchFamily="34" charset="0"/>
              </a:rPr>
              <a:t>}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4B58DDA-1C1D-4893-80B6-8D0510848D59}"/>
              </a:ext>
            </a:extLst>
          </p:cNvPr>
          <p:cNvSpPr txBox="1"/>
          <p:nvPr/>
        </p:nvSpPr>
        <p:spPr>
          <a:xfrm>
            <a:off x="1295400" y="2782669"/>
            <a:ext cx="665259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Arial Nova" panose="020B0504020202020204" pitchFamily="34" charset="0"/>
              </a:rPr>
              <a:t>Para este repositorio Spring data genera los recursos :</a:t>
            </a:r>
          </a:p>
          <a:p>
            <a:r>
              <a:rPr lang="es-ES" sz="2000" dirty="0">
                <a:latin typeface="Arial Nova" panose="020B0504020202020204" pitchFamily="34" charset="0"/>
              </a:rPr>
              <a:t>/</a:t>
            </a:r>
            <a:r>
              <a:rPr lang="es-ES" sz="2000" dirty="0" err="1">
                <a:latin typeface="Arial Nova" panose="020B0504020202020204" pitchFamily="34" charset="0"/>
              </a:rPr>
              <a:t>orders</a:t>
            </a:r>
            <a:endParaRPr lang="es-ES" sz="2000" dirty="0">
              <a:latin typeface="Arial Nova" panose="020B0504020202020204" pitchFamily="34" charset="0"/>
            </a:endParaRPr>
          </a:p>
          <a:p>
            <a:r>
              <a:rPr lang="es-ES" sz="2000" dirty="0">
                <a:latin typeface="Arial Nova" panose="020B0504020202020204" pitchFamily="34" charset="0"/>
              </a:rPr>
              <a:t>/</a:t>
            </a:r>
            <a:r>
              <a:rPr lang="es-ES" sz="2000" dirty="0" err="1">
                <a:latin typeface="Arial Nova" panose="020B0504020202020204" pitchFamily="34" charset="0"/>
              </a:rPr>
              <a:t>orders</a:t>
            </a:r>
            <a:r>
              <a:rPr lang="es-ES" sz="2000" dirty="0">
                <a:latin typeface="Arial Nova" panose="020B0504020202020204" pitchFamily="34" charset="0"/>
              </a:rPr>
              <a:t>/{id}</a:t>
            </a:r>
          </a:p>
          <a:p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C372CDA-A0A1-4C24-B537-8990F0323E87}"/>
              </a:ext>
            </a:extLst>
          </p:cNvPr>
          <p:cNvSpPr txBox="1"/>
          <p:nvPr/>
        </p:nvSpPr>
        <p:spPr>
          <a:xfrm>
            <a:off x="1414463" y="5157788"/>
            <a:ext cx="9758362" cy="1036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F8ADD2C0-62BF-45CC-B4E0-B7716D00F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149684"/>
            <a:ext cx="10025743" cy="1616084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805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</a:rPr>
              <a:t>Códigos de estado por defecto: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effectLst/>
                <a:latin typeface="Arial Nova" panose="020B0504020202020204" pitchFamily="34" charset="0"/>
              </a:rPr>
              <a:t>200 OK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Arial Nova" panose="020B0504020202020204" pitchFamily="34" charset="0"/>
              </a:rPr>
              <a:t>  =&gt;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effectLst/>
                <a:latin typeface="Arial Nova" panose="020B0504020202020204" pitchFamily="34" charset="0"/>
              </a:rPr>
              <a:t>GET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Arial Nova" panose="020B0504020202020204" pitchFamily="34" charset="0"/>
              </a:rPr>
              <a:t> 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effectLst/>
                <a:latin typeface="Arial Nova" panose="020B0504020202020204" pitchFamily="34" charset="0"/>
              </a:rPr>
              <a:t>201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effectLst/>
                <a:latin typeface="Arial Nova" panose="020B0504020202020204" pitchFamily="34" charset="0"/>
              </a:rPr>
              <a:t>Created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Arial Nova" panose="020B0504020202020204" pitchFamily="34" charset="0"/>
              </a:rPr>
              <a:t>  =&gt; 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effectLst/>
                <a:latin typeface="Arial Nova" panose="020B0504020202020204" pitchFamily="34" charset="0"/>
              </a:rPr>
              <a:t>POST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Arial Nova" panose="020B0504020202020204" pitchFamily="34" charset="0"/>
              </a:rPr>
              <a:t> , 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effectLst/>
                <a:latin typeface="Arial Nova" panose="020B0504020202020204" pitchFamily="34" charset="0"/>
              </a:rPr>
              <a:t>PUT*</a:t>
            </a:r>
            <a:endParaRPr kumimoji="0" lang="es-ES" altLang="es-ES" sz="1200" b="0" i="0" u="none" strike="noStrike" cap="none" normalizeH="0" baseline="0" dirty="0">
              <a:ln>
                <a:noFill/>
              </a:ln>
              <a:effectLst/>
              <a:latin typeface="Arial Nova" panose="020B05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ES" dirty="0">
                <a:latin typeface="Arial Nova" panose="020B0504020202020204" pitchFamily="34" charset="0"/>
              </a:rPr>
              <a:t>204 No Content=&gt; PUT*, PATCH, and DELETE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effectLst/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7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B87CB-FFA4-4BBB-947A-4D721BAD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latin typeface="Arial Nova" panose="020B0504020202020204" pitchFamily="34" charset="0"/>
              </a:rPr>
              <a:t>Descubrimiento de Recursos (HATEOAS)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73A579-2D42-4738-9EBA-6EDE152587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2923283"/>
            <a:ext cx="9046779" cy="215443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curl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Nova" panose="020B0504020202020204" pitchFamily="34" charset="0"/>
              </a:rPr>
              <a:t>-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v http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Nova" panose="020B0504020202020204" pitchFamily="34" charset="0"/>
              </a:rPr>
              <a:t>: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Nova" panose="020B0504020202020204" pitchFamily="34" charset="0"/>
              </a:rPr>
              <a:t>//localhost:8080/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Nova" panose="020B0504020202020204" pitchFamily="34" charset="0"/>
              </a:rPr>
              <a:t>&lt;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 HTTP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Nova" panose="020B0504020202020204" pitchFamily="34" charset="0"/>
              </a:rPr>
              <a:t>/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Arial Nova" panose="020B0504020202020204" pitchFamily="34" charset="0"/>
              </a:rPr>
              <a:t>1.1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Arial Nova" panose="020B0504020202020204" pitchFamily="34" charset="0"/>
              </a:rPr>
              <a:t>200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 OK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Nova" panose="020B0504020202020204" pitchFamily="34" charset="0"/>
              </a:rPr>
              <a:t>&lt;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Nova" panose="020B0504020202020204" pitchFamily="34" charset="0"/>
              </a:rPr>
              <a:t>Content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Nova" panose="020B0504020202020204" pitchFamily="34" charset="0"/>
              </a:rPr>
              <a:t>-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Arial Nova" panose="020B0504020202020204" pitchFamily="34" charset="0"/>
              </a:rPr>
              <a:t>Type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Nova" panose="020B0504020202020204" pitchFamily="34" charset="0"/>
              </a:rPr>
              <a:t>: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application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Nova" panose="020B0504020202020204" pitchFamily="34" charset="0"/>
              </a:rPr>
              <a:t>/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hal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Arial Nova" panose="020B0504020202020204" pitchFamily="34" charset="0"/>
              </a:rPr>
              <a:t>+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json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Nova" panose="020B0504020202020204" pitchFamily="3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Nova" panose="020B0504020202020204" pitchFamily="34" charset="0"/>
              </a:rPr>
              <a:t>"_links"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Nova" panose="020B0504020202020204" pitchFamily="34" charset="0"/>
              </a:rPr>
              <a:t>: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Nova" panose="020B0504020202020204" pitchFamily="34" charset="0"/>
              </a:rPr>
              <a:t>{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Nova" panose="020B0504020202020204" pitchFamily="34" charset="0"/>
              </a:rPr>
              <a:t>	"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Arial Nova" panose="020B0504020202020204" pitchFamily="34" charset="0"/>
              </a:rPr>
              <a:t>orders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Nova" panose="020B0504020202020204" pitchFamily="34" charset="0"/>
              </a:rPr>
              <a:t>"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Nova" panose="020B0504020202020204" pitchFamily="34" charset="0"/>
              </a:rPr>
              <a:t>: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Nova" panose="020B0504020202020204" pitchFamily="34" charset="0"/>
              </a:rPr>
              <a:t>{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Nova" panose="020B0504020202020204" pitchFamily="34" charset="0"/>
              </a:rPr>
              <a:t>"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Arial Nova" panose="020B0504020202020204" pitchFamily="34" charset="0"/>
              </a:rPr>
              <a:t>href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Nova" panose="020B0504020202020204" pitchFamily="34" charset="0"/>
              </a:rPr>
              <a:t>"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Nova" panose="020B0504020202020204" pitchFamily="34" charset="0"/>
              </a:rPr>
              <a:t>: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Nova" panose="020B0504020202020204" pitchFamily="34" charset="0"/>
              </a:rPr>
              <a:t>"http://localhost:8080/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Arial Nova" panose="020B0504020202020204" pitchFamily="34" charset="0"/>
              </a:rPr>
              <a:t>orders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Nova" panose="020B0504020202020204" pitchFamily="34" charset="0"/>
              </a:rPr>
              <a:t>"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Nova" panose="020B0504020202020204" pitchFamily="34" charset="0"/>
              </a:rPr>
              <a:t>	},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Nova" panose="020B0504020202020204" pitchFamily="34" charset="0"/>
              </a:rPr>
              <a:t>	"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Arial Nova" panose="020B0504020202020204" pitchFamily="34" charset="0"/>
              </a:rPr>
              <a:t>profile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Nova" panose="020B0504020202020204" pitchFamily="34" charset="0"/>
              </a:rPr>
              <a:t>"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Nova" panose="020B0504020202020204" pitchFamily="34" charset="0"/>
              </a:rPr>
              <a:t>: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Nova" panose="020B0504020202020204" pitchFamily="34" charset="0"/>
              </a:rPr>
              <a:t>{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Nova" panose="020B0504020202020204" pitchFamily="34" charset="0"/>
              </a:rPr>
              <a:t>"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Arial Nova" panose="020B0504020202020204" pitchFamily="34" charset="0"/>
              </a:rPr>
              <a:t>href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Nova" panose="020B0504020202020204" pitchFamily="34" charset="0"/>
              </a:rPr>
              <a:t>"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Nova" panose="020B0504020202020204" pitchFamily="34" charset="0"/>
              </a:rPr>
              <a:t>: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Nova" panose="020B0504020202020204" pitchFamily="34" charset="0"/>
              </a:rPr>
              <a:t>"http://localhost:8080/api/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Arial Nova" panose="020B0504020202020204" pitchFamily="34" charset="0"/>
              </a:rPr>
              <a:t>alps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Nova" panose="020B0504020202020204" pitchFamily="34" charset="0"/>
              </a:rPr>
              <a:t>"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Nova" panose="020B0504020202020204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000" dirty="0">
                <a:solidFill>
                  <a:srgbClr val="666600"/>
                </a:solidFill>
                <a:latin typeface="Arial Nova" panose="020B0504020202020204" pitchFamily="34" charset="0"/>
              </a:rPr>
              <a:t>	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Nova" panose="020B0504020202020204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Nova" panose="020B0504020202020204" pitchFamily="34" charset="0"/>
              </a:rPr>
              <a:t>}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32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618D0-F057-47F2-97A9-A41E4CEFF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 Nova" panose="020B0504020202020204" pitchFamily="34" charset="0"/>
              </a:rPr>
              <a:t>HTTP</a:t>
            </a:r>
            <a:r>
              <a:rPr lang="es-ES" dirty="0"/>
              <a:t> </a:t>
            </a:r>
            <a:r>
              <a:rPr lang="es-ES" dirty="0">
                <a:latin typeface="Arial Nova" panose="020B0504020202020204" pitchFamily="34" charset="0"/>
              </a:rPr>
              <a:t>Métodos</a:t>
            </a:r>
            <a:r>
              <a:rPr lang="es-ES" dirty="0"/>
              <a:t> </a:t>
            </a:r>
            <a:r>
              <a:rPr lang="es-ES" dirty="0">
                <a:latin typeface="Arial Nova" panose="020B0504020202020204" pitchFamily="34" charset="0"/>
              </a:rPr>
              <a:t>soportados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698816-2967-4784-88C3-C9CE365C14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8732" y="2020794"/>
            <a:ext cx="11435312" cy="281641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8050" tIns="0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34302D"/>
                </a:solidFill>
                <a:effectLst/>
                <a:latin typeface="Arial Nova" panose="020B0504020202020204" pitchFamily="34" charset="0"/>
              </a:rPr>
              <a:t>GET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000" dirty="0" err="1">
                <a:solidFill>
                  <a:srgbClr val="34302D"/>
                </a:solidFill>
                <a:latin typeface="Arial Nova" panose="020B0504020202020204" pitchFamily="34" charset="0"/>
              </a:rPr>
              <a:t>Collecciones</a:t>
            </a:r>
            <a:r>
              <a:rPr lang="es-ES" altLang="es-ES" sz="2000" dirty="0">
                <a:solidFill>
                  <a:srgbClr val="34302D"/>
                </a:solidFill>
                <a:latin typeface="Arial Nova" panose="020B0504020202020204" pitchFamily="34" charset="0"/>
              </a:rPr>
              <a:t>: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34302D"/>
              </a:solidFill>
              <a:effectLst/>
              <a:latin typeface="Arial Nova" panose="020B05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ES" altLang="es-ES" sz="2000" dirty="0">
                <a:solidFill>
                  <a:srgbClr val="34302D"/>
                </a:solidFill>
                <a:latin typeface="Arial Nova" panose="020B0504020202020204" pitchFamily="34" charset="0"/>
              </a:rPr>
              <a:t>	Devuelve todas las entidades del repositorio encontradas por el método </a:t>
            </a:r>
            <a:r>
              <a:rPr lang="es-ES" altLang="es-ES" sz="2000" dirty="0" err="1">
                <a:solidFill>
                  <a:srgbClr val="34302D"/>
                </a:solidFill>
                <a:latin typeface="Arial Nova" panose="020B0504020202020204" pitchFamily="34" charset="0"/>
              </a:rPr>
              <a:t>findAll</a:t>
            </a:r>
            <a:r>
              <a:rPr lang="es-ES" altLang="es-ES" sz="2000" dirty="0">
                <a:solidFill>
                  <a:srgbClr val="34302D"/>
                </a:solidFill>
                <a:latin typeface="Arial Nova" panose="020B0504020202020204" pitchFamily="34" charset="0"/>
              </a:rPr>
              <a:t>().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34302D"/>
                </a:solidFill>
                <a:effectLst/>
                <a:latin typeface="Arial Nova" panose="020B0504020202020204" pitchFamily="34" charset="0"/>
              </a:rPr>
              <a:t>	Si tiene paginación incluimos los links y </a:t>
            </a:r>
            <a:r>
              <a:rPr lang="es-ES" altLang="es-ES" sz="2000" dirty="0">
                <a:solidFill>
                  <a:srgbClr val="34302D"/>
                </a:solidFill>
                <a:latin typeface="Arial Nova" panose="020B0504020202020204" pitchFamily="34" charset="0"/>
              </a:rPr>
              <a:t>los datos: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34302D"/>
              </a:solidFill>
              <a:effectLst/>
              <a:latin typeface="Arial Nova" panose="020B05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rgbClr val="34302D"/>
              </a:solidFill>
              <a:effectLst/>
              <a:latin typeface="inherit"/>
            </a:endParaRPr>
          </a:p>
          <a:p>
            <a:pPr>
              <a:lnSpc>
                <a:spcPct val="100000"/>
              </a:lnSpc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34302D"/>
                </a:solidFill>
                <a:effectLst/>
                <a:latin typeface="Arial Nova" panose="020B0504020202020204" pitchFamily="34" charset="0"/>
              </a:rPr>
              <a:t>page - número de página (por defecto 0)</a:t>
            </a:r>
          </a:p>
          <a:p>
            <a:pPr>
              <a:lnSpc>
                <a:spcPct val="100000"/>
              </a:lnSpc>
            </a:pP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34302D"/>
                </a:solidFill>
                <a:effectLst/>
                <a:latin typeface="Arial Nova" panose="020B0504020202020204" pitchFamily="34" charset="0"/>
              </a:rPr>
              <a:t>size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34302D"/>
                </a:solidFill>
                <a:effectLst/>
                <a:latin typeface="Arial Nova" panose="020B0504020202020204" pitchFamily="34" charset="0"/>
              </a:rPr>
              <a:t> - tamaño de página (por defecto 20).</a:t>
            </a:r>
          </a:p>
          <a:p>
            <a:pPr>
              <a:lnSpc>
                <a:spcPct val="100000"/>
              </a:lnSpc>
            </a:pP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34302D"/>
                </a:solidFill>
                <a:effectLst/>
                <a:latin typeface="Arial Nova" panose="020B0504020202020204" pitchFamily="34" charset="0"/>
              </a:rPr>
              <a:t>sort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34302D"/>
                </a:solidFill>
                <a:effectLst/>
                <a:latin typeface="Arial Nova" panose="020B0504020202020204" pitchFamily="34" charset="0"/>
              </a:rPr>
              <a:t> - una colección de directivas de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34302D"/>
                </a:solidFill>
                <a:effectLst/>
                <a:latin typeface="Arial Nova" panose="020B0504020202020204" pitchFamily="34" charset="0"/>
              </a:rPr>
              <a:t>ornenado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34302D"/>
                </a:solidFill>
                <a:effectLst/>
                <a:latin typeface="Arial Nova" panose="020B0504020202020204" pitchFamily="34" charset="0"/>
              </a:rPr>
              <a:t> con el formato ($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34302D"/>
                </a:solidFill>
                <a:effectLst/>
                <a:latin typeface="Arial Nova" panose="020B0504020202020204" pitchFamily="34" charset="0"/>
              </a:rPr>
              <a:t>propertyname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34302D"/>
                </a:solidFill>
                <a:effectLst/>
                <a:latin typeface="Arial Nova" panose="020B0504020202020204" pitchFamily="34" charset="0"/>
              </a:rPr>
              <a:t>,)+[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34302D"/>
                </a:solidFill>
                <a:effectLst/>
                <a:latin typeface="Arial Nova" panose="020B0504020202020204" pitchFamily="34" charset="0"/>
              </a:rPr>
              <a:t>asc|desc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34302D"/>
                </a:solidFill>
                <a:effectLst/>
                <a:latin typeface="Arial Nova" panose="020B0504020202020204" pitchFamily="34" charset="0"/>
              </a:rPr>
              <a:t>]?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19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618D0-F057-47F2-97A9-A41E4CEFF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 Nova" panose="020B0504020202020204" pitchFamily="34" charset="0"/>
              </a:rPr>
              <a:t>HTTP</a:t>
            </a:r>
            <a:r>
              <a:rPr lang="es-ES" dirty="0"/>
              <a:t> </a:t>
            </a:r>
            <a:r>
              <a:rPr lang="es-ES" dirty="0">
                <a:latin typeface="Arial Nova" panose="020B0504020202020204" pitchFamily="34" charset="0"/>
              </a:rPr>
              <a:t>Métodos</a:t>
            </a:r>
            <a:r>
              <a:rPr lang="es-ES" dirty="0"/>
              <a:t> </a:t>
            </a:r>
            <a:r>
              <a:rPr lang="es-ES" dirty="0">
                <a:latin typeface="Arial Nova" panose="020B0504020202020204" pitchFamily="34" charset="0"/>
              </a:rPr>
              <a:t>soportados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698816-2967-4784-88C3-C9CE365C14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9862" y="2246999"/>
            <a:ext cx="9932276" cy="4078297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8050" tIns="0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rial Nova" panose="020B0504020202020204" pitchFamily="34" charset="0"/>
              </a:rPr>
              <a:t>POST</a:t>
            </a:r>
          </a:p>
          <a:p>
            <a:pPr marL="0" indent="0">
              <a:buNone/>
            </a:pPr>
            <a:r>
              <a:rPr lang="en-US" sz="2000" dirty="0" err="1">
                <a:latin typeface="Arial Nova" panose="020B0504020202020204" pitchFamily="34" charset="0"/>
              </a:rPr>
              <a:t>Crea</a:t>
            </a:r>
            <a:r>
              <a:rPr lang="en-US" sz="2000" dirty="0">
                <a:latin typeface="Arial Nova" panose="020B0504020202020204" pitchFamily="34" charset="0"/>
              </a:rPr>
              <a:t> </a:t>
            </a:r>
            <a:r>
              <a:rPr lang="en-US" sz="2000" dirty="0" err="1">
                <a:latin typeface="Arial Nova" panose="020B0504020202020204" pitchFamily="34" charset="0"/>
              </a:rPr>
              <a:t>una</a:t>
            </a:r>
            <a:r>
              <a:rPr lang="en-US" sz="2000" dirty="0">
                <a:latin typeface="Arial Nova" panose="020B0504020202020204" pitchFamily="34" charset="0"/>
              </a:rPr>
              <a:t> </a:t>
            </a:r>
            <a:r>
              <a:rPr lang="en-US" sz="2000" dirty="0" err="1">
                <a:latin typeface="Arial Nova" panose="020B0504020202020204" pitchFamily="34" charset="0"/>
              </a:rPr>
              <a:t>nueva</a:t>
            </a:r>
            <a:r>
              <a:rPr lang="en-US" sz="2000" dirty="0">
                <a:latin typeface="Arial Nova" panose="020B0504020202020204" pitchFamily="34" charset="0"/>
              </a:rPr>
              <a:t> </a:t>
            </a:r>
            <a:r>
              <a:rPr lang="en-US" sz="2000" dirty="0" err="1">
                <a:latin typeface="Arial Nova" panose="020B0504020202020204" pitchFamily="34" charset="0"/>
              </a:rPr>
              <a:t>entidad</a:t>
            </a:r>
            <a:r>
              <a:rPr lang="en-US" sz="2000" dirty="0">
                <a:latin typeface="Arial Nova" panose="020B0504020202020204" pitchFamily="34" charset="0"/>
              </a:rPr>
              <a:t> del body </a:t>
            </a:r>
            <a:r>
              <a:rPr lang="en-US" sz="2000" dirty="0" err="1">
                <a:latin typeface="Arial Nova" panose="020B0504020202020204" pitchFamily="34" charset="0"/>
              </a:rPr>
              <a:t>recibido</a:t>
            </a:r>
            <a:r>
              <a:rPr lang="en-US" sz="2000" dirty="0">
                <a:latin typeface="Arial Nova" panose="020B0504020202020204" pitchFamily="34" charset="0"/>
              </a:rPr>
              <a:t> </a:t>
            </a:r>
            <a:r>
              <a:rPr lang="en-US" sz="2000" dirty="0" err="1">
                <a:latin typeface="Arial Nova" panose="020B0504020202020204" pitchFamily="34" charset="0"/>
              </a:rPr>
              <a:t>en</a:t>
            </a:r>
            <a:r>
              <a:rPr lang="en-US" sz="2000" dirty="0">
                <a:latin typeface="Arial Nova" panose="020B0504020202020204" pitchFamily="34" charset="0"/>
              </a:rPr>
              <a:t> el </a:t>
            </a:r>
            <a:r>
              <a:rPr lang="en-US" sz="2000" dirty="0" err="1">
                <a:latin typeface="Arial Nova" panose="020B0504020202020204" pitchFamily="34" charset="0"/>
              </a:rPr>
              <a:t>método</a:t>
            </a:r>
            <a:r>
              <a:rPr lang="en-US" sz="2000" dirty="0">
                <a:latin typeface="Arial Nova" panose="020B0504020202020204" pitchFamily="34" charset="0"/>
              </a:rPr>
              <a:t> save(…).</a:t>
            </a:r>
          </a:p>
          <a:p>
            <a:pPr marL="0" indent="0">
              <a:buNone/>
            </a:pPr>
            <a:endParaRPr lang="en-US" sz="2000" dirty="0">
              <a:latin typeface="Arial Nova" panose="020B05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 Nova" panose="020B0504020202020204" pitchFamily="34" charset="0"/>
              </a:rPr>
              <a:t>PUT</a:t>
            </a:r>
          </a:p>
          <a:p>
            <a:pPr marL="0" indent="0">
              <a:buNone/>
            </a:pPr>
            <a:r>
              <a:rPr lang="en-US" sz="2000" dirty="0">
                <a:latin typeface="Arial Nova" panose="020B0504020202020204" pitchFamily="34" charset="0"/>
              </a:rPr>
              <a:t>Replaces the state of the target resource with the supplied request body.</a:t>
            </a:r>
          </a:p>
          <a:p>
            <a:pPr marL="0" indent="0">
              <a:buNone/>
            </a:pPr>
            <a:endParaRPr lang="en-US" sz="2000" dirty="0">
              <a:latin typeface="Arial Nova" panose="020B05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 Nova" panose="020B0504020202020204" pitchFamily="34" charset="0"/>
              </a:rPr>
              <a:t>PATCH</a:t>
            </a:r>
          </a:p>
          <a:p>
            <a:pPr marL="0" indent="0">
              <a:buNone/>
            </a:pPr>
            <a:r>
              <a:rPr lang="en-US" sz="2000" dirty="0">
                <a:latin typeface="Arial Nova" panose="020B0504020202020204" pitchFamily="34" charset="0"/>
              </a:rPr>
              <a:t>Similar to PUT but partially updating the resources state.</a:t>
            </a:r>
          </a:p>
          <a:p>
            <a:pPr marL="0" indent="0">
              <a:buNone/>
            </a:pPr>
            <a:endParaRPr lang="en-US" sz="2000" dirty="0">
              <a:latin typeface="Arial Nova" panose="020B05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 Nova" panose="020B0504020202020204" pitchFamily="34" charset="0"/>
              </a:rPr>
              <a:t>DELETE</a:t>
            </a:r>
          </a:p>
          <a:p>
            <a:pPr marL="0" indent="0">
              <a:buNone/>
            </a:pPr>
            <a:r>
              <a:rPr lang="en-US" sz="2000" dirty="0">
                <a:latin typeface="Arial Nova" panose="020B0504020202020204" pitchFamily="34" charset="0"/>
              </a:rPr>
              <a:t>Borra el </a:t>
            </a:r>
            <a:r>
              <a:rPr lang="en-US" sz="2000" dirty="0" err="1">
                <a:latin typeface="Arial Nova" panose="020B0504020202020204" pitchFamily="34" charset="0"/>
              </a:rPr>
              <a:t>recurso</a:t>
            </a:r>
            <a:r>
              <a:rPr lang="en-US" sz="2000" dirty="0">
                <a:latin typeface="Arial Nova" panose="020B0504020202020204" pitchFamily="34" charset="0"/>
              </a:rPr>
              <a:t> </a:t>
            </a:r>
            <a:r>
              <a:rPr lang="en-US" sz="2000" dirty="0" err="1">
                <a:latin typeface="Arial Nova" panose="020B0504020202020204" pitchFamily="34" charset="0"/>
              </a:rPr>
              <a:t>indicado</a:t>
            </a:r>
            <a:endParaRPr lang="en-US" sz="2000" dirty="0">
              <a:latin typeface="Arial Nova" panose="020B0504020202020204" pitchFamily="34" charset="0"/>
            </a:endParaRPr>
          </a:p>
          <a:p>
            <a:endParaRPr lang="en-US" sz="2000" dirty="0">
              <a:latin typeface="Arial Nova" panose="020B05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 Nova" panose="020B05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83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CDA13-F28B-44A5-A8F8-ACA42CD2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Paginación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F424D7-B02E-40CA-AA04-378487C0A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spcAft>
                <a:spcPts val="1500"/>
              </a:spcAft>
              <a:buNone/>
            </a:pPr>
            <a:r>
              <a:rPr lang="es-ES" dirty="0">
                <a:solidFill>
                  <a:srgbClr val="34302D"/>
                </a:solidFill>
                <a:latin typeface="Arial Nova" panose="020B0504020202020204" pitchFamily="34" charset="0"/>
              </a:rPr>
              <a:t>Spring Data REST reconoce algunos parámetros para manejar el tamaño de página y la página a mostrar.</a:t>
            </a:r>
            <a:endParaRPr lang="es-ES" dirty="0">
              <a:latin typeface="Arial Nova" panose="020B05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1500"/>
              </a:spcAft>
              <a:buNone/>
            </a:pPr>
            <a:r>
              <a:rPr lang="es-ES" dirty="0">
                <a:solidFill>
                  <a:srgbClr val="34302D"/>
                </a:solidFill>
                <a:latin typeface="Arial Nova" panose="020B0504020202020204" pitchFamily="34" charset="0"/>
              </a:rPr>
              <a:t>Extendiendo de </a:t>
            </a:r>
            <a:r>
              <a:rPr lang="es-ES" dirty="0" err="1">
                <a:solidFill>
                  <a:srgbClr val="34302D"/>
                </a:solidFill>
                <a:latin typeface="Arial Nova" panose="020B0504020202020204" pitchFamily="34" charset="0"/>
              </a:rPr>
              <a:t>PagingAndSortingRepository</a:t>
            </a:r>
            <a:r>
              <a:rPr lang="es-ES" dirty="0">
                <a:solidFill>
                  <a:srgbClr val="34302D"/>
                </a:solidFill>
                <a:latin typeface="Arial Nova" panose="020B0504020202020204" pitchFamily="34" charset="0"/>
              </a:rPr>
              <a:t>&lt;T, ID&gt; y accediendo al listado de entidades por defecto se devolverán las 20 primeras. Es posible </a:t>
            </a:r>
            <a:r>
              <a:rPr lang="es-ES" dirty="0" err="1">
                <a:solidFill>
                  <a:srgbClr val="34302D"/>
                </a:solidFill>
                <a:latin typeface="Arial Nova" panose="020B0504020202020204" pitchFamily="34" charset="0"/>
              </a:rPr>
              <a:t>setear</a:t>
            </a:r>
            <a:r>
              <a:rPr lang="es-ES" dirty="0">
                <a:solidFill>
                  <a:srgbClr val="34302D"/>
                </a:solidFill>
                <a:latin typeface="Arial Nova" panose="020B0504020202020204" pitchFamily="34" charset="0"/>
              </a:rPr>
              <a:t> el tamaño de página añadiendo el parámetro </a:t>
            </a:r>
            <a:r>
              <a:rPr lang="es-ES" dirty="0" err="1">
                <a:solidFill>
                  <a:srgbClr val="34302D"/>
                </a:solidFill>
                <a:latin typeface="Arial Nova" panose="020B0504020202020204" pitchFamily="34" charset="0"/>
              </a:rPr>
              <a:t>size</a:t>
            </a:r>
            <a:r>
              <a:rPr lang="es-ES" dirty="0">
                <a:solidFill>
                  <a:srgbClr val="34302D"/>
                </a:solidFill>
                <a:latin typeface="Arial Nova" panose="020B0504020202020204" pitchFamily="34" charset="0"/>
              </a:rPr>
              <a:t>:</a:t>
            </a:r>
            <a:endParaRPr lang="es-ES" dirty="0">
              <a:latin typeface="Arial Nova" panose="020B0504020202020204" pitchFamily="34" charset="0"/>
            </a:endParaRPr>
          </a:p>
          <a:p>
            <a:pPr marL="0" marR="152400" indent="0">
              <a:spcBef>
                <a:spcPts val="0"/>
              </a:spcBef>
              <a:buNone/>
            </a:pPr>
            <a:r>
              <a:rPr lang="es-ES" u="sng" dirty="0">
                <a:solidFill>
                  <a:srgbClr val="CE93D8"/>
                </a:solidFill>
                <a:latin typeface="Arial" panose="020B0604020202020204" pitchFamily="34" charset="0"/>
                <a:hlinkClick r:id="rId2"/>
              </a:rPr>
              <a:t>http://localhost:8080/people/?size=5</a:t>
            </a:r>
            <a:endParaRPr lang="es-ES" dirty="0"/>
          </a:p>
          <a:p>
            <a:pPr marL="0" marR="152400" indent="0">
              <a:spcBef>
                <a:spcPts val="0"/>
              </a:spcBef>
              <a:buNone/>
            </a:pPr>
            <a:br>
              <a:rPr lang="es-ES" dirty="0"/>
            </a:br>
            <a:r>
              <a:rPr lang="es-ES" dirty="0">
                <a:solidFill>
                  <a:srgbClr val="34302D"/>
                </a:solidFill>
                <a:latin typeface="Arial" panose="020B0604020202020204" pitchFamily="34" charset="0"/>
              </a:rPr>
              <a:t>Para usar paginación en los métodos propios, hay que incluir un parámetro </a:t>
            </a:r>
            <a:r>
              <a:rPr lang="es-ES" dirty="0" err="1">
                <a:solidFill>
                  <a:srgbClr val="34302D"/>
                </a:solidFill>
                <a:latin typeface="Arial" panose="020B0604020202020204" pitchFamily="34" charset="0"/>
              </a:rPr>
              <a:t>Pageable</a:t>
            </a:r>
            <a:r>
              <a:rPr lang="es-ES" dirty="0">
                <a:solidFill>
                  <a:srgbClr val="34302D"/>
                </a:solidFill>
                <a:latin typeface="Arial" panose="020B0604020202020204" pitchFamily="34" charset="0"/>
              </a:rPr>
              <a:t> y devolver un Objeto Page en lugar de un </a:t>
            </a:r>
            <a:r>
              <a:rPr lang="es-ES" dirty="0" err="1">
                <a:solidFill>
                  <a:srgbClr val="34302D"/>
                </a:solidFill>
                <a:latin typeface="Arial" panose="020B0604020202020204" pitchFamily="34" charset="0"/>
              </a:rPr>
              <a:t>List</a:t>
            </a:r>
            <a:r>
              <a:rPr lang="es-ES" dirty="0">
                <a:solidFill>
                  <a:srgbClr val="34302D"/>
                </a:solidFill>
                <a:latin typeface="Arial" panose="020B0604020202020204" pitchFamily="34" charset="0"/>
              </a:rPr>
              <a:t>.</a:t>
            </a:r>
          </a:p>
          <a:p>
            <a:pPr marL="0" marR="152400" indent="0">
              <a:spcBef>
                <a:spcPts val="0"/>
              </a:spcBef>
              <a:buNone/>
            </a:pPr>
            <a:endParaRPr lang="es-ES" dirty="0"/>
          </a:p>
          <a:p>
            <a:pPr marL="0" marR="152400" indent="0">
              <a:spcBef>
                <a:spcPts val="0"/>
              </a:spcBef>
              <a:buNone/>
            </a:pPr>
            <a:r>
              <a:rPr lang="es-ES" dirty="0">
                <a:solidFill>
                  <a:srgbClr val="34302D"/>
                </a:solidFill>
                <a:latin typeface="Courier New" panose="02070309020205020404" pitchFamily="49" charset="0"/>
              </a:rPr>
              <a:t>/</a:t>
            </a:r>
            <a:r>
              <a:rPr lang="es-ES" dirty="0" err="1">
                <a:solidFill>
                  <a:srgbClr val="34302D"/>
                </a:solidFill>
                <a:latin typeface="Courier New" panose="02070309020205020404" pitchFamily="49" charset="0"/>
              </a:rPr>
              <a:t>people</a:t>
            </a:r>
            <a:r>
              <a:rPr lang="es-ES" dirty="0">
                <a:solidFill>
                  <a:srgbClr val="34302D"/>
                </a:solidFill>
                <a:latin typeface="Courier New" panose="02070309020205020404" pitchFamily="49" charset="0"/>
              </a:rPr>
              <a:t>/</a:t>
            </a:r>
            <a:r>
              <a:rPr lang="es-ES" dirty="0" err="1">
                <a:solidFill>
                  <a:srgbClr val="34302D"/>
                </a:solidFill>
                <a:latin typeface="Courier New" panose="02070309020205020404" pitchFamily="49" charset="0"/>
              </a:rPr>
              <a:t>search</a:t>
            </a:r>
            <a:r>
              <a:rPr lang="es-ES" dirty="0">
                <a:solidFill>
                  <a:srgbClr val="34302D"/>
                </a:solidFill>
                <a:latin typeface="Courier New" panose="02070309020205020404" pitchFamily="49" charset="0"/>
              </a:rPr>
              <a:t>/</a:t>
            </a:r>
            <a:r>
              <a:rPr lang="es-ES" dirty="0" err="1">
                <a:solidFill>
                  <a:srgbClr val="34302D"/>
                </a:solidFill>
                <a:latin typeface="Courier New" panose="02070309020205020404" pitchFamily="49" charset="0"/>
              </a:rPr>
              <a:t>nameStartsWith</a:t>
            </a:r>
            <a:r>
              <a:rPr lang="es-ES" dirty="0">
                <a:solidFill>
                  <a:srgbClr val="34302D"/>
                </a:solidFill>
                <a:latin typeface="Arial" panose="020B0604020202020204" pitchFamily="34" charset="0"/>
              </a:rPr>
              <a:t> and </a:t>
            </a:r>
            <a:r>
              <a:rPr lang="es-ES" dirty="0" err="1">
                <a:solidFill>
                  <a:srgbClr val="34302D"/>
                </a:solidFill>
                <a:latin typeface="Arial" panose="020B0604020202020204" pitchFamily="34" charset="0"/>
              </a:rPr>
              <a:t>will</a:t>
            </a:r>
            <a:r>
              <a:rPr lang="es-ES" dirty="0">
                <a:solidFill>
                  <a:srgbClr val="34302D"/>
                </a:solidFill>
                <a:latin typeface="Arial" panose="020B0604020202020204" pitchFamily="34" charset="0"/>
              </a:rPr>
              <a:t> </a:t>
            </a:r>
            <a:r>
              <a:rPr lang="es-ES" dirty="0" err="1">
                <a:solidFill>
                  <a:srgbClr val="34302D"/>
                </a:solidFill>
                <a:latin typeface="Arial" panose="020B0604020202020204" pitchFamily="34" charset="0"/>
              </a:rPr>
              <a:t>support</a:t>
            </a:r>
            <a:r>
              <a:rPr lang="es-ES" dirty="0">
                <a:solidFill>
                  <a:srgbClr val="34302D"/>
                </a:solidFill>
                <a:latin typeface="Arial" panose="020B0604020202020204" pitchFamily="34" charset="0"/>
              </a:rPr>
              <a:t> </a:t>
            </a:r>
            <a:r>
              <a:rPr lang="es-ES" dirty="0" err="1">
                <a:solidFill>
                  <a:srgbClr val="34302D"/>
                </a:solidFill>
                <a:latin typeface="Arial" panose="020B0604020202020204" pitchFamily="34" charset="0"/>
              </a:rPr>
              <a:t>paging</a:t>
            </a:r>
            <a:r>
              <a:rPr lang="es-ES" dirty="0">
                <a:solidFill>
                  <a:srgbClr val="34302D"/>
                </a:solidFill>
                <a:latin typeface="Arial" panose="020B0604020202020204" pitchFamily="34" charset="0"/>
              </a:rPr>
              <a:t>:</a:t>
            </a:r>
          </a:p>
          <a:p>
            <a:pPr marL="0" marR="152400" indent="0">
              <a:spcBef>
                <a:spcPts val="0"/>
              </a:spcBef>
              <a:buNone/>
            </a:pPr>
            <a:endParaRPr lang="es-ES" dirty="0"/>
          </a:p>
          <a:p>
            <a:pPr marL="0" marR="152400" indent="0">
              <a:spcBef>
                <a:spcPts val="0"/>
              </a:spcBef>
              <a:buNone/>
            </a:pPr>
            <a:r>
              <a:rPr lang="es-ES" dirty="0">
                <a:solidFill>
                  <a:srgbClr val="006666"/>
                </a:solidFill>
                <a:latin typeface="Courier New" panose="02070309020205020404" pitchFamily="49" charset="0"/>
              </a:rPr>
              <a:t>@</a:t>
            </a:r>
            <a:r>
              <a:rPr lang="es-ES" dirty="0" err="1">
                <a:solidFill>
                  <a:srgbClr val="006666"/>
                </a:solidFill>
                <a:latin typeface="Courier New" panose="02070309020205020404" pitchFamily="49" charset="0"/>
              </a:rPr>
              <a:t>RestResource</a:t>
            </a:r>
            <a:r>
              <a:rPr lang="es-ES" dirty="0">
                <a:solidFill>
                  <a:srgbClr val="666600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path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dirty="0">
                <a:solidFill>
                  <a:srgbClr val="666600"/>
                </a:solidFill>
                <a:latin typeface="Courier New" panose="02070309020205020404" pitchFamily="49" charset="0"/>
              </a:rPr>
              <a:t>=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dirty="0">
                <a:solidFill>
                  <a:srgbClr val="008800"/>
                </a:solidFill>
                <a:latin typeface="Courier New" panose="02070309020205020404" pitchFamily="49" charset="0"/>
              </a:rPr>
              <a:t>"</a:t>
            </a:r>
            <a:r>
              <a:rPr lang="es-ES" dirty="0" err="1">
                <a:solidFill>
                  <a:srgbClr val="008800"/>
                </a:solidFill>
                <a:latin typeface="Courier New" panose="02070309020205020404" pitchFamily="49" charset="0"/>
              </a:rPr>
              <a:t>nameStartsWith</a:t>
            </a:r>
            <a:r>
              <a:rPr lang="es-ES" dirty="0">
                <a:solidFill>
                  <a:srgbClr val="008800"/>
                </a:solidFill>
                <a:latin typeface="Courier New" panose="02070309020205020404" pitchFamily="49" charset="0"/>
              </a:rPr>
              <a:t>"</a:t>
            </a:r>
            <a:r>
              <a:rPr lang="es-ES" dirty="0">
                <a:solidFill>
                  <a:srgbClr val="666600"/>
                </a:solidFill>
                <a:latin typeface="Courier New" panose="02070309020205020404" pitchFamily="49" charset="0"/>
              </a:rPr>
              <a:t>,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rel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dirty="0">
                <a:solidFill>
                  <a:srgbClr val="666600"/>
                </a:solidFill>
                <a:latin typeface="Courier New" panose="02070309020205020404" pitchFamily="49" charset="0"/>
              </a:rPr>
              <a:t>=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dirty="0">
                <a:solidFill>
                  <a:srgbClr val="008800"/>
                </a:solidFill>
                <a:latin typeface="Courier New" panose="02070309020205020404" pitchFamily="49" charset="0"/>
              </a:rPr>
              <a:t>"</a:t>
            </a:r>
            <a:r>
              <a:rPr lang="es-ES" dirty="0" err="1">
                <a:solidFill>
                  <a:srgbClr val="008800"/>
                </a:solidFill>
                <a:latin typeface="Courier New" panose="02070309020205020404" pitchFamily="49" charset="0"/>
              </a:rPr>
              <a:t>nameStartsWith</a:t>
            </a:r>
            <a:r>
              <a:rPr lang="es-ES" dirty="0">
                <a:solidFill>
                  <a:srgbClr val="008800"/>
                </a:solidFill>
                <a:latin typeface="Courier New" panose="02070309020205020404" pitchFamily="49" charset="0"/>
              </a:rPr>
              <a:t>"</a:t>
            </a:r>
            <a:r>
              <a:rPr lang="es-ES" dirty="0">
                <a:solidFill>
                  <a:srgbClr val="666600"/>
                </a:solidFill>
                <a:latin typeface="Courier New" panose="02070309020205020404" pitchFamily="49" charset="0"/>
              </a:rPr>
              <a:t>)</a:t>
            </a:r>
            <a:b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s-ES" dirty="0" err="1">
                <a:solidFill>
                  <a:srgbClr val="000088"/>
                </a:solidFill>
                <a:latin typeface="Courier New" panose="02070309020205020404" pitchFamily="49" charset="0"/>
              </a:rPr>
              <a:t>public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dirty="0">
                <a:solidFill>
                  <a:srgbClr val="660066"/>
                </a:solidFill>
                <a:latin typeface="Courier New" panose="02070309020205020404" pitchFamily="49" charset="0"/>
              </a:rPr>
              <a:t>Page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findByNameStartsWith</a:t>
            </a:r>
            <a:r>
              <a:rPr lang="es-ES" dirty="0">
                <a:solidFill>
                  <a:srgbClr val="666600"/>
                </a:solidFill>
                <a:latin typeface="Courier New" panose="02070309020205020404" pitchFamily="49" charset="0"/>
              </a:rPr>
              <a:t>(</a:t>
            </a:r>
            <a:r>
              <a:rPr lang="es-ES" dirty="0">
                <a:solidFill>
                  <a:srgbClr val="006666"/>
                </a:solidFill>
                <a:latin typeface="Courier New" panose="02070309020205020404" pitchFamily="49" charset="0"/>
              </a:rPr>
              <a:t>@</a:t>
            </a:r>
            <a:r>
              <a:rPr lang="es-ES" dirty="0" err="1">
                <a:solidFill>
                  <a:srgbClr val="006666"/>
                </a:solidFill>
                <a:latin typeface="Courier New" panose="02070309020205020404" pitchFamily="49" charset="0"/>
              </a:rPr>
              <a:t>Param</a:t>
            </a:r>
            <a:r>
              <a:rPr lang="es-ES" dirty="0">
                <a:solidFill>
                  <a:srgbClr val="666600"/>
                </a:solidFill>
                <a:latin typeface="Courier New" panose="02070309020205020404" pitchFamily="49" charset="0"/>
              </a:rPr>
              <a:t>(</a:t>
            </a:r>
            <a:r>
              <a:rPr lang="es-ES" dirty="0">
                <a:solidFill>
                  <a:srgbClr val="008800"/>
                </a:solidFill>
                <a:latin typeface="Courier New" panose="02070309020205020404" pitchFamily="49" charset="0"/>
              </a:rPr>
              <a:t>"</a:t>
            </a:r>
            <a:r>
              <a:rPr lang="es-ES" dirty="0" err="1">
                <a:solidFill>
                  <a:srgbClr val="008800"/>
                </a:solidFill>
                <a:latin typeface="Courier New" panose="02070309020205020404" pitchFamily="49" charset="0"/>
              </a:rPr>
              <a:t>name</a:t>
            </a:r>
            <a:r>
              <a:rPr lang="es-ES" dirty="0">
                <a:solidFill>
                  <a:srgbClr val="008800"/>
                </a:solidFill>
                <a:latin typeface="Courier New" panose="02070309020205020404" pitchFamily="49" charset="0"/>
              </a:rPr>
              <a:t>"</a:t>
            </a:r>
            <a:r>
              <a:rPr lang="es-ES" dirty="0">
                <a:solidFill>
                  <a:srgbClr val="666600"/>
                </a:solidFill>
                <a:latin typeface="Courier New" panose="02070309020205020404" pitchFamily="49" charset="0"/>
              </a:rPr>
              <a:t>)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srgbClr val="660066"/>
                </a:solidFill>
                <a:latin typeface="Courier New" panose="02070309020205020404" pitchFamily="49" charset="0"/>
              </a:rPr>
              <a:t>String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s-ES" dirty="0">
                <a:solidFill>
                  <a:srgbClr val="666600"/>
                </a:solidFill>
                <a:latin typeface="Courier New" panose="02070309020205020404" pitchFamily="49" charset="0"/>
              </a:rPr>
              <a:t>,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srgbClr val="660066"/>
                </a:solidFill>
                <a:latin typeface="Courier New" panose="02070309020205020404" pitchFamily="49" charset="0"/>
              </a:rPr>
              <a:t>Pageable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p</a:t>
            </a:r>
            <a:r>
              <a:rPr lang="es-ES" dirty="0">
                <a:solidFill>
                  <a:srgbClr val="666600"/>
                </a:solidFill>
                <a:latin typeface="Courier New" panose="02070309020205020404" pitchFamily="49" charset="0"/>
              </a:rPr>
              <a:t>);</a:t>
            </a:r>
            <a:endParaRPr lang="es-ES" dirty="0"/>
          </a:p>
          <a:p>
            <a:pPr marL="0" indent="0">
              <a:buNone/>
            </a:pP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673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rección de ventas 16 X 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94_TF03431374.potx" id="{2F4881FE-CC89-4BA2-8CDB-3DBC2C76D3AE}" vid="{483BB0BA-DA05-41FE-B907-E782209F8221}"/>
    </a:ext>
  </a:extLst>
</a:theme>
</file>

<file path=ppt/theme/theme2.xml><?xml version="1.0" encoding="utf-8"?>
<a:theme xmlns:a="http://schemas.openxmlformats.org/drawingml/2006/main" name="Tema de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dirección empresarial (panorámica)</Template>
  <TotalTime>286</TotalTime>
  <Words>633</Words>
  <Application>Microsoft Office PowerPoint</Application>
  <PresentationFormat>Panorámica</PresentationFormat>
  <Paragraphs>148</Paragraphs>
  <Slides>24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2" baseType="lpstr">
      <vt:lpstr>Arial</vt:lpstr>
      <vt:lpstr>Arial Nova</vt:lpstr>
      <vt:lpstr>Book Antiqua</vt:lpstr>
      <vt:lpstr>Courier New</vt:lpstr>
      <vt:lpstr>inherit</vt:lpstr>
      <vt:lpstr>Lucida Sans Unicode</vt:lpstr>
      <vt:lpstr>Varela Round</vt:lpstr>
      <vt:lpstr>Dirección de ventas 16 X 9</vt:lpstr>
      <vt:lpstr>SpringData</vt:lpstr>
      <vt:lpstr>Diseño de título y contenido con lista</vt:lpstr>
      <vt:lpstr>SpringData REST</vt:lpstr>
      <vt:lpstr>Introducción</vt:lpstr>
      <vt:lpstr>Repository resources</vt:lpstr>
      <vt:lpstr>Descubrimiento de Recursos (HATEOAS)</vt:lpstr>
      <vt:lpstr>HTTP Métodos soportados</vt:lpstr>
      <vt:lpstr>HTTP Métodos soportados</vt:lpstr>
      <vt:lpstr>Paginación</vt:lpstr>
      <vt:lpstr>Ordenación</vt:lpstr>
      <vt:lpstr>Proyecciones?</vt:lpstr>
      <vt:lpstr>Como crear un proyecto Spring desde cero</vt:lpstr>
      <vt:lpstr>Dependencias Maven</vt:lpstr>
      <vt:lpstr>Diseño de título y contenido con gráfico</vt:lpstr>
      <vt:lpstr>Diseño de dos objetos con tabla</vt:lpstr>
      <vt:lpstr>Diseño de título y contenido con SmartArt</vt:lpstr>
      <vt:lpstr>Agregar un título de diapositiva (1)</vt:lpstr>
      <vt:lpstr>Agregar un título de diapositiva (2)</vt:lpstr>
      <vt:lpstr>Agregar un título de diapositiva (3)</vt:lpstr>
      <vt:lpstr>Agregar un título de diapositiva (4)</vt:lpstr>
      <vt:lpstr>Presentación de PowerPoint</vt:lpstr>
      <vt:lpstr>Agregar un título de diapositiva (5)</vt:lpstr>
      <vt:lpstr>Agregar un título de diapositiva (6)</vt:lpstr>
      <vt:lpstr>Agregar un título de diapositiva (7)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SpringData</dc:title>
  <dc:creator>Beatriz Lopez Moreno</dc:creator>
  <cp:lastModifiedBy>Beatriz Lopez Moreno</cp:lastModifiedBy>
  <cp:revision>36</cp:revision>
  <dcterms:created xsi:type="dcterms:W3CDTF">2017-12-28T11:31:22Z</dcterms:created>
  <dcterms:modified xsi:type="dcterms:W3CDTF">2018-01-02T13:02:16Z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