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4" r:id="rId5"/>
    <p:sldId id="275" r:id="rId6"/>
    <p:sldId id="272" r:id="rId7"/>
    <p:sldId id="269" r:id="rId8"/>
    <p:sldId id="270" r:id="rId9"/>
    <p:sldId id="271" r:id="rId10"/>
    <p:sldId id="277" r:id="rId11"/>
    <p:sldId id="262" r:id="rId12"/>
    <p:sldId id="276" r:id="rId13"/>
    <p:sldId id="261" r:id="rId14"/>
    <p:sldId id="263" r:id="rId15"/>
    <p:sldId id="278" r:id="rId16"/>
    <p:sldId id="279" r:id="rId17"/>
    <p:sldId id="264" r:id="rId18"/>
    <p:sldId id="265" r:id="rId19"/>
    <p:sldId id="280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03DF0-1633-40D1-B3E0-25FE58AC59D9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938B-18D7-4090-BD41-41150CEC0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87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03DF0-1633-40D1-B3E0-25FE58AC59D9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938B-18D7-4090-BD41-41150CEC0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64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03DF0-1633-40D1-B3E0-25FE58AC59D9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938B-18D7-4090-BD41-41150CEC0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03DF0-1633-40D1-B3E0-25FE58AC59D9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938B-18D7-4090-BD41-41150CEC0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30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03DF0-1633-40D1-B3E0-25FE58AC59D9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938B-18D7-4090-BD41-41150CEC0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7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03DF0-1633-40D1-B3E0-25FE58AC59D9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938B-18D7-4090-BD41-41150CEC0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3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03DF0-1633-40D1-B3E0-25FE58AC59D9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938B-18D7-4090-BD41-41150CEC0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03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03DF0-1633-40D1-B3E0-25FE58AC59D9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938B-18D7-4090-BD41-41150CEC0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71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03DF0-1633-40D1-B3E0-25FE58AC59D9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938B-18D7-4090-BD41-41150CEC0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9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03DF0-1633-40D1-B3E0-25FE58AC59D9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938B-18D7-4090-BD41-41150CEC0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6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03DF0-1633-40D1-B3E0-25FE58AC59D9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938B-18D7-4090-BD41-41150CEC0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92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03DF0-1633-40D1-B3E0-25FE58AC59D9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A938B-18D7-4090-BD41-41150CEC0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41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54110" y="2348472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Design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18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method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Usually, you have to choose which subclass to instantiate</a:t>
            </a:r>
          </a:p>
          <a:p>
            <a:endParaRPr lang="en-US" dirty="0" smtClean="0"/>
          </a:p>
          <a:p>
            <a:r>
              <a:rPr lang="en-US" dirty="0" smtClean="0"/>
              <a:t>You do this job in a dedicated factory method</a:t>
            </a:r>
          </a:p>
          <a:p>
            <a:endParaRPr lang="en-US" dirty="0" smtClean="0"/>
          </a:p>
          <a:p>
            <a:r>
              <a:rPr lang="en-US" dirty="0" smtClean="0"/>
              <a:t>Need to register the classes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Example </a:t>
            </a:r>
            <a:r>
              <a:rPr lang="en-US" dirty="0"/>
              <a:t>factory.py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07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Factory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</a:t>
            </a:r>
            <a:r>
              <a:rPr lang="en-US" dirty="0"/>
              <a:t>a way to encapsulate a group of individual </a:t>
            </a:r>
            <a:r>
              <a:rPr lang="en-US" dirty="0" smtClean="0"/>
              <a:t>factories</a:t>
            </a:r>
            <a:r>
              <a:rPr lang="en-US" dirty="0"/>
              <a:t> </a:t>
            </a:r>
            <a:r>
              <a:rPr lang="en-US" dirty="0" smtClean="0"/>
              <a:t>that </a:t>
            </a:r>
            <a:r>
              <a:rPr lang="en-US" dirty="0"/>
              <a:t>have a common theme without specifying their concrete </a:t>
            </a:r>
            <a:r>
              <a:rPr lang="en-US" dirty="0" smtClean="0"/>
              <a:t>classes</a:t>
            </a:r>
          </a:p>
          <a:p>
            <a:endParaRPr lang="en-US" dirty="0"/>
          </a:p>
          <a:p>
            <a:r>
              <a:rPr lang="en-US" dirty="0" smtClean="0"/>
              <a:t>Client code programs to the abstract factory and product interfaces, doesn’t have to worry about the concrete classes and implementation details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22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Factory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 abstract_factory.py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1825624"/>
            <a:ext cx="66675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47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only one instance to exist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Sub-classing is a problem to Singleton</a:t>
            </a:r>
          </a:p>
          <a:p>
            <a:r>
              <a:rPr lang="en-US" dirty="0" smtClean="0"/>
              <a:t>Other approaches: import module, create only one instance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446" y="2730320"/>
            <a:ext cx="5705340" cy="186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6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are created “outside”</a:t>
            </a:r>
          </a:p>
          <a:p>
            <a:endParaRPr lang="en-US" dirty="0" smtClean="0"/>
          </a:p>
          <a:p>
            <a:r>
              <a:rPr lang="en-US" dirty="0" smtClean="0"/>
              <a:t>Good way of implementing loose coupling</a:t>
            </a:r>
          </a:p>
          <a:p>
            <a:endParaRPr lang="en-US" dirty="0" smtClean="0"/>
          </a:p>
          <a:p>
            <a:r>
              <a:rPr lang="en-US" dirty="0" smtClean="0"/>
              <a:t>Inherent to Python</a:t>
            </a:r>
          </a:p>
          <a:p>
            <a:endParaRPr lang="en-US" dirty="0"/>
          </a:p>
          <a:p>
            <a:r>
              <a:rPr lang="en-US" dirty="0" smtClean="0"/>
              <a:t>Makes unit testing flexible and easy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20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2439" y="1983346"/>
            <a:ext cx="639912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31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creational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Builder</a:t>
            </a:r>
          </a:p>
          <a:p>
            <a:r>
              <a:rPr lang="en-US" dirty="0" smtClean="0"/>
              <a:t>Object Pool</a:t>
            </a:r>
          </a:p>
          <a:p>
            <a:r>
              <a:rPr lang="en-US" dirty="0" smtClean="0"/>
              <a:t>Prototype</a:t>
            </a:r>
          </a:p>
          <a:p>
            <a:r>
              <a:rPr lang="en-US" dirty="0" smtClean="0"/>
              <a:t>Lazy </a:t>
            </a:r>
            <a:r>
              <a:rPr lang="en-US" dirty="0" err="1" smtClean="0"/>
              <a:t>Initialisation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00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Client code C requires </a:t>
            </a:r>
            <a:r>
              <a:rPr lang="en-US" dirty="0"/>
              <a:t>a protocol </a:t>
            </a:r>
            <a:r>
              <a:rPr lang="en-US" dirty="0" smtClean="0"/>
              <a:t>P1 </a:t>
            </a:r>
          </a:p>
          <a:p>
            <a:endParaRPr lang="en-US" dirty="0" smtClean="0"/>
          </a:p>
          <a:p>
            <a:r>
              <a:rPr lang="en-US" dirty="0" smtClean="0"/>
              <a:t>Supplier code S provides </a:t>
            </a:r>
            <a:r>
              <a:rPr lang="en-US" dirty="0"/>
              <a:t>different protocol </a:t>
            </a:r>
            <a:r>
              <a:rPr lang="en-US" dirty="0" smtClean="0"/>
              <a:t>P2 </a:t>
            </a:r>
            <a:r>
              <a:rPr lang="en-US" dirty="0"/>
              <a:t>(with a superset of </a:t>
            </a:r>
            <a:r>
              <a:rPr lang="en-US" dirty="0" smtClean="0"/>
              <a:t>P1's </a:t>
            </a:r>
            <a:r>
              <a:rPr lang="en-US" dirty="0"/>
              <a:t>functionality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Adapter </a:t>
            </a:r>
            <a:r>
              <a:rPr lang="en-US" dirty="0"/>
              <a:t>code </a:t>
            </a:r>
            <a:r>
              <a:rPr lang="en-US" dirty="0" smtClean="0"/>
              <a:t>A </a:t>
            </a:r>
            <a:r>
              <a:rPr lang="en-US" dirty="0"/>
              <a:t>"sneaks in the middle</a:t>
            </a:r>
            <a:r>
              <a:rPr lang="en-US" dirty="0" smtClean="0"/>
              <a:t>": </a:t>
            </a:r>
            <a:r>
              <a:rPr lang="en-US" dirty="0"/>
              <a:t>A implements P1 by means of appropriate calls to </a:t>
            </a:r>
            <a:r>
              <a:rPr lang="en-US" dirty="0" smtClean="0"/>
              <a:t>S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is a supplier (produces protocol </a:t>
            </a:r>
            <a:r>
              <a:rPr lang="en-US" dirty="0" smtClean="0"/>
              <a:t>P1) </a:t>
            </a:r>
            <a:r>
              <a:rPr lang="en-US" dirty="0"/>
              <a:t>to </a:t>
            </a:r>
            <a:r>
              <a:rPr lang="en-US" dirty="0" smtClean="0"/>
              <a:t>C, A is also a </a:t>
            </a:r>
            <a:r>
              <a:rPr lang="en-US" dirty="0"/>
              <a:t>client (consumes protocol </a:t>
            </a:r>
            <a:r>
              <a:rPr lang="en-US" dirty="0" smtClean="0"/>
              <a:t>P2) </a:t>
            </a:r>
            <a:r>
              <a:rPr lang="en-US" dirty="0"/>
              <a:t>"</a:t>
            </a:r>
            <a:r>
              <a:rPr lang="en-US" dirty="0" smtClean="0"/>
              <a:t>inside“</a:t>
            </a:r>
          </a:p>
          <a:p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be implemented at class level </a:t>
            </a:r>
            <a:r>
              <a:rPr lang="en-US" dirty="0" smtClean="0"/>
              <a:t>(</a:t>
            </a:r>
            <a:r>
              <a:rPr lang="en-US" dirty="0" err="1" smtClean="0"/>
              <a:t>subclassing</a:t>
            </a:r>
            <a:r>
              <a:rPr lang="en-US" dirty="0" smtClean="0"/>
              <a:t>/using </a:t>
            </a:r>
            <a:r>
              <a:rPr lang="en-US" dirty="0" err="1" smtClean="0"/>
              <a:t>Mixin</a:t>
            </a:r>
            <a:r>
              <a:rPr lang="en-US" dirty="0" smtClean="0"/>
              <a:t> classes) </a:t>
            </a:r>
            <a:r>
              <a:rPr lang="en-US" dirty="0"/>
              <a:t>or object level (Wrap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E.g. socket</a:t>
            </a:r>
            <a:r>
              <a:rPr lang="en-US" dirty="0"/>
              <a:t>._</a:t>
            </a:r>
            <a:r>
              <a:rPr lang="en-US" dirty="0" err="1"/>
              <a:t>fileobject</a:t>
            </a:r>
            <a:r>
              <a:rPr lang="en-US" dirty="0"/>
              <a:t>: from sockets to file-like objects (w/much code for buffering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Python</a:t>
            </a:r>
            <a:r>
              <a:rPr lang="en-US" dirty="0"/>
              <a:t>, </a:t>
            </a:r>
            <a:r>
              <a:rPr lang="en-US" dirty="0" smtClean="0"/>
              <a:t>often </a:t>
            </a:r>
            <a:r>
              <a:rPr lang="en-US" dirty="0"/>
              <a:t>_</a:t>
            </a:r>
            <a:r>
              <a:rPr lang="en-US" dirty="0" err="1"/>
              <a:t>callables</a:t>
            </a:r>
            <a:r>
              <a:rPr lang="en-US" dirty="0"/>
              <a:t>_ are adapted </a:t>
            </a:r>
            <a:r>
              <a:rPr lang="en-US" dirty="0" smtClean="0"/>
              <a:t>too via decorators, </a:t>
            </a:r>
            <a:r>
              <a:rPr lang="en-US" dirty="0" err="1" smtClean="0"/>
              <a:t>functools</a:t>
            </a:r>
            <a:r>
              <a:rPr lang="en-US" dirty="0" smtClean="0"/>
              <a:t>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89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Interpose </a:t>
            </a:r>
            <a:r>
              <a:rPr lang="en-US" dirty="0"/>
              <a:t>a simpler "Facade" object/class exposing a controlled subset of </a:t>
            </a:r>
            <a:r>
              <a:rPr lang="en-US" dirty="0" smtClean="0"/>
              <a:t>functionality</a:t>
            </a:r>
          </a:p>
          <a:p>
            <a:endParaRPr lang="en-US" dirty="0" smtClean="0"/>
          </a:p>
          <a:p>
            <a:r>
              <a:rPr lang="en-US" dirty="0" smtClean="0"/>
              <a:t>Client </a:t>
            </a:r>
            <a:r>
              <a:rPr lang="en-US" dirty="0"/>
              <a:t>code </a:t>
            </a:r>
            <a:r>
              <a:rPr lang="en-US" dirty="0" smtClean="0"/>
              <a:t>calls </a:t>
            </a:r>
            <a:r>
              <a:rPr lang="en-US" dirty="0"/>
              <a:t>into the </a:t>
            </a:r>
            <a:r>
              <a:rPr lang="en-US" dirty="0" smtClean="0"/>
              <a:t>Facade only</a:t>
            </a:r>
          </a:p>
          <a:p>
            <a:endParaRPr lang="en-US" dirty="0" smtClean="0"/>
          </a:p>
          <a:p>
            <a:r>
              <a:rPr lang="en-US" dirty="0" smtClean="0"/>
              <a:t>Facade </a:t>
            </a:r>
            <a:r>
              <a:rPr lang="en-US" dirty="0"/>
              <a:t>implements its simpler functionality via calls into the rich, complex subsystem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Clients </a:t>
            </a:r>
            <a:r>
              <a:rPr lang="en-US" dirty="0"/>
              <a:t>gain simplicity</a:t>
            </a:r>
          </a:p>
        </p:txBody>
      </p:sp>
    </p:spTree>
    <p:extLst>
      <p:ext uri="{BB962C8B-B14F-4D97-AF65-F5344CB8AC3E}">
        <p14:creationId xmlns:p14="http://schemas.microsoft.com/office/powerpoint/2010/main" val="259947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Facade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6535" y="2262981"/>
            <a:ext cx="5705341" cy="375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28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design pattern?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 design pattern is </a:t>
            </a:r>
            <a:r>
              <a:rPr lang="en-US" dirty="0"/>
              <a:t>a general reusable solution to a commonly occurring problem within a given </a:t>
            </a:r>
            <a:r>
              <a:rPr lang="en-US" dirty="0" smtClean="0"/>
              <a:t>context -- a </a:t>
            </a:r>
            <a:r>
              <a:rPr lang="en-US" dirty="0" err="1" smtClean="0"/>
              <a:t>formalised</a:t>
            </a:r>
            <a:r>
              <a:rPr lang="en-US" dirty="0" smtClean="0"/>
              <a:t> best practice</a:t>
            </a:r>
          </a:p>
          <a:p>
            <a:endParaRPr lang="en-US" dirty="0"/>
          </a:p>
          <a:p>
            <a:r>
              <a:rPr lang="en-US" dirty="0" smtClean="0"/>
              <a:t>Gained popularity after the book “</a:t>
            </a:r>
            <a:r>
              <a:rPr lang="en-US" dirty="0"/>
              <a:t> </a:t>
            </a:r>
            <a:r>
              <a:rPr lang="en-US" i="1" dirty="0"/>
              <a:t>Design Patterns: Elements of Reusable Object-Oriented Software</a:t>
            </a:r>
            <a:r>
              <a:rPr lang="en-US" dirty="0" smtClean="0"/>
              <a:t>” by “</a:t>
            </a:r>
            <a:r>
              <a:rPr lang="en-US" b="1" dirty="0" smtClean="0"/>
              <a:t>Gang </a:t>
            </a:r>
            <a:r>
              <a:rPr lang="en-US" b="1" dirty="0"/>
              <a:t>of </a:t>
            </a:r>
            <a:r>
              <a:rPr lang="en-US" b="1" dirty="0" smtClean="0"/>
              <a:t>four” (GOF)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DPs are NOT: data structures, algorithms, domain-specific system architectures, programming language </a:t>
            </a:r>
            <a:r>
              <a:rPr lang="en-US" dirty="0" smtClean="0"/>
              <a:t>features</a:t>
            </a:r>
          </a:p>
          <a:p>
            <a:endParaRPr lang="en-US" dirty="0"/>
          </a:p>
          <a:p>
            <a:r>
              <a:rPr lang="en-US" dirty="0" smtClean="0"/>
              <a:t>MUST </a:t>
            </a:r>
            <a:r>
              <a:rPr lang="en-US" dirty="0"/>
              <a:t>be studied in a language's </a:t>
            </a:r>
            <a:r>
              <a:rPr lang="en-US" dirty="0" smtClean="0"/>
              <a:t>context</a:t>
            </a:r>
          </a:p>
          <a:p>
            <a:endParaRPr lang="en-US" dirty="0" smtClean="0"/>
          </a:p>
          <a:p>
            <a:r>
              <a:rPr lang="en-US" dirty="0"/>
              <a:t>Object-oriented design patterns typically show relationships and interactions between classes or objects, without specifying the final application classes or objects that are involved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13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Other structural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Decorator - Add functionality without inheritance, already integrated into the python language</a:t>
            </a:r>
          </a:p>
          <a:p>
            <a:r>
              <a:rPr lang="en-US" dirty="0" smtClean="0"/>
              <a:t>Proxy - Prevent direct access, decouple from access/location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8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8425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Program to an interface not an implementation</a:t>
            </a:r>
          </a:p>
          <a:p>
            <a:endParaRPr lang="en-US" dirty="0"/>
          </a:p>
          <a:p>
            <a:pPr lvl="1"/>
            <a:r>
              <a:rPr lang="en-US" dirty="0"/>
              <a:t>In Python we think about interfaces all the time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Duck typing - suitability is determined based on method and properties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it quacks and can show feathers, it is a duck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Polymorphism</a:t>
            </a:r>
          </a:p>
          <a:p>
            <a:pPr lvl="1"/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934" y="5086573"/>
            <a:ext cx="3039145" cy="158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66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2746"/>
            <a:ext cx="10515600" cy="4128819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Favour</a:t>
            </a:r>
            <a:r>
              <a:rPr lang="en-US" dirty="0" smtClean="0"/>
              <a:t> </a:t>
            </a:r>
            <a:r>
              <a:rPr lang="en-US" dirty="0"/>
              <a:t>object composition over inheritance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 Python, hold or wrap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Inherit only when it’s really convenient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Exposes everything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Hold</a:t>
            </a:r>
            <a:r>
              <a:rPr lang="en-US" dirty="0"/>
              <a:t>:</a:t>
            </a:r>
            <a:r>
              <a:rPr lang="en-US" dirty="0" smtClean="0"/>
              <a:t> Object O has </a:t>
            </a:r>
            <a:r>
              <a:rPr lang="en-US" dirty="0" err="1" smtClean="0"/>
              <a:t>subobject</a:t>
            </a:r>
            <a:r>
              <a:rPr lang="en-US" dirty="0" smtClean="0"/>
              <a:t> S as an attribute</a:t>
            </a:r>
          </a:p>
          <a:p>
            <a:pPr lvl="1"/>
            <a:endParaRPr lang="en-US" dirty="0" smtClean="0"/>
          </a:p>
          <a:p>
            <a:pPr lvl="2"/>
            <a:r>
              <a:rPr lang="en-US" dirty="0" smtClean="0"/>
              <a:t>Use </a:t>
            </a:r>
            <a:r>
              <a:rPr lang="en-US" dirty="0" err="1" smtClean="0"/>
              <a:t>self.S.method</a:t>
            </a:r>
            <a:r>
              <a:rPr lang="en-US" dirty="0" smtClean="0"/>
              <a:t> or </a:t>
            </a:r>
            <a:r>
              <a:rPr lang="en-US" dirty="0" err="1" smtClean="0"/>
              <a:t>O.S.method</a:t>
            </a:r>
            <a:endParaRPr lang="en-US" dirty="0" smtClean="0"/>
          </a:p>
          <a:p>
            <a:pPr lvl="2"/>
            <a:r>
              <a:rPr lang="en-US" dirty="0" smtClean="0"/>
              <a:t>Simple, direct, immediate</a:t>
            </a:r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4253" y="3877994"/>
            <a:ext cx="23050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02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2746"/>
            <a:ext cx="10515600" cy="1110757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Favour</a:t>
            </a:r>
            <a:r>
              <a:rPr lang="en-US" dirty="0" smtClean="0"/>
              <a:t> </a:t>
            </a:r>
            <a:r>
              <a:rPr lang="en-US" dirty="0"/>
              <a:t>object composition over </a:t>
            </a:r>
            <a:r>
              <a:rPr lang="en-US" dirty="0" smtClean="0"/>
              <a:t>inheritance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Wrap</a:t>
            </a:r>
            <a:r>
              <a:rPr lang="en-US" dirty="0" smtClean="0"/>
              <a:t> = </a:t>
            </a:r>
            <a:r>
              <a:rPr lang="en-US" dirty="0"/>
              <a:t>Hold + </a:t>
            </a:r>
            <a:r>
              <a:rPr lang="en-US" dirty="0" smtClean="0"/>
              <a:t>delegate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908" y="3129957"/>
            <a:ext cx="2609850" cy="23681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045" y="3129957"/>
            <a:ext cx="24098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92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of 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Creational</a:t>
            </a:r>
            <a:r>
              <a:rPr lang="en-US" dirty="0" smtClean="0"/>
              <a:t> - deal </a:t>
            </a:r>
            <a:r>
              <a:rPr lang="en-US" dirty="0"/>
              <a:t>with object creation mechanisms, trying to create objects in a manner suitable to the </a:t>
            </a:r>
            <a:r>
              <a:rPr lang="en-US" dirty="0" smtClean="0"/>
              <a:t>situation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Structural</a:t>
            </a:r>
            <a:r>
              <a:rPr lang="en-US" dirty="0" smtClean="0"/>
              <a:t> - deal with mutual </a:t>
            </a:r>
            <a:r>
              <a:rPr lang="en-US" dirty="0"/>
              <a:t>composition of classes or </a:t>
            </a:r>
            <a:r>
              <a:rPr lang="en-US" dirty="0" smtClean="0"/>
              <a:t>objects, ease </a:t>
            </a:r>
            <a:r>
              <a:rPr lang="en-US" dirty="0"/>
              <a:t>the design by identifying a simple way to realize relationships between </a:t>
            </a:r>
            <a:r>
              <a:rPr lang="en-US" dirty="0" smtClean="0"/>
              <a:t>entities</a:t>
            </a:r>
          </a:p>
          <a:p>
            <a:endParaRPr lang="en-US" dirty="0"/>
          </a:p>
          <a:p>
            <a:r>
              <a:rPr lang="en-US" dirty="0" err="1" smtClean="0">
                <a:solidFill>
                  <a:schemeClr val="accent6"/>
                </a:solidFill>
              </a:rPr>
              <a:t>Behavioural</a:t>
            </a:r>
            <a:r>
              <a:rPr lang="en-US" dirty="0"/>
              <a:t> -</a:t>
            </a:r>
            <a:r>
              <a:rPr lang="en-US" dirty="0" smtClean="0"/>
              <a:t> deal with how </a:t>
            </a:r>
            <a:r>
              <a:rPr lang="en-US" dirty="0"/>
              <a:t>classes or objects interact and distribute responsibilities among them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36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dirty="0"/>
              <a:t> </a:t>
            </a:r>
            <a:r>
              <a:rPr lang="en-US" dirty="0" smtClean="0"/>
              <a:t>subroutine that </a:t>
            </a:r>
            <a:r>
              <a:rPr lang="en-US" dirty="0"/>
              <a:t>returns a "new" object may be referred to as a "factory", as in </a:t>
            </a:r>
            <a:r>
              <a:rPr lang="en-US" i="1" dirty="0"/>
              <a:t>factory method</a:t>
            </a:r>
            <a:r>
              <a:rPr lang="en-US" dirty="0"/>
              <a:t> or </a:t>
            </a:r>
            <a:r>
              <a:rPr lang="en-US" i="1" dirty="0"/>
              <a:t>factory </a:t>
            </a:r>
            <a:r>
              <a:rPr lang="en-US" i="1" dirty="0" smtClean="0"/>
              <a:t>function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 object housing a factory method can also be referred to as factory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753" y="3300971"/>
            <a:ext cx="2876550" cy="140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35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factories instead of constructors or prototypes allows one to use polymorphism for object </a:t>
            </a:r>
            <a:r>
              <a:rPr lang="en-US" dirty="0" smtClean="0"/>
              <a:t>creation -- python </a:t>
            </a:r>
            <a:r>
              <a:rPr lang="en-US" dirty="0"/>
              <a:t>inherently supports </a:t>
            </a:r>
            <a:r>
              <a:rPr lang="en-US" dirty="0" smtClean="0"/>
              <a:t>this. Classes are callable and you can pass them as arguments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smtClean="0"/>
              <a:t>consuming code </a:t>
            </a:r>
            <a:r>
              <a:rPr lang="en-US" dirty="0"/>
              <a:t>need not be tied to specific </a:t>
            </a:r>
            <a:r>
              <a:rPr lang="en-US" dirty="0" smtClean="0"/>
              <a:t>classes/objects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 Python, factory is semantically equivalent to constructor – it generalizes the constructor. Any interface that supports constructor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62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method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factory </a:t>
            </a:r>
            <a:r>
              <a:rPr lang="en-US" dirty="0"/>
              <a:t>method pattern </a:t>
            </a:r>
            <a:r>
              <a:rPr lang="en-US" dirty="0" smtClean="0"/>
              <a:t>uses</a:t>
            </a:r>
            <a:r>
              <a:rPr lang="en-US" dirty="0"/>
              <a:t> factory methods to deal with the problem of creating objects without having to specify the exact class of the object that will be </a:t>
            </a:r>
            <a:r>
              <a:rPr lang="en-US" dirty="0" smtClean="0"/>
              <a:t>created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591" y="3239775"/>
            <a:ext cx="4008817" cy="292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5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1463</TotalTime>
  <Words>492</Words>
  <Application>Microsoft Office PowerPoint</Application>
  <PresentationFormat>Widescreen</PresentationFormat>
  <Paragraphs>158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Design Patterns</vt:lpstr>
      <vt:lpstr>What is a design pattern?</vt:lpstr>
      <vt:lpstr>Two Principles</vt:lpstr>
      <vt:lpstr>Two Principles</vt:lpstr>
      <vt:lpstr>Two Principles</vt:lpstr>
      <vt:lpstr>Classification of Design Patterns</vt:lpstr>
      <vt:lpstr>Factory</vt:lpstr>
      <vt:lpstr>Factory</vt:lpstr>
      <vt:lpstr>Factory method pattern</vt:lpstr>
      <vt:lpstr>Factory method pattern</vt:lpstr>
      <vt:lpstr>Abstract Factory Method</vt:lpstr>
      <vt:lpstr>Abstract Factory Method</vt:lpstr>
      <vt:lpstr>Singleton</vt:lpstr>
      <vt:lpstr>Dependency Injection</vt:lpstr>
      <vt:lpstr>Dependency Injection</vt:lpstr>
      <vt:lpstr>Other creational patterns</vt:lpstr>
      <vt:lpstr>Adapter</vt:lpstr>
      <vt:lpstr>Facade</vt:lpstr>
      <vt:lpstr>Facade</vt:lpstr>
      <vt:lpstr>Other structural patterns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Dipesh</dc:creator>
  <cp:lastModifiedBy>Dipesh</cp:lastModifiedBy>
  <cp:revision>93</cp:revision>
  <dcterms:created xsi:type="dcterms:W3CDTF">2017-05-01T20:55:48Z</dcterms:created>
  <dcterms:modified xsi:type="dcterms:W3CDTF">2017-06-01T10:07:47Z</dcterms:modified>
</cp:coreProperties>
</file>