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f18e2f3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f18e2f3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f18e2f3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f18e2f3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f18e2f3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f18e2f3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f18e2f3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f18e2f3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220afe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220afe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220afe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220afe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f18e2f3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f18e2f3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f18e2f3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f18e2f3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f18e2f3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f18e2f3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f18e2f3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f18e2f3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f18e2f3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f18e2f3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f18e2f3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f18e2f3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w3schools.com/tags/tag_title.asp" TargetMode="External"/><Relationship Id="rId4" Type="http://schemas.openxmlformats.org/officeDocument/2006/relationships/hyperlink" Target="http://www.w3schools.com/tags/tag_style.asp" TargetMode="External"/><Relationship Id="rId9" Type="http://schemas.openxmlformats.org/officeDocument/2006/relationships/hyperlink" Target="http://www.w3schools.com/tags/tag_noscript.asp" TargetMode="External"/><Relationship Id="rId5" Type="http://schemas.openxmlformats.org/officeDocument/2006/relationships/hyperlink" Target="http://www.w3schools.com/tags/tag_base.asp" TargetMode="External"/><Relationship Id="rId6" Type="http://schemas.openxmlformats.org/officeDocument/2006/relationships/hyperlink" Target="http://www.w3schools.com/tags/tag_link.asp" TargetMode="External"/><Relationship Id="rId7" Type="http://schemas.openxmlformats.org/officeDocument/2006/relationships/hyperlink" Target="http://www.w3schools.com/tags/tag_meta.asp" TargetMode="External"/><Relationship Id="rId8" Type="http://schemas.openxmlformats.org/officeDocument/2006/relationships/hyperlink" Target="http://www.w3schools.com/tags/tag_script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World_Wide_Web_Consortium" TargetMode="External"/><Relationship Id="rId4" Type="http://schemas.openxmlformats.org/officeDocument/2006/relationships/hyperlink" Target="https://www.w3.org/Consortium/Member/List" TargetMode="External"/><Relationship Id="rId5" Type="http://schemas.openxmlformats.org/officeDocument/2006/relationships/hyperlink" Target="https://www.w3.org/People/" TargetMode="External"/><Relationship Id="rId6" Type="http://schemas.openxmlformats.org/officeDocument/2006/relationships/hyperlink" Target="https://www.w3.org/standards/" TargetMode="External"/><Relationship Id="rId7" Type="http://schemas.openxmlformats.org/officeDocument/2006/relationships/hyperlink" Target="https://www.w3.org/People/Berners-Lee/" TargetMode="External"/><Relationship Id="rId8" Type="http://schemas.openxmlformats.org/officeDocument/2006/relationships/hyperlink" Target="https://www.w3.org/People/Jeff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World_Wide_Web" TargetMode="External"/><Relationship Id="rId4" Type="http://schemas.openxmlformats.org/officeDocument/2006/relationships/hyperlink" Target="https://en.wikipedia.org/wiki/Hypertext_Transfer_Protoco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Tim_Berners-Lee#cite_note-30" TargetMode="External"/><Relationship Id="rId4" Type="http://schemas.openxmlformats.org/officeDocument/2006/relationships/hyperlink" Target="http://info.cern.ch/hypertext/WWW/TheProject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&lt;html&gt;&lt;/html&gt;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&lt;html&gt; tag tells the browser that this is an HTML document.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the opening tags for your webpage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All markup should be placed inside of these tags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&lt;head&gt;&lt;head&gt;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&lt;head&gt; element can include tags for css, javascript, keywords, here are some:</a:t>
            </a:r>
            <a:endParaRPr/>
          </a:p>
          <a:p>
            <a:pPr indent="-301625" lvl="1" marL="914400" rtl="0" algn="l">
              <a:lnSpc>
                <a:spcPct val="146739"/>
              </a:lnSpc>
              <a:spcBef>
                <a:spcPts val="1600"/>
              </a:spcBef>
              <a:spcAft>
                <a:spcPts val="0"/>
              </a:spcAft>
              <a:buSzPts val="1150"/>
              <a:buFont typeface="Verdana"/>
              <a:buChar char="○"/>
            </a:pP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&lt;title&gt;</a:t>
            </a: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(this element is required in an HTML document),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&lt;style&gt;</a:t>
            </a:r>
            <a:r>
              <a:rPr lang="en"/>
              <a:t>,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&lt;base&gt;</a:t>
            </a:r>
            <a:r>
              <a:rPr lang="en"/>
              <a:t>,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&lt;link&gt;</a:t>
            </a:r>
            <a:r>
              <a:rPr lang="en"/>
              <a:t>,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&lt;meta&gt;</a:t>
            </a:r>
            <a:r>
              <a:rPr lang="en"/>
              <a:t>,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8"/>
              </a:rPr>
              <a:t>&lt;script&gt;</a:t>
            </a:r>
            <a:r>
              <a:rPr lang="en"/>
              <a:t>, </a:t>
            </a:r>
            <a:r>
              <a:rPr lang="en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9"/>
              </a:rPr>
              <a:t>&lt;noscript&gt;</a:t>
            </a:r>
            <a:endParaRPr/>
          </a:p>
          <a:p>
            <a:pPr indent="-342900" lvl="0" marL="4572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elements placed in the head tag are meant for browsers to preprocess before loading the rest of the document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&lt;body&gt;&lt;/body&gt;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&lt;body&gt; tag defines the document's body.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&lt;body&gt; element contains all the contents of an HTML document, such as text, hyperlinks, images, tables, lists,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Structure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page_structure_example.jpg"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375" y="1830150"/>
            <a:ext cx="43910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of content and presentation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Separation of content and presentation (or separation of content and style) is a design principle under which visual and design aspects (presentation and style) are separated from the core material and structure (content) of a document.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575" y="2393600"/>
            <a:ext cx="33337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content multiple devices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654708" y="1488622"/>
            <a:ext cx="1233000" cy="82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7441858" y="2763047"/>
            <a:ext cx="1087800" cy="72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2012758" y="2763047"/>
            <a:ext cx="1087800" cy="72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727308" y="2763047"/>
            <a:ext cx="1087800" cy="72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084583" y="2763047"/>
            <a:ext cx="1087800" cy="72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370033" y="2763047"/>
            <a:ext cx="1087800" cy="72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441849" y="3848609"/>
            <a:ext cx="1087800" cy="7251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Assistive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012749" y="3848609"/>
            <a:ext cx="1087800" cy="7251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TV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727299" y="3848609"/>
            <a:ext cx="1087800" cy="725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084574" y="3848609"/>
            <a:ext cx="1087800" cy="72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370024" y="3848609"/>
            <a:ext cx="1087800" cy="725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</a:t>
            </a:r>
            <a:endParaRPr/>
          </a:p>
        </p:txBody>
      </p:sp>
      <p:cxnSp>
        <p:nvCxnSpPr>
          <p:cNvPr id="81" name="Google Shape;81;p15"/>
          <p:cNvCxnSpPr>
            <a:stCxn id="70" idx="2"/>
            <a:endCxn id="72" idx="0"/>
          </p:cNvCxnSpPr>
          <p:nvPr/>
        </p:nvCxnSpPr>
        <p:spPr>
          <a:xfrm flipH="1">
            <a:off x="2556808" y="2310622"/>
            <a:ext cx="27144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>
            <a:stCxn id="70" idx="2"/>
            <a:endCxn id="75" idx="0"/>
          </p:cNvCxnSpPr>
          <p:nvPr/>
        </p:nvCxnSpPr>
        <p:spPr>
          <a:xfrm flipH="1">
            <a:off x="3914008" y="2310622"/>
            <a:ext cx="13572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>
            <a:stCxn id="70" idx="2"/>
            <a:endCxn id="73" idx="0"/>
          </p:cNvCxnSpPr>
          <p:nvPr/>
        </p:nvCxnSpPr>
        <p:spPr>
          <a:xfrm>
            <a:off x="5271208" y="2310622"/>
            <a:ext cx="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>
            <a:stCxn id="70" idx="2"/>
            <a:endCxn id="74" idx="0"/>
          </p:cNvCxnSpPr>
          <p:nvPr/>
        </p:nvCxnSpPr>
        <p:spPr>
          <a:xfrm>
            <a:off x="5271208" y="2310622"/>
            <a:ext cx="13572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5"/>
          <p:cNvCxnSpPr>
            <a:stCxn id="70" idx="2"/>
            <a:endCxn id="71" idx="0"/>
          </p:cNvCxnSpPr>
          <p:nvPr/>
        </p:nvCxnSpPr>
        <p:spPr>
          <a:xfrm>
            <a:off x="5271208" y="2310622"/>
            <a:ext cx="2714700" cy="4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5"/>
          <p:cNvCxnSpPr>
            <a:stCxn id="72" idx="2"/>
            <a:endCxn id="77" idx="0"/>
          </p:cNvCxnSpPr>
          <p:nvPr/>
        </p:nvCxnSpPr>
        <p:spPr>
          <a:xfrm>
            <a:off x="2556658" y="3488147"/>
            <a:ext cx="0" cy="3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>
            <a:stCxn id="75" idx="2"/>
            <a:endCxn id="80" idx="0"/>
          </p:cNvCxnSpPr>
          <p:nvPr/>
        </p:nvCxnSpPr>
        <p:spPr>
          <a:xfrm>
            <a:off x="3913933" y="3488147"/>
            <a:ext cx="0" cy="3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5"/>
          <p:cNvCxnSpPr>
            <a:stCxn id="73" idx="2"/>
            <a:endCxn id="78" idx="0"/>
          </p:cNvCxnSpPr>
          <p:nvPr/>
        </p:nvCxnSpPr>
        <p:spPr>
          <a:xfrm>
            <a:off x="5271208" y="3488147"/>
            <a:ext cx="0" cy="3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5"/>
          <p:cNvCxnSpPr>
            <a:stCxn id="74" idx="2"/>
            <a:endCxn id="79" idx="0"/>
          </p:cNvCxnSpPr>
          <p:nvPr/>
        </p:nvCxnSpPr>
        <p:spPr>
          <a:xfrm>
            <a:off x="6628483" y="3488147"/>
            <a:ext cx="0" cy="3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>
            <a:stCxn id="71" idx="2"/>
            <a:endCxn id="76" idx="0"/>
          </p:cNvCxnSpPr>
          <p:nvPr/>
        </p:nvCxnSpPr>
        <p:spPr>
          <a:xfrm>
            <a:off x="7985758" y="3488147"/>
            <a:ext cx="0" cy="3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5"/>
          <p:cNvSpPr txBox="1"/>
          <p:nvPr/>
        </p:nvSpPr>
        <p:spPr>
          <a:xfrm>
            <a:off x="566547" y="1597114"/>
            <a:ext cx="13572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1363300" y="1437750"/>
            <a:ext cx="7470000" cy="7251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1363300" y="2766477"/>
            <a:ext cx="7470000" cy="7251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1363300" y="3833277"/>
            <a:ext cx="7470000" cy="7251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206382" y="2841627"/>
            <a:ext cx="300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639629" y="3946825"/>
            <a:ext cx="1233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Versions - Who Decides?</a:t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HTML5 is specified by the HTML Working Group of the</a:t>
            </a:r>
            <a:r>
              <a:rPr lang="en" u="sng">
                <a:solidFill>
                  <a:schemeClr val="hlink"/>
                </a:solidFill>
                <a:hlinkClick r:id="rId3"/>
              </a:rPr>
              <a:t>W3C</a:t>
            </a:r>
            <a:r>
              <a:rPr lang="en"/>
              <a:t> following the W3C process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W3C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The World Wide Web Consortium (W3C) is an international community where </a:t>
            </a:r>
            <a:r>
              <a:rPr lang="en" u="sng">
                <a:solidFill>
                  <a:schemeClr val="hlink"/>
                </a:solidFill>
                <a:hlinkClick r:id="rId4"/>
              </a:rPr>
              <a:t>Member organizations</a:t>
            </a:r>
            <a:r>
              <a:rPr lang="en"/>
              <a:t>, a full-time </a:t>
            </a:r>
            <a:r>
              <a:rPr lang="en" u="sng">
                <a:solidFill>
                  <a:schemeClr val="hlink"/>
                </a:solidFill>
                <a:hlinkClick r:id="rId5"/>
              </a:rPr>
              <a:t>staff</a:t>
            </a:r>
            <a:r>
              <a:rPr lang="en"/>
              <a:t>, and the public work together to develop </a:t>
            </a:r>
            <a:r>
              <a:rPr lang="en" u="sng">
                <a:solidFill>
                  <a:schemeClr val="hlink"/>
                </a:solidFill>
                <a:hlinkClick r:id="rId6"/>
              </a:rPr>
              <a:t>Web standards</a:t>
            </a:r>
            <a:r>
              <a:rPr lang="en"/>
              <a:t>. Led by Web inventor</a:t>
            </a:r>
            <a:r>
              <a:rPr lang="en" u="sng">
                <a:solidFill>
                  <a:schemeClr val="hlink"/>
                </a:solidFill>
                <a:hlinkClick r:id="rId7"/>
              </a:rPr>
              <a:t>Tim Berners-Lee</a:t>
            </a:r>
            <a:r>
              <a:rPr lang="en"/>
              <a:t> and CEO </a:t>
            </a:r>
            <a:r>
              <a:rPr lang="en" u="sng">
                <a:solidFill>
                  <a:schemeClr val="hlink"/>
                </a:solidFill>
                <a:hlinkClick r:id="rId8"/>
              </a:rPr>
              <a:t>Jeffrey Jaffe</a:t>
            </a:r>
            <a:r>
              <a:rPr lang="en"/>
              <a:t>, W3C's mission is to lead the Web to its full potential.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 Berners-Lee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 inventor of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World Wide Web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 made a proposal for an information management system in March 1989,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 implemented the first successful communication between a </a:t>
            </a:r>
            <a:r>
              <a:rPr lang="en" u="sng">
                <a:solidFill>
                  <a:schemeClr val="hlink"/>
                </a:solidFill>
                <a:hlinkClick r:id="rId4"/>
              </a:rPr>
              <a:t>Hypertext Transfer Protocol (HTTP)</a:t>
            </a:r>
            <a:r>
              <a:rPr lang="en"/>
              <a:t> client and server via the Internet sometime around mid-November of that same year.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Website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website built was at CERN within the border of France,</a:t>
            </a:r>
            <a:r>
              <a:rPr baseline="30000" lang="en" u="sng">
                <a:solidFill>
                  <a:schemeClr val="hlink"/>
                </a:solidFill>
                <a:hlinkClick r:id="rId3"/>
              </a:rPr>
              <a:t>[30]</a:t>
            </a:r>
            <a:r>
              <a:rPr lang="en"/>
              <a:t> and was first put online on 6 August 1991: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http://info.cern.ch/hypertext/WWW/TheProject.html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tag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tagbreakdown.png"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625" y="679638"/>
            <a:ext cx="3784224" cy="378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Structure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en" sz="1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Title of the document</a:t>
            </a: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The content of the document......</a:t>
            </a: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0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en" sz="1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&lt;!DOCTYPE HTML&gt;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&lt;!DOCTYPE&gt; declaration must be the very first thing in your HTML document, before the &lt;html&gt; tag.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Instruction to the web browser about what version of HTML the page is written in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HTML5 there is only one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1" marL="914400" rtl="0" algn="l"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○"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Char char="●"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