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3" r:id="rId3"/>
    <p:sldId id="267" r:id="rId4"/>
    <p:sldId id="266" r:id="rId5"/>
    <p:sldId id="258" r:id="rId6"/>
    <p:sldId id="270" r:id="rId7"/>
    <p:sldId id="268" r:id="rId8"/>
    <p:sldId id="273" r:id="rId9"/>
    <p:sldId id="269" r:id="rId10"/>
    <p:sldId id="272" r:id="rId11"/>
    <p:sldId id="278" r:id="rId12"/>
    <p:sldId id="276" r:id="rId13"/>
    <p:sldId id="277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852"/>
    <a:srgbClr val="2975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6399E0-CE8B-46A7-B7D0-FFAF53CD6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485EFB4-C6F6-4623-B56D-7111B8189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E5DFA7-C06B-49CF-9D55-77BDB32E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DEF9-F19D-47D1-B659-1664C2B8FCA1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BEA1EA-2A65-45C1-8E9B-18329663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05247D-C9FA-41B8-8B53-4663EA03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36-0E61-45F4-BB3F-2E392F6EF21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87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CF3C34-EA00-4D34-97D2-9F44C60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219009-1E5C-48D2-A7AE-990541FE8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892EE5-040B-481E-ACCD-EDF83855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DEF9-F19D-47D1-B659-1664C2B8FCA1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3AE5D0-B4D8-4A24-B256-CC8E7630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D680CA-ACF8-4645-8CDF-71D90425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36-0E61-45F4-BB3F-2E392F6EF21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66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A0C25E3-89AB-48B0-8E4A-932B98C15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B70FFC5-0E54-47EE-8B59-892B15FD2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C2EDD2-A16F-40FE-B1DD-744D22FC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DEF9-F19D-47D1-B659-1664C2B8FCA1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30AB5D-E47B-4FF1-8978-5884ED26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6E0F15-9B7E-4990-A0BF-E50B5EA8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36-0E61-45F4-BB3F-2E392F6EF21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86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D0F450-F5CF-477D-82E6-9E24FCE7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02D9B2-D579-4A49-8F49-38DF0CDCD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833DA6-D750-4976-B9B4-52C88ADB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DEF9-F19D-47D1-B659-1664C2B8FCA1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02F1E5-8364-4791-BEC0-289E0741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1B2AF5-F03C-41D3-8A4D-35C91F9B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36-0E61-45F4-BB3F-2E392F6EF21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81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752762-CAE0-44B9-AF52-967EB25E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EE5D27-60D0-4C40-9698-3BC92C000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E8E42B-E14D-4E44-A346-CE56CB33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DEF9-F19D-47D1-B659-1664C2B8FCA1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2D4339-C56E-42B7-BBF3-DBD65A67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E6925D-DA0A-4210-98CC-29BEE4FC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36-0E61-45F4-BB3F-2E392F6EF21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43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ED133F-8FBF-4649-8E60-7D88FF2A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701E7F-4E11-4D71-9C84-EA5B978EF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CA53918-362F-40EA-BA9C-630485D0B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FB6C8C-A513-4FE4-B9FB-CF47D90B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DEF9-F19D-47D1-B659-1664C2B8FCA1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98B271-EE8F-497D-9F14-3757CD92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E107AF-C17A-40A4-8B61-A4B98E7E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36-0E61-45F4-BB3F-2E392F6EF21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47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A09465-F0DC-4825-AEDD-25F8DF64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376BD7-9951-4417-8225-B4E6A6C66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1AA89F-6FAC-4D7A-89A1-79ABEF367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516681F-ADBB-49DB-A3DF-FEFD8BF39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7A8225F-6304-4B89-904C-9B4C360AB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EF81AB2-2C8D-4209-B7A5-F5218C33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DEF9-F19D-47D1-B659-1664C2B8FCA1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5C47934-6AAE-484F-8457-6F191D88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142F77E-75AD-4A70-8989-419666F1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36-0E61-45F4-BB3F-2E392F6EF21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00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C74A9C-39D3-4EF4-80E6-2B2F1543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4008844-52D2-4E33-8BFB-7AE75C60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DEF9-F19D-47D1-B659-1664C2B8FCA1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354D4C-AA03-4776-92A5-4E3ED8DE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1EC6FFC-2BEA-427E-A45C-388DBDB0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36-0E61-45F4-BB3F-2E392F6EF21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08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AEA760A-D02A-4378-8322-0F85B822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DEF9-F19D-47D1-B659-1664C2B8FCA1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8783B76-FE96-497A-A414-58196F6F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E218E18-CC6A-4CBA-ADF7-2F23A0B7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36-0E61-45F4-BB3F-2E392F6EF21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54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24D9DC-FFD6-465E-BD5D-69A041B6D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9E3D03-1467-4EC8-A369-CC014E84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C268BD-C5A8-4164-AFBD-F7B26E38F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ABBEBA-7677-4503-BFC7-658138BB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DEF9-F19D-47D1-B659-1664C2B8FCA1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88FE03-F353-4077-837C-B727654E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85B477-DFB0-41AE-9F2A-31B517C0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36-0E61-45F4-BB3F-2E392F6EF21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8838BD-D62B-4937-AF9F-86D35C82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D85B15D-AA53-4ED5-AC2F-0661AC320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C0D055-D3E5-4B76-A9A0-EF04597C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F3CCCB-755A-4849-8233-AFFA507C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DEF9-F19D-47D1-B659-1664C2B8FCA1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D1D361-4C20-4D30-82D9-670C948E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836C1F-4150-40AB-87A7-E5D7B7B8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36-0E61-45F4-BB3F-2E392F6EF21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86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6E93C02-A08B-4F64-8258-C9BE5124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2532D1-875C-48F6-A265-169E28201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FA2D25-A8FC-40BC-8FBB-D2313CFA0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EDEF9-F19D-47D1-B659-1664C2B8FCA1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560BA0-8871-4AD2-B42D-22E591992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BE487B-B4B2-44E9-B289-080F702E6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D3536-0E61-45F4-BB3F-2E392F6EF21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07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1.jp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jpe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rra, esterni, acqua, spiaggia&#10;&#10;Descrizione generata automaticamente">
            <a:extLst>
              <a:ext uri="{FF2B5EF4-FFF2-40B4-BE49-F238E27FC236}">
                <a16:creationId xmlns:a16="http://schemas.microsoft.com/office/drawing/2014/main" id="{A0C6DE74-39FF-4E82-83F6-46C7EAAFE9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" b="12152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2F2015E8-58D4-420C-8125-7F011B156353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rgbClr val="745852">
              <a:alpha val="7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0F907CB-0AF6-43D6-951B-13258CAD858C}"/>
              </a:ext>
            </a:extLst>
          </p:cNvPr>
          <p:cNvSpPr txBox="1"/>
          <p:nvPr/>
        </p:nvSpPr>
        <p:spPr>
          <a:xfrm>
            <a:off x="2015612" y="479124"/>
            <a:ext cx="816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Università degli Studi di Milano-Bicocca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553D2D-E797-4C32-A3C2-5981D3BDAF3A}"/>
              </a:ext>
            </a:extLst>
          </p:cNvPr>
          <p:cNvSpPr txBox="1"/>
          <p:nvPr/>
        </p:nvSpPr>
        <p:spPr>
          <a:xfrm>
            <a:off x="3497980" y="2772287"/>
            <a:ext cx="5196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200" dirty="0">
                <a:solidFill>
                  <a:schemeClr val="bg1"/>
                </a:solidFill>
              </a:rPr>
              <a:t>FEDERLEGNO</a:t>
            </a:r>
            <a:endParaRPr lang="en-GB" sz="7200" dirty="0">
              <a:solidFill>
                <a:schemeClr val="bg1"/>
              </a:solidFill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A2B58DF-8F25-42BB-83E3-C38CA012359B}"/>
              </a:ext>
            </a:extLst>
          </p:cNvPr>
          <p:cNvCxnSpPr/>
          <p:nvPr/>
        </p:nvCxnSpPr>
        <p:spPr>
          <a:xfrm>
            <a:off x="1691149" y="3972616"/>
            <a:ext cx="90456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2115258-FBFA-4076-8790-56E7E21375C0}"/>
              </a:ext>
            </a:extLst>
          </p:cNvPr>
          <p:cNvSpPr txBox="1"/>
          <p:nvPr/>
        </p:nvSpPr>
        <p:spPr>
          <a:xfrm>
            <a:off x="3423440" y="4186285"/>
            <a:ext cx="5345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Progetto di </a:t>
            </a:r>
            <a:r>
              <a:rPr lang="en-GB" dirty="0">
                <a:solidFill>
                  <a:schemeClr val="bg1"/>
                </a:solidFill>
              </a:rPr>
              <a:t>Big data in Business, economics and society</a:t>
            </a:r>
          </a:p>
          <a:p>
            <a:endParaRPr lang="en-GB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4B7D182-E148-4A09-B9CB-6C31212678EB}"/>
              </a:ext>
            </a:extLst>
          </p:cNvPr>
          <p:cNvSpPr txBox="1"/>
          <p:nvPr/>
        </p:nvSpPr>
        <p:spPr>
          <a:xfrm>
            <a:off x="2167110" y="4526614"/>
            <a:ext cx="8093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di Beatrice Fumagalli, Nicholas Missineo, Francesco Simoncelli e Beatrice Somaschini</a:t>
            </a:r>
            <a:endParaRPr lang="it-IT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4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rra, esterni, acqua, spiaggia&#10;&#10;Descrizione generata automaticamente">
            <a:extLst>
              <a:ext uri="{FF2B5EF4-FFF2-40B4-BE49-F238E27FC236}">
                <a16:creationId xmlns:a16="http://schemas.microsoft.com/office/drawing/2014/main" id="{FF1F01A9-02E4-45FE-9C76-79BBE0EC7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" b="121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53824507-6989-4AE4-8F83-A2F43BEE9C31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rgbClr val="745852">
              <a:alpha val="7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BD1E10-84F8-488D-8059-7F818A259841}"/>
              </a:ext>
            </a:extLst>
          </p:cNvPr>
          <p:cNvSpPr txBox="1"/>
          <p:nvPr/>
        </p:nvSpPr>
        <p:spPr>
          <a:xfrm>
            <a:off x="226141" y="108156"/>
            <a:ext cx="665644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bg1"/>
                </a:solidFill>
              </a:rPr>
              <a:t>RANKING CON PARSEC</a:t>
            </a:r>
          </a:p>
          <a:p>
            <a:endParaRPr lang="it-IT" sz="1600" dirty="0">
              <a:solidFill>
                <a:schemeClr val="bg1"/>
              </a:solidFill>
            </a:endParaRPr>
          </a:p>
          <a:p>
            <a:endParaRPr lang="it-IT" sz="2800" dirty="0">
              <a:solidFill>
                <a:schemeClr val="bg1"/>
              </a:solidFill>
            </a:endParaRP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F784C08-0E30-4C40-AECD-FCC422B191F1}"/>
              </a:ext>
            </a:extLst>
          </p:cNvPr>
          <p:cNvCxnSpPr>
            <a:cxnSpLocks/>
          </p:cNvCxnSpPr>
          <p:nvPr/>
        </p:nvCxnSpPr>
        <p:spPr>
          <a:xfrm>
            <a:off x="206477" y="776748"/>
            <a:ext cx="117593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C66657FB-6286-40D5-93B5-003CC1F4B01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9" t="13235" r="7508" b="6864"/>
          <a:stretch/>
        </p:blipFill>
        <p:spPr bwMode="auto">
          <a:xfrm>
            <a:off x="373223" y="1590412"/>
            <a:ext cx="6861189" cy="36771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EDF3D52-7BD8-4D87-8747-144713DD4547}"/>
              </a:ext>
            </a:extLst>
          </p:cNvPr>
          <p:cNvSpPr txBox="1"/>
          <p:nvPr/>
        </p:nvSpPr>
        <p:spPr>
          <a:xfrm>
            <a:off x="7887556" y="1536169"/>
            <a:ext cx="40783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Libreria </a:t>
            </a:r>
            <a:r>
              <a:rPr lang="it-IT" sz="2400" b="1" dirty="0">
                <a:solidFill>
                  <a:schemeClr val="bg1"/>
                </a:solidFill>
              </a:rPr>
              <a:t>Parsec</a:t>
            </a:r>
            <a:r>
              <a:rPr lang="it-IT" sz="2400" dirty="0">
                <a:solidFill>
                  <a:schemeClr val="bg1"/>
                </a:solidFill>
              </a:rPr>
              <a:t> di </a:t>
            </a:r>
            <a:r>
              <a:rPr lang="it-IT" sz="2400" b="1" dirty="0">
                <a:solidFill>
                  <a:schemeClr val="bg1"/>
                </a:solidFill>
              </a:rPr>
              <a:t>R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dirty="0">
                <a:solidFill>
                  <a:schemeClr val="bg1"/>
                </a:solidFill>
              </a:rPr>
              <a:t>Variabili per i profili: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bg1"/>
                </a:solidFill>
              </a:rPr>
              <a:t>Smart_count</a:t>
            </a:r>
            <a:endParaRPr lang="en-GB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bg1"/>
                </a:solidFill>
              </a:rPr>
              <a:t>Design_count</a:t>
            </a:r>
            <a:endParaRPr lang="en-GB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bg1"/>
                </a:solidFill>
              </a:rPr>
              <a:t>Sust_count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bg1"/>
                </a:solidFill>
              </a:rPr>
              <a:t>Soc_net_count</a:t>
            </a:r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 err="1">
                <a:solidFill>
                  <a:schemeClr val="bg1"/>
                </a:solidFill>
              </a:rPr>
              <a:t>Matrice</a:t>
            </a:r>
            <a:r>
              <a:rPr lang="en-GB" sz="2400" dirty="0">
                <a:solidFill>
                  <a:schemeClr val="bg1"/>
                </a:solidFill>
              </a:rPr>
              <a:t> MPR: mutual ranking probability </a:t>
            </a:r>
          </a:p>
        </p:txBody>
      </p:sp>
    </p:spTree>
    <p:extLst>
      <p:ext uri="{BB962C8B-B14F-4D97-AF65-F5344CB8AC3E}">
        <p14:creationId xmlns:p14="http://schemas.microsoft.com/office/powerpoint/2010/main" val="391717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rra, esterni, acqua, spiaggia&#10;&#10;Descrizione generata automaticamente">
            <a:extLst>
              <a:ext uri="{FF2B5EF4-FFF2-40B4-BE49-F238E27FC236}">
                <a16:creationId xmlns:a16="http://schemas.microsoft.com/office/drawing/2014/main" id="{FF1F01A9-02E4-45FE-9C76-79BBE0EC7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" b="121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53824507-6989-4AE4-8F83-A2F43BEE9C31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rgbClr val="745852">
              <a:alpha val="7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BD1E10-84F8-488D-8059-7F818A259841}"/>
              </a:ext>
            </a:extLst>
          </p:cNvPr>
          <p:cNvSpPr txBox="1"/>
          <p:nvPr/>
        </p:nvSpPr>
        <p:spPr>
          <a:xfrm>
            <a:off x="226141" y="108156"/>
            <a:ext cx="665644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bg1"/>
                </a:solidFill>
              </a:rPr>
              <a:t>RISULTATI – Bar chart</a:t>
            </a:r>
          </a:p>
          <a:p>
            <a:endParaRPr lang="it-IT" sz="1600" dirty="0">
              <a:solidFill>
                <a:schemeClr val="bg1"/>
              </a:solidFill>
            </a:endParaRPr>
          </a:p>
          <a:p>
            <a:endParaRPr lang="it-IT" sz="2800" dirty="0">
              <a:solidFill>
                <a:schemeClr val="bg1"/>
              </a:solidFill>
            </a:endParaRP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F784C08-0E30-4C40-AECD-FCC422B191F1}"/>
              </a:ext>
            </a:extLst>
          </p:cNvPr>
          <p:cNvCxnSpPr>
            <a:cxnSpLocks/>
          </p:cNvCxnSpPr>
          <p:nvPr/>
        </p:nvCxnSpPr>
        <p:spPr>
          <a:xfrm>
            <a:off x="206477" y="776748"/>
            <a:ext cx="117593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onente aggiuntivo 1" title="Power BI Tiles">
                <a:extLst>
                  <a:ext uri="{FF2B5EF4-FFF2-40B4-BE49-F238E27FC236}">
                    <a16:creationId xmlns:a16="http://schemas.microsoft.com/office/drawing/2014/main" id="{622765EE-44FA-4C99-BEF0-D459CA98B9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4583713"/>
                  </p:ext>
                </p:extLst>
              </p:nvPr>
            </p:nvGraphicFramePr>
            <p:xfrm>
              <a:off x="776" y="854760"/>
              <a:ext cx="12191223" cy="600321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Componente aggiuntivo 1" title="Power BI Tiles">
                <a:extLst>
                  <a:ext uri="{FF2B5EF4-FFF2-40B4-BE49-F238E27FC236}">
                    <a16:creationId xmlns:a16="http://schemas.microsoft.com/office/drawing/2014/main" id="{622765EE-44FA-4C99-BEF0-D459CA98B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6" y="854760"/>
                <a:ext cx="12191223" cy="60032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8130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rra, esterni, acqua, spiaggia&#10;&#10;Descrizione generata automaticamente">
            <a:extLst>
              <a:ext uri="{FF2B5EF4-FFF2-40B4-BE49-F238E27FC236}">
                <a16:creationId xmlns:a16="http://schemas.microsoft.com/office/drawing/2014/main" id="{FF1F01A9-02E4-45FE-9C76-79BBE0EC7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" b="121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53824507-6989-4AE4-8F83-A2F43BEE9C31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rgbClr val="745852">
              <a:alpha val="7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BD1E10-84F8-488D-8059-7F818A259841}"/>
              </a:ext>
            </a:extLst>
          </p:cNvPr>
          <p:cNvSpPr txBox="1"/>
          <p:nvPr/>
        </p:nvSpPr>
        <p:spPr>
          <a:xfrm>
            <a:off x="226141" y="108156"/>
            <a:ext cx="665644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bg1"/>
                </a:solidFill>
              </a:rPr>
              <a:t>RISULTATI – Box plots</a:t>
            </a:r>
          </a:p>
          <a:p>
            <a:endParaRPr lang="it-IT" sz="1600" dirty="0">
              <a:solidFill>
                <a:schemeClr val="bg1"/>
              </a:solidFill>
            </a:endParaRPr>
          </a:p>
          <a:p>
            <a:endParaRPr lang="it-IT" sz="2800" dirty="0">
              <a:solidFill>
                <a:schemeClr val="bg1"/>
              </a:solidFill>
            </a:endParaRP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F784C08-0E30-4C40-AECD-FCC422B191F1}"/>
              </a:ext>
            </a:extLst>
          </p:cNvPr>
          <p:cNvCxnSpPr>
            <a:cxnSpLocks/>
          </p:cNvCxnSpPr>
          <p:nvPr/>
        </p:nvCxnSpPr>
        <p:spPr>
          <a:xfrm>
            <a:off x="206477" y="776748"/>
            <a:ext cx="117593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13A7C18B-29D2-4277-9275-D741357EA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1" y="1782257"/>
            <a:ext cx="5763582" cy="32934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01111F7-908B-4E4B-89C7-CB6DEC346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279" y="1922182"/>
            <a:ext cx="5763579" cy="301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10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rra, esterni, acqua, spiaggia&#10;&#10;Descrizione generata automaticamente">
            <a:extLst>
              <a:ext uri="{FF2B5EF4-FFF2-40B4-BE49-F238E27FC236}">
                <a16:creationId xmlns:a16="http://schemas.microsoft.com/office/drawing/2014/main" id="{FF1F01A9-02E4-45FE-9C76-79BBE0EC7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" b="121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53824507-6989-4AE4-8F83-A2F43BEE9C31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rgbClr val="745852">
              <a:alpha val="7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BD1E10-84F8-488D-8059-7F818A259841}"/>
              </a:ext>
            </a:extLst>
          </p:cNvPr>
          <p:cNvSpPr txBox="1"/>
          <p:nvPr/>
        </p:nvSpPr>
        <p:spPr>
          <a:xfrm>
            <a:off x="226141" y="108156"/>
            <a:ext cx="6656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bg1"/>
                </a:solidFill>
              </a:rPr>
              <a:t>TEST </a:t>
            </a:r>
            <a:r>
              <a:rPr lang="it-IT" sz="3600" dirty="0" err="1">
                <a:solidFill>
                  <a:schemeClr val="bg1"/>
                </a:solidFill>
              </a:rPr>
              <a:t>Kruskal</a:t>
            </a:r>
            <a:r>
              <a:rPr lang="it-IT" sz="3600" dirty="0">
                <a:solidFill>
                  <a:schemeClr val="bg1"/>
                </a:solidFill>
              </a:rPr>
              <a:t>-Wallis 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F784C08-0E30-4C40-AECD-FCC422B191F1}"/>
              </a:ext>
            </a:extLst>
          </p:cNvPr>
          <p:cNvCxnSpPr>
            <a:cxnSpLocks/>
          </p:cNvCxnSpPr>
          <p:nvPr/>
        </p:nvCxnSpPr>
        <p:spPr>
          <a:xfrm>
            <a:off x="206477" y="776748"/>
            <a:ext cx="117593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4AAD06C1-3955-401B-BC0C-C242C81D8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31" y="1930284"/>
            <a:ext cx="5429250" cy="7239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35F82AB-4B73-43CD-9EE9-5E28624261C0}"/>
              </a:ext>
            </a:extLst>
          </p:cNvPr>
          <p:cNvSpPr txBox="1"/>
          <p:nvPr/>
        </p:nvSpPr>
        <p:spPr>
          <a:xfrm>
            <a:off x="457331" y="1188810"/>
            <a:ext cx="53585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>
                <a:solidFill>
                  <a:schemeClr val="bg1"/>
                </a:solidFill>
              </a:rPr>
              <a:t>Test </a:t>
            </a:r>
            <a:r>
              <a:rPr lang="it-IT" sz="1900" dirty="0" err="1">
                <a:solidFill>
                  <a:schemeClr val="bg1"/>
                </a:solidFill>
              </a:rPr>
              <a:t>Kruskal</a:t>
            </a:r>
            <a:r>
              <a:rPr lang="it-IT" sz="1900" dirty="0">
                <a:solidFill>
                  <a:schemeClr val="bg1"/>
                </a:solidFill>
              </a:rPr>
              <a:t>-Wallis per la significatività del SISTEMA</a:t>
            </a:r>
            <a:endParaRPr lang="en-GB" sz="1900" dirty="0">
              <a:solidFill>
                <a:schemeClr val="bg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2427775-C2B5-4450-A9DA-4F0B6D35CF01}"/>
              </a:ext>
            </a:extLst>
          </p:cNvPr>
          <p:cNvSpPr txBox="1"/>
          <p:nvPr/>
        </p:nvSpPr>
        <p:spPr>
          <a:xfrm>
            <a:off x="6344352" y="1188810"/>
            <a:ext cx="586731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900" dirty="0">
                <a:solidFill>
                  <a:schemeClr val="bg1"/>
                </a:solidFill>
              </a:rPr>
              <a:t>Test </a:t>
            </a:r>
            <a:r>
              <a:rPr lang="it-IT" sz="1900" dirty="0" err="1">
                <a:solidFill>
                  <a:schemeClr val="bg1"/>
                </a:solidFill>
              </a:rPr>
              <a:t>Kruskal</a:t>
            </a:r>
            <a:r>
              <a:rPr lang="it-IT" sz="1900" dirty="0">
                <a:solidFill>
                  <a:schemeClr val="bg1"/>
                </a:solidFill>
              </a:rPr>
              <a:t>-Wallis per la significatività della DIMENSIONE</a:t>
            </a:r>
            <a:endParaRPr lang="en-GB" sz="1900" dirty="0">
              <a:solidFill>
                <a:schemeClr val="bg1"/>
              </a:solidFill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65E7B31-C8E6-4A44-8637-E161AC382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924" y="1930284"/>
            <a:ext cx="5381625" cy="72498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C94B688-09BB-4204-8268-217AE1DAEB9B}"/>
              </a:ext>
            </a:extLst>
          </p:cNvPr>
          <p:cNvSpPr txBox="1"/>
          <p:nvPr/>
        </p:nvSpPr>
        <p:spPr>
          <a:xfrm>
            <a:off x="456121" y="3188154"/>
            <a:ext cx="5429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Il valore del p-</a:t>
            </a:r>
            <a:r>
              <a:rPr lang="it-IT" dirty="0" err="1">
                <a:solidFill>
                  <a:schemeClr val="bg1">
                    <a:lumMod val="95000"/>
                  </a:schemeClr>
                </a:solidFill>
              </a:rPr>
              <a:t>value</a:t>
            </a:r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 risulta essere 0.0778, quindi ad un livello di significatività del 5%. Si va ad accettare l’ipotesi nulla, cioè si va ad accettare che non vi siano differenze significative tra le mediane di ranking all’interno dei diversi gruppi.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74200ADD-5907-4A74-BF76-14D054B55443}"/>
              </a:ext>
            </a:extLst>
          </p:cNvPr>
          <p:cNvCxnSpPr/>
          <p:nvPr/>
        </p:nvCxnSpPr>
        <p:spPr>
          <a:xfrm>
            <a:off x="6117771" y="1046874"/>
            <a:ext cx="0" cy="5643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B21B5C0-5B8F-4379-9A07-0A1D8C35546A}"/>
              </a:ext>
            </a:extLst>
          </p:cNvPr>
          <p:cNvSpPr txBox="1"/>
          <p:nvPr/>
        </p:nvSpPr>
        <p:spPr>
          <a:xfrm>
            <a:off x="6377924" y="3188154"/>
            <a:ext cx="5429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Il test viene accettato a qualsiasi livello di significatività poiché il p-</a:t>
            </a:r>
            <a:r>
              <a:rPr lang="it-IT" dirty="0" err="1">
                <a:solidFill>
                  <a:schemeClr val="bg1">
                    <a:lumMod val="95000"/>
                  </a:schemeClr>
                </a:solidFill>
              </a:rPr>
              <a:t>value</a:t>
            </a:r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 di 0,2173 supera la soglia di significatività del 10%. Quindi sebbene dal </a:t>
            </a:r>
            <a:r>
              <a:rPr lang="it-IT" i="1" dirty="0">
                <a:solidFill>
                  <a:schemeClr val="bg1">
                    <a:lumMod val="95000"/>
                  </a:schemeClr>
                </a:solidFill>
              </a:rPr>
              <a:t>Box plot</a:t>
            </a:r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 poteva apparire una differenza tra aziende medie ed aziende grandi, il test statistico nega questa differenza non trovando una discriminazione.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60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rra, esterni, acqua, spiaggia&#10;&#10;Descrizione generata automaticamente">
            <a:extLst>
              <a:ext uri="{FF2B5EF4-FFF2-40B4-BE49-F238E27FC236}">
                <a16:creationId xmlns:a16="http://schemas.microsoft.com/office/drawing/2014/main" id="{FF1F01A9-02E4-45FE-9C76-79BBE0EC7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" b="121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3850696F-49E7-43E2-993C-61D7697F2780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rgbClr val="745852">
              <a:alpha val="7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36A6202-39D8-426C-A87E-CA210C892505}"/>
              </a:ext>
            </a:extLst>
          </p:cNvPr>
          <p:cNvSpPr txBox="1"/>
          <p:nvPr/>
        </p:nvSpPr>
        <p:spPr>
          <a:xfrm>
            <a:off x="2848989" y="2271251"/>
            <a:ext cx="6494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>
                <a:solidFill>
                  <a:schemeClr val="bg1"/>
                </a:solidFill>
              </a:rPr>
              <a:t>Grazie per l’attenzione</a:t>
            </a:r>
            <a:endParaRPr lang="en-GB" sz="5400" dirty="0">
              <a:solidFill>
                <a:schemeClr val="bg1"/>
              </a:solidFill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54435C4-0F1B-48AF-B26C-7299707D0F84}"/>
              </a:ext>
            </a:extLst>
          </p:cNvPr>
          <p:cNvCxnSpPr/>
          <p:nvPr/>
        </p:nvCxnSpPr>
        <p:spPr>
          <a:xfrm>
            <a:off x="2222087" y="3194581"/>
            <a:ext cx="75610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06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rra, esterni, acqua, spiaggia&#10;&#10;Descrizione generata automaticamente">
            <a:extLst>
              <a:ext uri="{FF2B5EF4-FFF2-40B4-BE49-F238E27FC236}">
                <a16:creationId xmlns:a16="http://schemas.microsoft.com/office/drawing/2014/main" id="{FF1F01A9-02E4-45FE-9C76-79BBE0EC7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" b="121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53824507-6989-4AE4-8F83-A2F43BEE9C31}"/>
              </a:ext>
            </a:extLst>
          </p:cNvPr>
          <p:cNvSpPr/>
          <p:nvPr/>
        </p:nvSpPr>
        <p:spPr>
          <a:xfrm>
            <a:off x="0" y="810"/>
            <a:ext cx="12192000" cy="6857990"/>
          </a:xfrm>
          <a:prstGeom prst="rect">
            <a:avLst/>
          </a:prstGeom>
          <a:solidFill>
            <a:srgbClr val="745852">
              <a:alpha val="7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BD1E10-84F8-488D-8059-7F818A259841}"/>
              </a:ext>
            </a:extLst>
          </p:cNvPr>
          <p:cNvSpPr txBox="1"/>
          <p:nvPr/>
        </p:nvSpPr>
        <p:spPr>
          <a:xfrm>
            <a:off x="580102" y="639098"/>
            <a:ext cx="649912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</a:rPr>
              <a:t>AGENDA</a:t>
            </a:r>
          </a:p>
          <a:p>
            <a:endParaRPr lang="it-IT" sz="1600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it-IT" sz="2800" dirty="0">
                <a:solidFill>
                  <a:schemeClr val="bg1"/>
                </a:solidFill>
              </a:rPr>
              <a:t>Scopo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it-IT" sz="2800" dirty="0">
                <a:solidFill>
                  <a:schemeClr val="bg1"/>
                </a:solidFill>
              </a:rPr>
              <a:t>Workflow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it-IT" sz="2800" dirty="0" err="1">
                <a:solidFill>
                  <a:schemeClr val="bg1"/>
                </a:solidFill>
              </a:rPr>
              <a:t>Overview</a:t>
            </a:r>
            <a:r>
              <a:rPr lang="it-IT" sz="2800" dirty="0">
                <a:solidFill>
                  <a:schemeClr val="bg1"/>
                </a:solidFill>
              </a:rPr>
              <a:t> aziende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it-IT" sz="2800" dirty="0">
                <a:solidFill>
                  <a:schemeClr val="bg1"/>
                </a:solidFill>
              </a:rPr>
              <a:t>Focus aziende selezionate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it-IT" sz="2800" dirty="0">
                <a:solidFill>
                  <a:schemeClr val="bg1"/>
                </a:solidFill>
              </a:rPr>
              <a:t>Text </a:t>
            </a:r>
            <a:r>
              <a:rPr lang="it-IT" sz="2800" dirty="0" err="1">
                <a:solidFill>
                  <a:schemeClr val="bg1"/>
                </a:solidFill>
              </a:rPr>
              <a:t>pre</a:t>
            </a:r>
            <a:r>
              <a:rPr lang="it-IT" sz="2800" dirty="0">
                <a:solidFill>
                  <a:schemeClr val="bg1"/>
                </a:solidFill>
              </a:rPr>
              <a:t>-processing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it-IT" sz="2800" dirty="0">
                <a:solidFill>
                  <a:schemeClr val="bg1"/>
                </a:solidFill>
              </a:rPr>
              <a:t>Creazione dizionari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it-IT" sz="2800" dirty="0">
                <a:solidFill>
                  <a:schemeClr val="bg1"/>
                </a:solidFill>
              </a:rPr>
              <a:t>Match dizionari – tokens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it-IT" sz="2800" dirty="0">
                <a:solidFill>
                  <a:schemeClr val="bg1"/>
                </a:solidFill>
              </a:rPr>
              <a:t>Ranking con Parsec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it-IT" sz="2800" dirty="0">
                <a:solidFill>
                  <a:schemeClr val="bg1"/>
                </a:solidFill>
              </a:rPr>
              <a:t>Risultati Bar Chart e Box Plots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it-IT" sz="2800" dirty="0">
                <a:solidFill>
                  <a:schemeClr val="bg1"/>
                </a:solidFill>
              </a:rPr>
              <a:t>Test </a:t>
            </a:r>
            <a:r>
              <a:rPr lang="it-IT" sz="2800" dirty="0" err="1">
                <a:solidFill>
                  <a:schemeClr val="bg1"/>
                </a:solidFill>
              </a:rPr>
              <a:t>Kruskal</a:t>
            </a:r>
            <a:r>
              <a:rPr lang="it-IT" sz="2800" dirty="0">
                <a:solidFill>
                  <a:schemeClr val="bg1"/>
                </a:solidFill>
              </a:rPr>
              <a:t>-Wallis </a:t>
            </a:r>
          </a:p>
        </p:txBody>
      </p:sp>
    </p:spTree>
    <p:extLst>
      <p:ext uri="{BB962C8B-B14F-4D97-AF65-F5344CB8AC3E}">
        <p14:creationId xmlns:p14="http://schemas.microsoft.com/office/powerpoint/2010/main" val="400851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rra, esterni, acqua, spiaggia&#10;&#10;Descrizione generata automaticamente">
            <a:extLst>
              <a:ext uri="{FF2B5EF4-FFF2-40B4-BE49-F238E27FC236}">
                <a16:creationId xmlns:a16="http://schemas.microsoft.com/office/drawing/2014/main" id="{FF1F01A9-02E4-45FE-9C76-79BBE0EC7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" b="121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53824507-6989-4AE4-8F83-A2F43BEE9C31}"/>
              </a:ext>
            </a:extLst>
          </p:cNvPr>
          <p:cNvSpPr/>
          <p:nvPr/>
        </p:nvSpPr>
        <p:spPr>
          <a:xfrm>
            <a:off x="0" y="-79777"/>
            <a:ext cx="12192000" cy="6937767"/>
          </a:xfrm>
          <a:prstGeom prst="rect">
            <a:avLst/>
          </a:prstGeom>
          <a:solidFill>
            <a:srgbClr val="745852">
              <a:alpha val="7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BD1E10-84F8-488D-8059-7F818A259841}"/>
              </a:ext>
            </a:extLst>
          </p:cNvPr>
          <p:cNvSpPr txBox="1"/>
          <p:nvPr/>
        </p:nvSpPr>
        <p:spPr>
          <a:xfrm>
            <a:off x="226142" y="108156"/>
            <a:ext cx="278253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bg1"/>
                </a:solidFill>
              </a:rPr>
              <a:t>SCOPO</a:t>
            </a:r>
          </a:p>
          <a:p>
            <a:endParaRPr lang="it-IT" sz="1600" dirty="0">
              <a:solidFill>
                <a:schemeClr val="bg1"/>
              </a:solidFill>
            </a:endParaRPr>
          </a:p>
          <a:p>
            <a:endParaRPr lang="it-IT" sz="2800" dirty="0">
              <a:solidFill>
                <a:schemeClr val="bg1"/>
              </a:solidFill>
            </a:endParaRP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F784C08-0E30-4C40-AECD-FCC422B191F1}"/>
              </a:ext>
            </a:extLst>
          </p:cNvPr>
          <p:cNvCxnSpPr>
            <a:cxnSpLocks/>
          </p:cNvCxnSpPr>
          <p:nvPr/>
        </p:nvCxnSpPr>
        <p:spPr>
          <a:xfrm>
            <a:off x="206477" y="776748"/>
            <a:ext cx="117593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9047BA1-319C-4D6A-B358-5BEB2FA55E42}"/>
              </a:ext>
            </a:extLst>
          </p:cNvPr>
          <p:cNvSpPr txBox="1"/>
          <p:nvPr/>
        </p:nvSpPr>
        <p:spPr>
          <a:xfrm>
            <a:off x="206476" y="959305"/>
            <a:ext cx="117593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Analizzare la sensibilità delle aziende associate alla federazione </a:t>
            </a:r>
            <a:r>
              <a:rPr lang="it-IT" sz="2400" b="1" dirty="0" err="1">
                <a:solidFill>
                  <a:schemeClr val="bg1"/>
                </a:solidFill>
              </a:rPr>
              <a:t>FederlegnoArredo</a:t>
            </a:r>
            <a:r>
              <a:rPr lang="it-IT" sz="2400" dirty="0">
                <a:solidFill>
                  <a:schemeClr val="bg1"/>
                </a:solidFill>
              </a:rPr>
              <a:t> rispetto alle principali tematiche dell’</a:t>
            </a:r>
            <a:r>
              <a:rPr lang="it-IT" sz="2400" b="1" dirty="0">
                <a:solidFill>
                  <a:schemeClr val="bg1"/>
                </a:solidFill>
              </a:rPr>
              <a:t>Industria 4.0</a:t>
            </a:r>
            <a:r>
              <a:rPr lang="it-IT" sz="2400" dirty="0">
                <a:solidFill>
                  <a:schemeClr val="bg1"/>
                </a:solidFill>
              </a:rPr>
              <a:t>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it-IT" sz="1000" dirty="0">
              <a:solidFill>
                <a:schemeClr val="bg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Innovazione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Sostenibilità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Design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Social Network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4742D5-5984-49D7-82C9-33D322EDF405}"/>
              </a:ext>
            </a:extLst>
          </p:cNvPr>
          <p:cNvSpPr txBox="1"/>
          <p:nvPr/>
        </p:nvSpPr>
        <p:spPr>
          <a:xfrm>
            <a:off x="206476" y="4714328"/>
            <a:ext cx="1119383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2000" dirty="0">
                <a:solidFill>
                  <a:schemeClr val="bg1"/>
                </a:solidFill>
              </a:rPr>
              <a:t>Come si sta muovendo l’industria del legno in merito ai temi di innovazione, digitalizzazione e </a:t>
            </a:r>
            <a:r>
              <a:rPr lang="it-IT" sz="2000" i="1" dirty="0" err="1">
                <a:solidFill>
                  <a:schemeClr val="bg1"/>
                </a:solidFill>
              </a:rPr>
              <a:t>smartness</a:t>
            </a:r>
            <a:r>
              <a:rPr lang="it-IT" sz="2000" dirty="0">
                <a:solidFill>
                  <a:schemeClr val="bg1"/>
                </a:solidFill>
              </a:rPr>
              <a:t>?</a:t>
            </a:r>
            <a:endParaRPr lang="en-GB" sz="2000" dirty="0">
              <a:solidFill>
                <a:schemeClr val="bg1"/>
              </a:solidFill>
            </a:endParaRPr>
          </a:p>
          <a:p>
            <a:pPr lvl="0"/>
            <a:r>
              <a:rPr lang="it-IT" sz="2000" dirty="0">
                <a:solidFill>
                  <a:schemeClr val="bg1"/>
                </a:solidFill>
              </a:rPr>
              <a:t>Quanto le scelte effettuate da tali aziende sono ecosostenibili?</a:t>
            </a:r>
            <a:endParaRPr lang="en-GB" sz="2000" dirty="0">
              <a:solidFill>
                <a:schemeClr val="bg1"/>
              </a:solidFill>
            </a:endParaRPr>
          </a:p>
          <a:p>
            <a:pPr lvl="0"/>
            <a:r>
              <a:rPr lang="it-IT" sz="2000" dirty="0">
                <a:solidFill>
                  <a:schemeClr val="bg1"/>
                </a:solidFill>
              </a:rPr>
              <a:t>Il tema ‘design dei prodotti’ rimane centrale nella </a:t>
            </a:r>
            <a:r>
              <a:rPr lang="it-IT" sz="2000" i="1" dirty="0">
                <a:solidFill>
                  <a:schemeClr val="bg1"/>
                </a:solidFill>
              </a:rPr>
              <a:t>mission</a:t>
            </a:r>
            <a:r>
              <a:rPr lang="it-IT" sz="2000" dirty="0">
                <a:solidFill>
                  <a:schemeClr val="bg1"/>
                </a:solidFill>
              </a:rPr>
              <a:t> delle aziende del legno?</a:t>
            </a:r>
            <a:endParaRPr lang="en-GB" sz="20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pic>
        <p:nvPicPr>
          <p:cNvPr id="1028" name="Picture 4" descr="Risultati immagini per question mark png">
            <a:extLst>
              <a:ext uri="{FF2B5EF4-FFF2-40B4-BE49-F238E27FC236}">
                <a16:creationId xmlns:a16="http://schemas.microsoft.com/office/drawing/2014/main" id="{E88CAD89-9FE0-4B1B-A909-FBC0ECAD8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273" y="3913960"/>
            <a:ext cx="2480073" cy="272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83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rra, esterni, acqua, spiaggia&#10;&#10;Descrizione generata automaticamente">
            <a:extLst>
              <a:ext uri="{FF2B5EF4-FFF2-40B4-BE49-F238E27FC236}">
                <a16:creationId xmlns:a16="http://schemas.microsoft.com/office/drawing/2014/main" id="{FF1F01A9-02E4-45FE-9C76-79BBE0EC7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" b="121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ttangolo 32">
            <a:extLst>
              <a:ext uri="{FF2B5EF4-FFF2-40B4-BE49-F238E27FC236}">
                <a16:creationId xmlns:a16="http://schemas.microsoft.com/office/drawing/2014/main" id="{A014B45F-F379-459E-A4E8-60498819B0F3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rgbClr val="745852">
              <a:alpha val="7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BD1E10-84F8-488D-8059-7F818A259841}"/>
              </a:ext>
            </a:extLst>
          </p:cNvPr>
          <p:cNvSpPr txBox="1"/>
          <p:nvPr/>
        </p:nvSpPr>
        <p:spPr>
          <a:xfrm>
            <a:off x="226142" y="108156"/>
            <a:ext cx="278253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bg1"/>
                </a:solidFill>
              </a:rPr>
              <a:t>WORKFLOW</a:t>
            </a:r>
          </a:p>
          <a:p>
            <a:endParaRPr lang="it-IT" sz="1600" dirty="0">
              <a:solidFill>
                <a:schemeClr val="bg1"/>
              </a:solidFill>
            </a:endParaRPr>
          </a:p>
          <a:p>
            <a:endParaRPr lang="it-IT" sz="2800" dirty="0">
              <a:solidFill>
                <a:schemeClr val="bg1"/>
              </a:solidFill>
            </a:endParaRP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F784C08-0E30-4C40-AECD-FCC422B191F1}"/>
              </a:ext>
            </a:extLst>
          </p:cNvPr>
          <p:cNvCxnSpPr>
            <a:cxnSpLocks/>
          </p:cNvCxnSpPr>
          <p:nvPr/>
        </p:nvCxnSpPr>
        <p:spPr>
          <a:xfrm>
            <a:off x="206477" y="776748"/>
            <a:ext cx="117593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AEC8F87-ECC3-494D-9D36-5BD46264444D}"/>
              </a:ext>
            </a:extLst>
          </p:cNvPr>
          <p:cNvSpPr/>
          <p:nvPr/>
        </p:nvSpPr>
        <p:spPr>
          <a:xfrm>
            <a:off x="226144" y="1061362"/>
            <a:ext cx="1602442" cy="14846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DATASET</a:t>
            </a:r>
          </a:p>
          <a:p>
            <a:pPr algn="ctr"/>
            <a:endParaRPr lang="it-IT" sz="2400" dirty="0">
              <a:solidFill>
                <a:schemeClr val="tx1"/>
              </a:solidFill>
            </a:endParaRPr>
          </a:p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Immagine correlata">
            <a:extLst>
              <a:ext uri="{FF2B5EF4-FFF2-40B4-BE49-F238E27FC236}">
                <a16:creationId xmlns:a16="http://schemas.microsoft.com/office/drawing/2014/main" id="{0BB60A54-98D3-47BE-8189-F16471985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22" y="1714372"/>
            <a:ext cx="622286" cy="75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33A2ED79-1857-4170-AC40-2E8005B7D042}"/>
              </a:ext>
            </a:extLst>
          </p:cNvPr>
          <p:cNvSpPr/>
          <p:nvPr/>
        </p:nvSpPr>
        <p:spPr>
          <a:xfrm>
            <a:off x="2801701" y="1268309"/>
            <a:ext cx="3015219" cy="11525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SELEZIONE AZIENDE</a:t>
            </a:r>
          </a:p>
          <a:p>
            <a:pPr algn="ctr"/>
            <a:r>
              <a:rPr lang="it-IT" sz="2400" dirty="0">
                <a:solidFill>
                  <a:schemeClr val="tx1"/>
                </a:solidFill>
              </a:rPr>
              <a:t>E DIVISIONE IN BASE AL FATTURATO 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4CCE526-6478-4040-9CF6-A01A97CFD31F}"/>
              </a:ext>
            </a:extLst>
          </p:cNvPr>
          <p:cNvSpPr/>
          <p:nvPr/>
        </p:nvSpPr>
        <p:spPr>
          <a:xfrm>
            <a:off x="6840862" y="1043073"/>
            <a:ext cx="2582599" cy="157176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SCRAPING HOMEPAGE</a:t>
            </a:r>
          </a:p>
          <a:p>
            <a:pPr algn="ctr"/>
            <a:r>
              <a:rPr lang="it-IT" sz="2400" dirty="0">
                <a:solidFill>
                  <a:schemeClr val="tx1"/>
                </a:solidFill>
              </a:rPr>
              <a:t>+ </a:t>
            </a:r>
          </a:p>
          <a:p>
            <a:pPr algn="ctr"/>
            <a:r>
              <a:rPr lang="it-IT" sz="2400" dirty="0">
                <a:solidFill>
                  <a:schemeClr val="tx1"/>
                </a:solidFill>
              </a:rPr>
              <a:t>«CHI SIAMO»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245A7917-D41F-45FA-8B29-AEB747414858}"/>
              </a:ext>
            </a:extLst>
          </p:cNvPr>
          <p:cNvSpPr/>
          <p:nvPr/>
        </p:nvSpPr>
        <p:spPr>
          <a:xfrm>
            <a:off x="8834283" y="3197377"/>
            <a:ext cx="3131575" cy="9209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TEXT PRE-PROCESSING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2E0CCDC8-243D-487A-B69B-5F4C6D98F40A}"/>
              </a:ext>
            </a:extLst>
          </p:cNvPr>
          <p:cNvSpPr/>
          <p:nvPr/>
        </p:nvSpPr>
        <p:spPr>
          <a:xfrm>
            <a:off x="3085582" y="3155773"/>
            <a:ext cx="1838632" cy="9996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CREAZIONE</a:t>
            </a:r>
          </a:p>
          <a:p>
            <a:pPr algn="ctr"/>
            <a:r>
              <a:rPr lang="it-IT" sz="2400" dirty="0">
                <a:solidFill>
                  <a:schemeClr val="tx1"/>
                </a:solidFill>
              </a:rPr>
              <a:t>DIZIONARI</a:t>
            </a:r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7C6C5C51-1B49-425C-B2F5-1D69FA67E41B}"/>
              </a:ext>
            </a:extLst>
          </p:cNvPr>
          <p:cNvSpPr/>
          <p:nvPr/>
        </p:nvSpPr>
        <p:spPr>
          <a:xfrm>
            <a:off x="1990679" y="1642578"/>
            <a:ext cx="648929" cy="3235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BFDDD52E-3C6A-462E-81F5-E40DF69DADFE}"/>
              </a:ext>
            </a:extLst>
          </p:cNvPr>
          <p:cNvSpPr/>
          <p:nvPr/>
        </p:nvSpPr>
        <p:spPr>
          <a:xfrm>
            <a:off x="6005995" y="1641483"/>
            <a:ext cx="648929" cy="3235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ccia curva 19">
            <a:extLst>
              <a:ext uri="{FF2B5EF4-FFF2-40B4-BE49-F238E27FC236}">
                <a16:creationId xmlns:a16="http://schemas.microsoft.com/office/drawing/2014/main" id="{BA17A6A3-6F28-4B8F-8686-EDC5E6FD77A8}"/>
              </a:ext>
            </a:extLst>
          </p:cNvPr>
          <p:cNvSpPr/>
          <p:nvPr/>
        </p:nvSpPr>
        <p:spPr>
          <a:xfrm rot="16200000" flipH="1" flipV="1">
            <a:off x="9388811" y="1922669"/>
            <a:ext cx="1402378" cy="985785"/>
          </a:xfrm>
          <a:prstGeom prst="bentArrow">
            <a:avLst>
              <a:gd name="adj1" fmla="val 18128"/>
              <a:gd name="adj2" fmla="val 17747"/>
              <a:gd name="adj3" fmla="val 25000"/>
              <a:gd name="adj4" fmla="val 4054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79147228-1152-48BF-84A9-F665BBE99787}"/>
              </a:ext>
            </a:extLst>
          </p:cNvPr>
          <p:cNvSpPr/>
          <p:nvPr/>
        </p:nvSpPr>
        <p:spPr>
          <a:xfrm>
            <a:off x="5826391" y="3155773"/>
            <a:ext cx="1838632" cy="9996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TOKENS</a:t>
            </a:r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C78CB62E-ACF9-4216-8ABE-849E10D71659}"/>
              </a:ext>
            </a:extLst>
          </p:cNvPr>
          <p:cNvSpPr/>
          <p:nvPr/>
        </p:nvSpPr>
        <p:spPr>
          <a:xfrm flipH="1">
            <a:off x="7891165" y="3493821"/>
            <a:ext cx="716976" cy="3235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emoria interna 20">
            <a:extLst>
              <a:ext uri="{FF2B5EF4-FFF2-40B4-BE49-F238E27FC236}">
                <a16:creationId xmlns:a16="http://schemas.microsoft.com/office/drawing/2014/main" id="{A44155AF-75AE-4744-85EE-4E85CFC8FC71}"/>
              </a:ext>
            </a:extLst>
          </p:cNvPr>
          <p:cNvSpPr/>
          <p:nvPr/>
        </p:nvSpPr>
        <p:spPr>
          <a:xfrm>
            <a:off x="4050889" y="5107100"/>
            <a:ext cx="2697003" cy="1507652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TABELLA MATCH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4" name="Callout: freccia a destra 23">
            <a:extLst>
              <a:ext uri="{FF2B5EF4-FFF2-40B4-BE49-F238E27FC236}">
                <a16:creationId xmlns:a16="http://schemas.microsoft.com/office/drawing/2014/main" id="{B5F01C51-60B3-478F-8143-F500D78840C3}"/>
              </a:ext>
            </a:extLst>
          </p:cNvPr>
          <p:cNvSpPr/>
          <p:nvPr/>
        </p:nvSpPr>
        <p:spPr>
          <a:xfrm>
            <a:off x="226142" y="2954405"/>
            <a:ext cx="2702123" cy="1402380"/>
          </a:xfrm>
          <a:prstGeom prst="rightArrowCallout">
            <a:avLst>
              <a:gd name="adj1" fmla="val 7890"/>
              <a:gd name="adj2" fmla="val 11556"/>
              <a:gd name="adj3" fmla="val 15223"/>
              <a:gd name="adj4" fmla="val 860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indent="87313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SMART</a:t>
            </a:r>
          </a:p>
          <a:p>
            <a:pPr marL="88900" indent="87313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DESIGN</a:t>
            </a:r>
          </a:p>
          <a:p>
            <a:pPr marL="88900" indent="87313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SOSTENIBILITA’</a:t>
            </a:r>
          </a:p>
          <a:p>
            <a:pPr marL="88900" indent="87313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SOCIAL NETWORK 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028" name="Picture 4" descr="Immagine correlata">
            <a:extLst>
              <a:ext uri="{FF2B5EF4-FFF2-40B4-BE49-F238E27FC236}">
                <a16:creationId xmlns:a16="http://schemas.microsoft.com/office/drawing/2014/main" id="{64503308-1312-4AD8-BDCE-113787C8D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921" y="4272825"/>
            <a:ext cx="2529107" cy="25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C273D00C-FC5F-4FB9-BD63-CD55F4B55177}"/>
              </a:ext>
            </a:extLst>
          </p:cNvPr>
          <p:cNvSpPr/>
          <p:nvPr/>
        </p:nvSpPr>
        <p:spPr>
          <a:xfrm>
            <a:off x="6912198" y="5699152"/>
            <a:ext cx="2045672" cy="3235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F02C591C-AE3B-450C-8E52-09CF1E1F61C2}"/>
              </a:ext>
            </a:extLst>
          </p:cNvPr>
          <p:cNvSpPr/>
          <p:nvPr/>
        </p:nvSpPr>
        <p:spPr>
          <a:xfrm>
            <a:off x="9760974" y="4356785"/>
            <a:ext cx="1179871" cy="81607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RANKING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Freccia a gallone 17">
            <a:extLst>
              <a:ext uri="{FF2B5EF4-FFF2-40B4-BE49-F238E27FC236}">
                <a16:creationId xmlns:a16="http://schemas.microsoft.com/office/drawing/2014/main" id="{5B54128D-8311-4311-9F10-233C33909517}"/>
              </a:ext>
            </a:extLst>
          </p:cNvPr>
          <p:cNvSpPr/>
          <p:nvPr/>
        </p:nvSpPr>
        <p:spPr>
          <a:xfrm rot="5400000">
            <a:off x="4946208" y="3348486"/>
            <a:ext cx="813398" cy="2604034"/>
          </a:xfrm>
          <a:prstGeom prst="chevron">
            <a:avLst>
              <a:gd name="adj" fmla="val 79337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79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9" grpId="0" animBg="1"/>
      <p:bldP spid="20" grpId="0" animBg="1"/>
      <p:bldP spid="22" grpId="0" animBg="1"/>
      <p:bldP spid="23" grpId="0" animBg="1"/>
      <p:bldP spid="21" grpId="0" animBg="1"/>
      <p:bldP spid="24" grpId="0" animBg="1"/>
      <p:bldP spid="32" grpId="0" animBg="1"/>
      <p:bldP spid="31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onente aggiuntivo 3" title="Power BI Tiles">
                <a:extLst>
                  <a:ext uri="{FF2B5EF4-FFF2-40B4-BE49-F238E27FC236}">
                    <a16:creationId xmlns:a16="http://schemas.microsoft.com/office/drawing/2014/main" id="{DC2E8AF9-ECA0-45D5-AB91-DBA9DD1B1F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4372005"/>
                  </p:ext>
                </p:extLst>
              </p:nvPr>
            </p:nvGraphicFramePr>
            <p:xfrm>
              <a:off x="0" y="93405"/>
              <a:ext cx="12192000" cy="674493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onente aggiuntivo 3" title="Power BI Tiles">
                <a:extLst>
                  <a:ext uri="{FF2B5EF4-FFF2-40B4-BE49-F238E27FC236}">
                    <a16:creationId xmlns:a16="http://schemas.microsoft.com/office/drawing/2014/main" id="{DC2E8AF9-ECA0-45D5-AB91-DBA9DD1B1F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93405"/>
                <a:ext cx="12192000" cy="67449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312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rra, esterni, acqua, spiaggia&#10;&#10;Descrizione generata automaticamente">
            <a:extLst>
              <a:ext uri="{FF2B5EF4-FFF2-40B4-BE49-F238E27FC236}">
                <a16:creationId xmlns:a16="http://schemas.microsoft.com/office/drawing/2014/main" id="{FF1F01A9-02E4-45FE-9C76-79BBE0EC7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" b="121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53824507-6989-4AE4-8F83-A2F43BEE9C31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rgbClr val="745852">
              <a:alpha val="7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102" name="Picture 54" descr="Risultati immagini per flexform png">
            <a:extLst>
              <a:ext uri="{FF2B5EF4-FFF2-40B4-BE49-F238E27FC236}">
                <a16:creationId xmlns:a16="http://schemas.microsoft.com/office/drawing/2014/main" id="{C7BA2408-A510-42C4-90C6-C033FCEC2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569" y="4088989"/>
            <a:ext cx="2816156" cy="187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isultati immagini per meridiani srl png">
            <a:extLst>
              <a:ext uri="{FF2B5EF4-FFF2-40B4-BE49-F238E27FC236}">
                <a16:creationId xmlns:a16="http://schemas.microsoft.com/office/drawing/2014/main" id="{ACC30050-6C21-45ED-BC7C-A102A63DA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811" y="2758086"/>
            <a:ext cx="4814400" cy="32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BD1E10-84F8-488D-8059-7F818A259841}"/>
              </a:ext>
            </a:extLst>
          </p:cNvPr>
          <p:cNvSpPr txBox="1"/>
          <p:nvPr/>
        </p:nvSpPr>
        <p:spPr>
          <a:xfrm>
            <a:off x="226141" y="108156"/>
            <a:ext cx="507344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bg1"/>
                </a:solidFill>
              </a:rPr>
              <a:t>FOCUS 26 AZIENDE</a:t>
            </a:r>
          </a:p>
          <a:p>
            <a:endParaRPr lang="it-IT" sz="1600" dirty="0">
              <a:solidFill>
                <a:schemeClr val="bg1"/>
              </a:solidFill>
            </a:endParaRPr>
          </a:p>
          <a:p>
            <a:endParaRPr lang="it-IT" sz="2800" dirty="0">
              <a:solidFill>
                <a:schemeClr val="bg1"/>
              </a:solidFill>
            </a:endParaRP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F784C08-0E30-4C40-AECD-FCC422B191F1}"/>
              </a:ext>
            </a:extLst>
          </p:cNvPr>
          <p:cNvCxnSpPr>
            <a:cxnSpLocks/>
          </p:cNvCxnSpPr>
          <p:nvPr/>
        </p:nvCxnSpPr>
        <p:spPr>
          <a:xfrm>
            <a:off x="206477" y="776748"/>
            <a:ext cx="117593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FCFC8C-0EF5-4587-9245-39E4E1FCADC4}"/>
              </a:ext>
            </a:extLst>
          </p:cNvPr>
          <p:cNvSpPr txBox="1"/>
          <p:nvPr/>
        </p:nvSpPr>
        <p:spPr>
          <a:xfrm>
            <a:off x="228693" y="1448075"/>
            <a:ext cx="59198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GEOLOCALIZZAZIONE: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bg1"/>
                </a:solidFill>
              </a:rPr>
              <a:t>LOMBARDIA – MONZA E BRIANZA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solidFill>
                <a:schemeClr val="bg1"/>
              </a:solidFill>
            </a:endParaRPr>
          </a:p>
          <a:p>
            <a:r>
              <a:rPr lang="it-IT" sz="2800" b="1" dirty="0">
                <a:solidFill>
                  <a:schemeClr val="bg1"/>
                </a:solidFill>
              </a:rPr>
              <a:t>DIMENSIONE (fatturato):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bg1"/>
                </a:solidFill>
              </a:rPr>
              <a:t>MEDIE: tra 10.000.000 e 50.000.000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bg1"/>
                </a:solidFill>
              </a:rPr>
              <a:t>GRANDI: oltre i 50.000.000</a:t>
            </a:r>
          </a:p>
          <a:p>
            <a:endParaRPr lang="it-IT" sz="2800" dirty="0">
              <a:solidFill>
                <a:schemeClr val="bg1"/>
              </a:solidFill>
            </a:endParaRPr>
          </a:p>
          <a:p>
            <a:r>
              <a:rPr lang="it-IT" sz="2800" b="1" dirty="0">
                <a:solidFill>
                  <a:schemeClr val="bg1"/>
                </a:solidFill>
              </a:rPr>
              <a:t>SISTEMA: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bg1"/>
                </a:solidFill>
              </a:rPr>
              <a:t>ARREDAMENTO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bg1"/>
                </a:solidFill>
              </a:rPr>
              <a:t>ILLUMINAZIONE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bg1"/>
                </a:solidFill>
              </a:rPr>
              <a:t>UFFICIO</a:t>
            </a:r>
          </a:p>
          <a:p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2054" name="Picture 6" descr="Risultati immagini per BAXTER srl png">
            <a:extLst>
              <a:ext uri="{FF2B5EF4-FFF2-40B4-BE49-F238E27FC236}">
                <a16:creationId xmlns:a16="http://schemas.microsoft.com/office/drawing/2014/main" id="{E9BE7B89-C826-439D-B422-0C002CCBC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034" y="2027208"/>
            <a:ext cx="3730465" cy="248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magine correlata">
            <a:extLst>
              <a:ext uri="{FF2B5EF4-FFF2-40B4-BE49-F238E27FC236}">
                <a16:creationId xmlns:a16="http://schemas.microsoft.com/office/drawing/2014/main" id="{3364D528-6A45-442B-B6A5-9FF7409D3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356" y="1236672"/>
            <a:ext cx="1736257" cy="61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magine correlata">
            <a:extLst>
              <a:ext uri="{FF2B5EF4-FFF2-40B4-BE49-F238E27FC236}">
                <a16:creationId xmlns:a16="http://schemas.microsoft.com/office/drawing/2014/main" id="{35F2DEDB-7D39-4F53-9D2D-9813C98E7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33" y="2546031"/>
            <a:ext cx="2062503" cy="60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magine correlata">
            <a:extLst>
              <a:ext uri="{FF2B5EF4-FFF2-40B4-BE49-F238E27FC236}">
                <a16:creationId xmlns:a16="http://schemas.microsoft.com/office/drawing/2014/main" id="{37AD220D-2FC9-40B0-95F8-18EA113C6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702" y="4607174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magine correlata">
            <a:extLst>
              <a:ext uri="{FF2B5EF4-FFF2-40B4-BE49-F238E27FC236}">
                <a16:creationId xmlns:a16="http://schemas.microsoft.com/office/drawing/2014/main" id="{BB1EFE16-6C42-4621-99DE-DA647563C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054" y="1613453"/>
            <a:ext cx="2939946" cy="97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Risultati immagini per living divani srl png">
            <a:extLst>
              <a:ext uri="{FF2B5EF4-FFF2-40B4-BE49-F238E27FC236}">
                <a16:creationId xmlns:a16="http://schemas.microsoft.com/office/drawing/2014/main" id="{5A1809C0-AC03-4704-8162-B3EFA8EAB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171" y="1982685"/>
            <a:ext cx="1524349" cy="53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mmagine correlata">
            <a:extLst>
              <a:ext uri="{FF2B5EF4-FFF2-40B4-BE49-F238E27FC236}">
                <a16:creationId xmlns:a16="http://schemas.microsoft.com/office/drawing/2014/main" id="{0BB77266-8B28-448D-80D8-92B7D8872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046" y="6030747"/>
            <a:ext cx="2119859" cy="70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Risultati immagini per longhi arredamento png">
            <a:extLst>
              <a:ext uri="{FF2B5EF4-FFF2-40B4-BE49-F238E27FC236}">
                <a16:creationId xmlns:a16="http://schemas.microsoft.com/office/drawing/2014/main" id="{6ADF8552-A385-4EB2-A5B5-11189E9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025" y="2533424"/>
            <a:ext cx="2513581" cy="188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Risultati immagini per caimi brevetti spa png">
            <a:extLst>
              <a:ext uri="{FF2B5EF4-FFF2-40B4-BE49-F238E27FC236}">
                <a16:creationId xmlns:a16="http://schemas.microsoft.com/office/drawing/2014/main" id="{36ADCE10-F44F-4646-BDBA-8F51209D3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797" y="6053537"/>
            <a:ext cx="1983828" cy="66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Risultati immagini per s. 75 spa png">
            <a:extLst>
              <a:ext uri="{FF2B5EF4-FFF2-40B4-BE49-F238E27FC236}">
                <a16:creationId xmlns:a16="http://schemas.microsoft.com/office/drawing/2014/main" id="{27654D90-45E5-4456-887D-DAE8ED07F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563" y="2588798"/>
            <a:ext cx="14192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IOC Project Partners">
            <a:extLst>
              <a:ext uri="{FF2B5EF4-FFF2-40B4-BE49-F238E27FC236}">
                <a16:creationId xmlns:a16="http://schemas.microsoft.com/office/drawing/2014/main" id="{C780B924-56D3-4F87-9342-932A15C4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491" y="3962560"/>
            <a:ext cx="1412604" cy="7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Risultati immagini per i.v.m. spa png">
            <a:extLst>
              <a:ext uri="{FF2B5EF4-FFF2-40B4-BE49-F238E27FC236}">
                <a16:creationId xmlns:a16="http://schemas.microsoft.com/office/drawing/2014/main" id="{2FB84EF3-13A5-4030-A575-D0AB14D2B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190" y="4928075"/>
            <a:ext cx="1958457" cy="130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https://www.aresill.net/img/ares_lightBgr.png">
            <a:extLst>
              <a:ext uri="{FF2B5EF4-FFF2-40B4-BE49-F238E27FC236}">
                <a16:creationId xmlns:a16="http://schemas.microsoft.com/office/drawing/2014/main" id="{70D39D5D-3EE4-402C-979C-D6C2130C0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161" y="1013752"/>
            <a:ext cx="1571471" cy="60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Immagine correlata">
            <a:extLst>
              <a:ext uri="{FF2B5EF4-FFF2-40B4-BE49-F238E27FC236}">
                <a16:creationId xmlns:a16="http://schemas.microsoft.com/office/drawing/2014/main" id="{F72E71F7-EEE4-407F-A2AB-546F8CE4F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545" y="2029276"/>
            <a:ext cx="1571471" cy="42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http://www.faelluce.com/templates/yootheme/cache/fael-logo-34113991.png">
            <a:extLst>
              <a:ext uri="{FF2B5EF4-FFF2-40B4-BE49-F238E27FC236}">
                <a16:creationId xmlns:a16="http://schemas.microsoft.com/office/drawing/2014/main" id="{2A50E2E2-8A66-4908-BB46-703081D41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220" y="1013741"/>
            <a:ext cx="18573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Risultati immagini per QUATTROBI png">
            <a:extLst>
              <a:ext uri="{FF2B5EF4-FFF2-40B4-BE49-F238E27FC236}">
                <a16:creationId xmlns:a16="http://schemas.microsoft.com/office/drawing/2014/main" id="{316560AE-BD0F-4ADF-9CCB-739A3F9C8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471" y="3750498"/>
            <a:ext cx="1120345" cy="126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 descr="Risultati immagini per S.I.D.E. SPA png">
            <a:extLst>
              <a:ext uri="{FF2B5EF4-FFF2-40B4-BE49-F238E27FC236}">
                <a16:creationId xmlns:a16="http://schemas.microsoft.com/office/drawing/2014/main" id="{8905B4CF-5A5A-4C8A-A757-3BAEA0389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653" y="6144320"/>
            <a:ext cx="1834333" cy="56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 descr="Immagine correlata">
            <a:extLst>
              <a:ext uri="{FF2B5EF4-FFF2-40B4-BE49-F238E27FC236}">
                <a16:creationId xmlns:a16="http://schemas.microsoft.com/office/drawing/2014/main" id="{F8ABF69F-F598-49EE-93A6-B6FAD662F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176" y="4928163"/>
            <a:ext cx="2749332" cy="113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4" name="Picture 46" descr="Risultati immagini per MOLTENI E C.- SPA png">
            <a:extLst>
              <a:ext uri="{FF2B5EF4-FFF2-40B4-BE49-F238E27FC236}">
                <a16:creationId xmlns:a16="http://schemas.microsoft.com/office/drawing/2014/main" id="{3AF2A217-12E3-4FE1-9EF5-42839AF34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904" y="5132869"/>
            <a:ext cx="22955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6" name="Picture 48" descr="Immagine correlata">
            <a:extLst>
              <a:ext uri="{FF2B5EF4-FFF2-40B4-BE49-F238E27FC236}">
                <a16:creationId xmlns:a16="http://schemas.microsoft.com/office/drawing/2014/main" id="{611DF209-C1DA-4815-991B-0836A5E8D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645" y="5968869"/>
            <a:ext cx="1748018" cy="63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50" descr="Risultati immagini per minotti spa png">
            <a:extLst>
              <a:ext uri="{FF2B5EF4-FFF2-40B4-BE49-F238E27FC236}">
                <a16:creationId xmlns:a16="http://schemas.microsoft.com/office/drawing/2014/main" id="{9B7CEA9B-6FFD-4645-8AD7-494EF28E7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248" y="3862465"/>
            <a:ext cx="1950510" cy="117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0" name="Picture 52" descr="Immagine correlata">
            <a:extLst>
              <a:ext uri="{FF2B5EF4-FFF2-40B4-BE49-F238E27FC236}">
                <a16:creationId xmlns:a16="http://schemas.microsoft.com/office/drawing/2014/main" id="{06C5F3FE-5DCA-4FEC-A916-66922C291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29" y="4371276"/>
            <a:ext cx="2073145" cy="123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30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rra, esterni, acqua, spiaggia&#10;&#10;Descrizione generata automaticamente">
            <a:extLst>
              <a:ext uri="{FF2B5EF4-FFF2-40B4-BE49-F238E27FC236}">
                <a16:creationId xmlns:a16="http://schemas.microsoft.com/office/drawing/2014/main" id="{FF1F01A9-02E4-45FE-9C76-79BBE0EC7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" b="121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53824507-6989-4AE4-8F83-A2F43BEE9C31}"/>
              </a:ext>
            </a:extLst>
          </p:cNvPr>
          <p:cNvSpPr/>
          <p:nvPr/>
        </p:nvSpPr>
        <p:spPr>
          <a:xfrm>
            <a:off x="0" y="9832"/>
            <a:ext cx="12192000" cy="6857990"/>
          </a:xfrm>
          <a:prstGeom prst="rect">
            <a:avLst/>
          </a:prstGeom>
          <a:solidFill>
            <a:srgbClr val="745852">
              <a:alpha val="7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BD1E10-84F8-488D-8059-7F818A259841}"/>
              </a:ext>
            </a:extLst>
          </p:cNvPr>
          <p:cNvSpPr txBox="1"/>
          <p:nvPr/>
        </p:nvSpPr>
        <p:spPr>
          <a:xfrm>
            <a:off x="226141" y="108156"/>
            <a:ext cx="507344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bg1"/>
                </a:solidFill>
              </a:rPr>
              <a:t>TEXT PRE-PROCESSING</a:t>
            </a:r>
          </a:p>
          <a:p>
            <a:endParaRPr lang="it-IT" sz="1600" dirty="0">
              <a:solidFill>
                <a:schemeClr val="bg1"/>
              </a:solidFill>
            </a:endParaRPr>
          </a:p>
          <a:p>
            <a:endParaRPr lang="it-IT" sz="2800" dirty="0">
              <a:solidFill>
                <a:schemeClr val="bg1"/>
              </a:solidFill>
            </a:endParaRP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F784C08-0E30-4C40-AECD-FCC422B191F1}"/>
              </a:ext>
            </a:extLst>
          </p:cNvPr>
          <p:cNvCxnSpPr>
            <a:cxnSpLocks/>
          </p:cNvCxnSpPr>
          <p:nvPr/>
        </p:nvCxnSpPr>
        <p:spPr>
          <a:xfrm>
            <a:off x="206477" y="776748"/>
            <a:ext cx="117593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25C9548-BAC3-4247-9E5C-11C8683B28B4}"/>
              </a:ext>
            </a:extLst>
          </p:cNvPr>
          <p:cNvSpPr txBox="1"/>
          <p:nvPr/>
        </p:nvSpPr>
        <p:spPr>
          <a:xfrm>
            <a:off x="309715" y="776748"/>
            <a:ext cx="997974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800" dirty="0" err="1">
                <a:solidFill>
                  <a:schemeClr val="bg1"/>
                </a:solidFill>
              </a:rPr>
              <a:t>Scraping</a:t>
            </a:r>
            <a:r>
              <a:rPr lang="it-IT" sz="2800" dirty="0">
                <a:solidFill>
                  <a:schemeClr val="bg1"/>
                </a:solidFill>
              </a:rPr>
              <a:t> homepage e sezione «chi siamo» di ciascuna azienda</a:t>
            </a:r>
          </a:p>
          <a:p>
            <a:pPr>
              <a:lnSpc>
                <a:spcPct val="150000"/>
              </a:lnSpc>
            </a:pPr>
            <a:r>
              <a:rPr lang="it-IT" sz="2800" dirty="0">
                <a:solidFill>
                  <a:schemeClr val="bg1"/>
                </a:solidFill>
              </a:rPr>
              <a:t>Libreria </a:t>
            </a:r>
            <a:r>
              <a:rPr lang="it-IT" sz="2800" b="1" i="1" dirty="0" err="1">
                <a:solidFill>
                  <a:schemeClr val="bg1"/>
                </a:solidFill>
              </a:rPr>
              <a:t>Gensim</a:t>
            </a:r>
            <a:r>
              <a:rPr lang="it-IT" sz="2800" b="1" i="1" dirty="0">
                <a:solidFill>
                  <a:schemeClr val="bg1"/>
                </a:solidFill>
              </a:rPr>
              <a:t> </a:t>
            </a:r>
            <a:r>
              <a:rPr lang="it-IT" sz="2800" dirty="0">
                <a:solidFill>
                  <a:schemeClr val="bg1"/>
                </a:solidFill>
              </a:rPr>
              <a:t>di Python</a:t>
            </a:r>
          </a:p>
          <a:p>
            <a:endParaRPr lang="it-IT" sz="1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Rimozione NULL       da 26 a 24 aziende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Lower case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Rimozione punteggiatura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Rimozione righe vuote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Rimozione dei numeri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Stop words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Rimozione tags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bg1"/>
                </a:solidFill>
              </a:rPr>
              <a:t>Stemming</a:t>
            </a:r>
            <a:endParaRPr lang="it-IT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bg1"/>
                </a:solidFill>
              </a:rPr>
              <a:t>Tokenization</a:t>
            </a:r>
            <a:endParaRPr lang="it-IT" sz="2400" dirty="0">
              <a:solidFill>
                <a:schemeClr val="bg1"/>
              </a:solidFill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BFC27C9F-0E0D-4FFD-8D98-F2E459E45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553889"/>
              </p:ext>
            </p:extLst>
          </p:nvPr>
        </p:nvGraphicFramePr>
        <p:xfrm>
          <a:off x="1404372" y="5744677"/>
          <a:ext cx="93832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465">
                  <a:extLst>
                    <a:ext uri="{9D8B030D-6E8A-4147-A177-3AD203B41FA5}">
                      <a16:colId xmlns:a16="http://schemas.microsoft.com/office/drawing/2014/main" val="3375656456"/>
                    </a:ext>
                  </a:extLst>
                </a:gridCol>
                <a:gridCol w="1340465">
                  <a:extLst>
                    <a:ext uri="{9D8B030D-6E8A-4147-A177-3AD203B41FA5}">
                      <a16:colId xmlns:a16="http://schemas.microsoft.com/office/drawing/2014/main" val="1402554245"/>
                    </a:ext>
                  </a:extLst>
                </a:gridCol>
                <a:gridCol w="1340465">
                  <a:extLst>
                    <a:ext uri="{9D8B030D-6E8A-4147-A177-3AD203B41FA5}">
                      <a16:colId xmlns:a16="http://schemas.microsoft.com/office/drawing/2014/main" val="2620672511"/>
                    </a:ext>
                  </a:extLst>
                </a:gridCol>
                <a:gridCol w="1340465">
                  <a:extLst>
                    <a:ext uri="{9D8B030D-6E8A-4147-A177-3AD203B41FA5}">
                      <a16:colId xmlns:a16="http://schemas.microsoft.com/office/drawing/2014/main" val="3245205652"/>
                    </a:ext>
                  </a:extLst>
                </a:gridCol>
                <a:gridCol w="1340465">
                  <a:extLst>
                    <a:ext uri="{9D8B030D-6E8A-4147-A177-3AD203B41FA5}">
                      <a16:colId xmlns:a16="http://schemas.microsoft.com/office/drawing/2014/main" val="47104352"/>
                    </a:ext>
                  </a:extLst>
                </a:gridCol>
                <a:gridCol w="1340465">
                  <a:extLst>
                    <a:ext uri="{9D8B030D-6E8A-4147-A177-3AD203B41FA5}">
                      <a16:colId xmlns:a16="http://schemas.microsoft.com/office/drawing/2014/main" val="3412980932"/>
                    </a:ext>
                  </a:extLst>
                </a:gridCol>
                <a:gridCol w="1340465">
                  <a:extLst>
                    <a:ext uri="{9D8B030D-6E8A-4147-A177-3AD203B41FA5}">
                      <a16:colId xmlns:a16="http://schemas.microsoft.com/office/drawing/2014/main" val="2841080514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Established in 1954, </a:t>
                      </a:r>
                      <a:r>
                        <a:rPr lang="en-GB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Zanotta</a:t>
                      </a:r>
                      <a:r>
                        <a:rPr lang="en-GB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one of the recognized leaders in Italian industrial design since ever.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358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establish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zanotta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recogn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leader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italian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059749"/>
                  </a:ext>
                </a:extLst>
              </a:tr>
            </a:tbl>
          </a:graphicData>
        </a:graphic>
      </p:graphicFrame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A20BFB8-2607-423D-BDDA-0AB9CAEB2E8E}"/>
              </a:ext>
            </a:extLst>
          </p:cNvPr>
          <p:cNvCxnSpPr/>
          <p:nvPr/>
        </p:nvCxnSpPr>
        <p:spPr>
          <a:xfrm>
            <a:off x="2948473" y="2453944"/>
            <a:ext cx="31724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69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rra, esterni, acqua, spiaggia&#10;&#10;Descrizione generata automaticamente">
            <a:extLst>
              <a:ext uri="{FF2B5EF4-FFF2-40B4-BE49-F238E27FC236}">
                <a16:creationId xmlns:a16="http://schemas.microsoft.com/office/drawing/2014/main" id="{FF1F01A9-02E4-45FE-9C76-79BBE0EC7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" b="121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53824507-6989-4AE4-8F83-A2F43BEE9C31}"/>
              </a:ext>
            </a:extLst>
          </p:cNvPr>
          <p:cNvSpPr/>
          <p:nvPr/>
        </p:nvSpPr>
        <p:spPr>
          <a:xfrm>
            <a:off x="0" y="10"/>
            <a:ext cx="12192000" cy="6857990"/>
          </a:xfrm>
          <a:prstGeom prst="rect">
            <a:avLst/>
          </a:prstGeom>
          <a:solidFill>
            <a:srgbClr val="745852">
              <a:alpha val="7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BD1E10-84F8-488D-8059-7F818A259841}"/>
              </a:ext>
            </a:extLst>
          </p:cNvPr>
          <p:cNvSpPr txBox="1"/>
          <p:nvPr/>
        </p:nvSpPr>
        <p:spPr>
          <a:xfrm>
            <a:off x="226141" y="108156"/>
            <a:ext cx="507344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bg1"/>
                </a:solidFill>
              </a:rPr>
              <a:t>CREAZIONE DIZIONARI</a:t>
            </a:r>
          </a:p>
          <a:p>
            <a:endParaRPr lang="it-IT" sz="1600" dirty="0">
              <a:solidFill>
                <a:schemeClr val="bg1"/>
              </a:solidFill>
            </a:endParaRPr>
          </a:p>
          <a:p>
            <a:endParaRPr lang="it-IT" sz="2800" dirty="0">
              <a:solidFill>
                <a:schemeClr val="bg1"/>
              </a:solidFill>
            </a:endParaRP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F784C08-0E30-4C40-AECD-FCC422B191F1}"/>
              </a:ext>
            </a:extLst>
          </p:cNvPr>
          <p:cNvCxnSpPr>
            <a:cxnSpLocks/>
          </p:cNvCxnSpPr>
          <p:nvPr/>
        </p:nvCxnSpPr>
        <p:spPr>
          <a:xfrm>
            <a:off x="206477" y="776748"/>
            <a:ext cx="117593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6F451BDA-76A6-445A-B127-F87BA2AC47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95" t="32607" r="56326" b="33243"/>
          <a:stretch/>
        </p:blipFill>
        <p:spPr>
          <a:xfrm>
            <a:off x="6872750" y="1256119"/>
            <a:ext cx="3984172" cy="234197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0B9473D-47B5-43F7-B34C-752B131D2D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63" t="32608" r="52959" b="33244"/>
          <a:stretch/>
        </p:blipFill>
        <p:spPr>
          <a:xfrm>
            <a:off x="1335078" y="4068145"/>
            <a:ext cx="3984172" cy="234198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5825517-C0F7-4606-9BE8-FF2B1BD98F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33" t="33016" r="53189" b="32834"/>
          <a:stretch/>
        </p:blipFill>
        <p:spPr>
          <a:xfrm>
            <a:off x="6872750" y="4068142"/>
            <a:ext cx="3984172" cy="234198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94B8864-8C59-4B94-AC56-C55151AC83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751" t="26730" r="53570" b="39120"/>
          <a:stretch/>
        </p:blipFill>
        <p:spPr>
          <a:xfrm>
            <a:off x="1335078" y="1260787"/>
            <a:ext cx="3984172" cy="2341982"/>
          </a:xfrm>
          <a:prstGeom prst="rect">
            <a:avLst/>
          </a:prstGeom>
        </p:spPr>
      </p:pic>
      <p:pic>
        <p:nvPicPr>
          <p:cNvPr id="13" name="Picture 2" descr="Risultati immagini per power bi png">
            <a:extLst>
              <a:ext uri="{FF2B5EF4-FFF2-40B4-BE49-F238E27FC236}">
                <a16:creationId xmlns:a16="http://schemas.microsoft.com/office/drawing/2014/main" id="{868EAE07-B964-4CA2-8633-A728482BF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827" y="3231257"/>
            <a:ext cx="939095" cy="34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isultati immagini per power bi png">
            <a:extLst>
              <a:ext uri="{FF2B5EF4-FFF2-40B4-BE49-F238E27FC236}">
                <a16:creationId xmlns:a16="http://schemas.microsoft.com/office/drawing/2014/main" id="{A6C92EBA-29ED-4D93-8894-4C940C41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827" y="6025034"/>
            <a:ext cx="939095" cy="34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power bi png">
            <a:extLst>
              <a:ext uri="{FF2B5EF4-FFF2-40B4-BE49-F238E27FC236}">
                <a16:creationId xmlns:a16="http://schemas.microsoft.com/office/drawing/2014/main" id="{85EC461A-3FA8-4352-8858-1D55CB731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16" y="6025033"/>
            <a:ext cx="939095" cy="34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isultati immagini per power bi png">
            <a:extLst>
              <a:ext uri="{FF2B5EF4-FFF2-40B4-BE49-F238E27FC236}">
                <a16:creationId xmlns:a16="http://schemas.microsoft.com/office/drawing/2014/main" id="{A144CF3D-6040-4786-BA76-DC1E427ED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16" y="3201263"/>
            <a:ext cx="939095" cy="34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20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rra, esterni, acqua, spiaggia&#10;&#10;Descrizione generata automaticamente">
            <a:extLst>
              <a:ext uri="{FF2B5EF4-FFF2-40B4-BE49-F238E27FC236}">
                <a16:creationId xmlns:a16="http://schemas.microsoft.com/office/drawing/2014/main" id="{FF1F01A9-02E4-45FE-9C76-79BBE0EC7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" b="121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53824507-6989-4AE4-8F83-A2F43BEE9C31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rgbClr val="745852">
              <a:alpha val="7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BD1E10-84F8-488D-8059-7F818A259841}"/>
              </a:ext>
            </a:extLst>
          </p:cNvPr>
          <p:cNvSpPr txBox="1"/>
          <p:nvPr/>
        </p:nvSpPr>
        <p:spPr>
          <a:xfrm>
            <a:off x="226141" y="108156"/>
            <a:ext cx="665644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bg1"/>
                </a:solidFill>
              </a:rPr>
              <a:t>MATCH DIZIONARI - TOKENS</a:t>
            </a:r>
          </a:p>
          <a:p>
            <a:endParaRPr lang="it-IT" sz="1600" dirty="0">
              <a:solidFill>
                <a:schemeClr val="bg1"/>
              </a:solidFill>
            </a:endParaRPr>
          </a:p>
          <a:p>
            <a:endParaRPr lang="it-IT" sz="2800" dirty="0">
              <a:solidFill>
                <a:schemeClr val="bg1"/>
              </a:solidFill>
            </a:endParaRP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F784C08-0E30-4C40-AECD-FCC422B191F1}"/>
              </a:ext>
            </a:extLst>
          </p:cNvPr>
          <p:cNvCxnSpPr>
            <a:cxnSpLocks/>
          </p:cNvCxnSpPr>
          <p:nvPr/>
        </p:nvCxnSpPr>
        <p:spPr>
          <a:xfrm>
            <a:off x="206477" y="776748"/>
            <a:ext cx="117593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Immagine 1">
            <a:extLst>
              <a:ext uri="{FF2B5EF4-FFF2-40B4-BE49-F238E27FC236}">
                <a16:creationId xmlns:a16="http://schemas.microsoft.com/office/drawing/2014/main" id="{8AB049E4-8AC7-432C-AA29-79D920CFD4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9"/>
          <a:stretch/>
        </p:blipFill>
        <p:spPr>
          <a:xfrm>
            <a:off x="226141" y="1290533"/>
            <a:ext cx="7340864" cy="505367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C53142C-9597-434A-95F8-78E34D40216B}"/>
              </a:ext>
            </a:extLst>
          </p:cNvPr>
          <p:cNvSpPr txBox="1"/>
          <p:nvPr/>
        </p:nvSpPr>
        <p:spPr>
          <a:xfrm>
            <a:off x="7699741" y="2909428"/>
            <a:ext cx="4358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Numero di occorrenze di ciascuna parola di ciascun dizionario all’interno del testo di ciascuna azienda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852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webextensions/webextension1.xml><?xml version="1.0" encoding="utf-8"?>
<we:webextension xmlns:we="http://schemas.microsoft.com/office/webextensions/webextension/2010/11" id="{2F38C6A4-8D51-4756-82A2-F1DD4383062B}">
  <we:reference id="wa104379699" version="1.0.0.1" store="it-IT" storeType="OMEX"/>
  <we:alternateReferences>
    <we:reference id="wa104379699" version="1.0.0.1" store="wa104379699" storeType="OMEX"/>
  </we:alternateReferences>
  <we:properties>
    <we:property name="savedState" value="{&quot;groupId&quot;:&quot;&quot;,&quot;dashboardId&quot;:null,&quot;dashboardTileId&quot;:null,&quot;dashboardTileFilter&quot;:null,&quot;reportId&quot;:null,&quot;pageName&quot;:&quot;&quot;,&quot;publicReportUrl&quot;:&quot;https://app.powerbi.com/view?r=eyJrIjoiY2M3OGY1YTktOGNlZS00MTcxLTllNjAtOTdlYWI1MjI1OTdlIiwidCI6IjMyYjI3ZjU0LTA5ZmItNDhhZi05YzE3LTBmOThhNWQ1OThiZiIsImMiOjh9&quot;,&quot;lastState&quot;:&quot;app.embed.publicReport&quot;,&quot;appVersion&quot;:&quot;1.0&quot;,&quot;savedDate&quot;:&quot;2019-03-28T15:49:10.647Z&quot;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366BC1DC-1B34-4964-BF2C-584BEC7013AB}">
  <we:reference id="wa104379699" version="1.0.0.1" store="it-IT" storeType="OMEX"/>
  <we:alternateReferences>
    <we:reference id="wa104379699" version="1.0.0.1" store="wa104379699" storeType="OMEX"/>
  </we:alternateReferences>
  <we:properties>
    <we:property name="savedState" value="{&quot;groupId&quot;:&quot;&quot;,&quot;dashboardId&quot;:null,&quot;dashboardTileId&quot;:null,&quot;dashboardTileFilter&quot;:null,&quot;reportId&quot;:null,&quot;pageName&quot;:&quot;&quot;,&quot;publicReportUrl&quot;:&quot;https://app.powerbi.com/view?r=eyJrIjoiMjI0MWYzNWItZTFhOS00Yzk4LTg0MTYtNDkxZGY3OTk2ZTc3IiwidCI6IjMyYjI3ZjU0LTA5ZmItNDhhZi05YzE3LTBmOThhNWQ1OThiZiIsImMiOjh9&quot;,&quot;lastState&quot;:&quot;app.embed.publicReport&quot;,&quot;appVersion&quot;:&quot;1.0&quot;,&quot;savedDate&quot;:&quot;2019-05-20T21:28:10.106Z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Beatrice Fumagalli</dc:creator>
  <cp:lastModifiedBy>Beatrice Fumagalli</cp:lastModifiedBy>
  <cp:revision>42</cp:revision>
  <dcterms:created xsi:type="dcterms:W3CDTF">2019-04-17T16:15:39Z</dcterms:created>
  <dcterms:modified xsi:type="dcterms:W3CDTF">2019-05-20T21:53:04Z</dcterms:modified>
</cp:coreProperties>
</file>