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8" r:id="rId3"/>
    <p:sldId id="258" r:id="rId4"/>
    <p:sldId id="263" r:id="rId5"/>
    <p:sldId id="264" r:id="rId6"/>
    <p:sldId id="280" r:id="rId7"/>
    <p:sldId id="279" r:id="rId8"/>
    <p:sldId id="282" r:id="rId9"/>
    <p:sldId id="267"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atrice Fumagalli" initials="BF" lastIdx="1" clrIdx="0">
    <p:extLst>
      <p:ext uri="{19B8F6BF-5375-455C-9EA6-DF929625EA0E}">
        <p15:presenceInfo xmlns:p15="http://schemas.microsoft.com/office/powerpoint/2012/main" userId="a1c620f229ac15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BC2C38"/>
    <a:srgbClr val="5B6F7E"/>
    <a:srgbClr val="262626"/>
    <a:srgbClr val="B81E2B"/>
    <a:srgbClr val="765561"/>
    <a:srgbClr val="C40000"/>
    <a:srgbClr val="CC0000"/>
    <a:srgbClr val="D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9" autoAdjust="0"/>
    <p:restoredTop sz="94660"/>
  </p:normalViewPr>
  <p:slideViewPr>
    <p:cSldViewPr snapToGrid="0">
      <p:cViewPr varScale="1">
        <p:scale>
          <a:sx n="82" d="100"/>
          <a:sy n="82" d="100"/>
        </p:scale>
        <p:origin x="7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44C439D-9666-4099-A57E-44CFE09790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a:extLst>
              <a:ext uri="{FF2B5EF4-FFF2-40B4-BE49-F238E27FC236}">
                <a16:creationId xmlns:a16="http://schemas.microsoft.com/office/drawing/2014/main" id="{8E8A6802-6B94-45CD-8C49-9DCC7D1FC5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40520-E49D-4C2E-B66D-E624AC986FFF}" type="datetimeFigureOut">
              <a:rPr lang="en-GB" smtClean="0"/>
              <a:t>07/06/2019</a:t>
            </a:fld>
            <a:endParaRPr lang="en-GB"/>
          </a:p>
        </p:txBody>
      </p:sp>
      <p:sp>
        <p:nvSpPr>
          <p:cNvPr id="4" name="Segnaposto piè di pagina 3">
            <a:extLst>
              <a:ext uri="{FF2B5EF4-FFF2-40B4-BE49-F238E27FC236}">
                <a16:creationId xmlns:a16="http://schemas.microsoft.com/office/drawing/2014/main" id="{1025010B-45FD-460A-92A7-59DB84BFD6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Haol, Z. Jianhua, C. Zhenxiang, H Dongming, W. Weizhen, S. A Cluster Analysis of Power</a:t>
            </a:r>
          </a:p>
        </p:txBody>
      </p:sp>
      <p:sp>
        <p:nvSpPr>
          <p:cNvPr id="5" name="Segnaposto numero diapositiva 4">
            <a:extLst>
              <a:ext uri="{FF2B5EF4-FFF2-40B4-BE49-F238E27FC236}">
                <a16:creationId xmlns:a16="http://schemas.microsoft.com/office/drawing/2014/main" id="{298510D4-3782-40B6-B179-00BEA34B7E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8C76B0-7345-4EBD-B0EC-04E580BD8918}" type="slidenum">
              <a:rPr lang="en-GB" smtClean="0"/>
              <a:t>‹N›</a:t>
            </a:fld>
            <a:endParaRPr lang="en-GB"/>
          </a:p>
        </p:txBody>
      </p:sp>
    </p:spTree>
    <p:extLst>
      <p:ext uri="{BB962C8B-B14F-4D97-AF65-F5344CB8AC3E}">
        <p14:creationId xmlns:p14="http://schemas.microsoft.com/office/powerpoint/2010/main" val="139512541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974B3-4CB2-4844-B3AD-D9C5E3CCB09C}" type="datetimeFigureOut">
              <a:rPr lang="en-GB" smtClean="0"/>
              <a:t>07/06/2019</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Haol, Z. Jianhua, C. Zhenxiang, H Dongming, W. Weizhen, S. A Cluster Analysis of Power</a:t>
            </a:r>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94F71-977B-429B-AA02-03719CF73DB4}" type="slidenum">
              <a:rPr lang="en-GB" smtClean="0"/>
              <a:t>‹N›</a:t>
            </a:fld>
            <a:endParaRPr lang="en-GB"/>
          </a:p>
        </p:txBody>
      </p:sp>
    </p:spTree>
    <p:extLst>
      <p:ext uri="{BB962C8B-B14F-4D97-AF65-F5344CB8AC3E}">
        <p14:creationId xmlns:p14="http://schemas.microsoft.com/office/powerpoint/2010/main" val="314157286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23FFC-7E7A-44FD-90B1-B86B761538C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5604308A-F57A-4552-BF00-2FB829494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5F66C5CF-375A-47A6-A1AD-2C7CF4DB38AA}"/>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5" name="Segnaposto piè di pagina 4">
            <a:extLst>
              <a:ext uri="{FF2B5EF4-FFF2-40B4-BE49-F238E27FC236}">
                <a16:creationId xmlns:a16="http://schemas.microsoft.com/office/drawing/2014/main" id="{6B1F8BCE-C145-436E-B69B-A9599528B2F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41FBF04D-7A98-4781-9285-6450E62BC443}"/>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328611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818312-5B19-42B9-936C-C245EE0D1B58}"/>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EDCEA5C8-4C46-4A9B-BA93-8F14A8D95EC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36E78377-C262-4C9F-AAAC-AB5EBA871B18}"/>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5" name="Segnaposto piè di pagina 4">
            <a:extLst>
              <a:ext uri="{FF2B5EF4-FFF2-40B4-BE49-F238E27FC236}">
                <a16:creationId xmlns:a16="http://schemas.microsoft.com/office/drawing/2014/main" id="{46BADAF2-7021-4449-9D34-FE64616ACD2A}"/>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B1428E5D-4740-4304-93C4-26D0F57F71C5}"/>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98598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7E7CA51-4ED6-472B-B3ED-2BBB55DEED8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A9D6452B-E16C-4881-9791-5D469AA3B41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35E782D7-7BF2-468F-BFB1-B9A5A24F8645}"/>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5" name="Segnaposto piè di pagina 4">
            <a:extLst>
              <a:ext uri="{FF2B5EF4-FFF2-40B4-BE49-F238E27FC236}">
                <a16:creationId xmlns:a16="http://schemas.microsoft.com/office/drawing/2014/main" id="{ED108317-F0BF-46DF-B75F-399C233667C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E178AC5-13B8-462D-B1DB-9BD5418F0B35}"/>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55056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191C9-ACEB-4B3C-936A-D295C0322526}"/>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39263D62-64EE-4446-8D47-2F6ADBC072C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8313D50-FA19-4D12-A796-694CD02C5A1A}"/>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5" name="Segnaposto piè di pagina 4">
            <a:extLst>
              <a:ext uri="{FF2B5EF4-FFF2-40B4-BE49-F238E27FC236}">
                <a16:creationId xmlns:a16="http://schemas.microsoft.com/office/drawing/2014/main" id="{1166659A-F8E1-4F25-AB64-DEF7E678105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1E90CD9-DB3C-4CD2-B9CE-2AE0CAF1357E}"/>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321725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8A2BB8-0C45-4343-B2F2-5D3F3B7745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8C6363E4-123A-4B7B-9E8D-45DE238701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7E7FBDA-E2A3-4066-B86D-F43B6EC0BA6B}"/>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5" name="Segnaposto piè di pagina 4">
            <a:extLst>
              <a:ext uri="{FF2B5EF4-FFF2-40B4-BE49-F238E27FC236}">
                <a16:creationId xmlns:a16="http://schemas.microsoft.com/office/drawing/2014/main" id="{246CDC0F-7494-4681-AAE8-B5F84E9A8CE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72FBF23-F2DC-49FC-9D07-A4BE755C9858}"/>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340130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DB0FD6-9867-4A9F-A111-C33AD88C2A4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9807883-0F5E-47B1-BE43-DFCA84D1C04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FD2BC94B-D818-4687-B26F-802F90F6018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6B0B168D-DFDC-4D80-B5C3-343A8F34B444}"/>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6" name="Segnaposto piè di pagina 5">
            <a:extLst>
              <a:ext uri="{FF2B5EF4-FFF2-40B4-BE49-F238E27FC236}">
                <a16:creationId xmlns:a16="http://schemas.microsoft.com/office/drawing/2014/main" id="{5782BB5B-133B-4FEE-82F9-7771A961E04B}"/>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F9DB854E-1A1C-4206-ADF6-F3F9D2493595}"/>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404529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16E374-0C82-4E37-A929-66894E816DA8}"/>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73AA3662-8DBB-4C62-AD2C-C996742E5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3E68E4B-FFE5-40A8-B8D4-29B8CA1824A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C3C8F1E6-ED6F-44BC-8490-B74DC2ECBD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7A4B6BB-D366-4F1A-9E61-9016ACDCB91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6465644B-D406-4730-B74F-4CA5EB6C7E9F}"/>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8" name="Segnaposto piè di pagina 7">
            <a:extLst>
              <a:ext uri="{FF2B5EF4-FFF2-40B4-BE49-F238E27FC236}">
                <a16:creationId xmlns:a16="http://schemas.microsoft.com/office/drawing/2014/main" id="{97286F54-6003-4C88-96A9-2AD625603D46}"/>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020C4A37-7908-4FA0-9497-0F01C3C527EB}"/>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267036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527DA3-0283-45E5-AAA8-DA37B3EDF95B}"/>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6DE433D4-0E8A-49FF-A4D9-95C0AA67DF38}"/>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4" name="Segnaposto piè di pagina 3">
            <a:extLst>
              <a:ext uri="{FF2B5EF4-FFF2-40B4-BE49-F238E27FC236}">
                <a16:creationId xmlns:a16="http://schemas.microsoft.com/office/drawing/2014/main" id="{39CBC2D1-EFE5-41BE-AA9C-FFC9F61DAABF}"/>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CA8EDDF7-43B4-4481-BDCC-F771200E670D}"/>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85492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D3BB781-4177-49B2-A4C8-54F8DEB78032}"/>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3" name="Segnaposto piè di pagina 2">
            <a:extLst>
              <a:ext uri="{FF2B5EF4-FFF2-40B4-BE49-F238E27FC236}">
                <a16:creationId xmlns:a16="http://schemas.microsoft.com/office/drawing/2014/main" id="{A0B4A1FE-1A22-4F37-BF73-5E7E14CCC7C2}"/>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BD1D889A-BFA2-47E1-9B12-8AA789D3B0A5}"/>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152872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AC3AEB-7DDE-4B18-B6E9-B0E9942CEDE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2600A33B-83FC-460A-934F-A4CBAD413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BE232004-5031-4CE2-B2D5-739B9D455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23245E9-8D05-4426-8C14-B5DA1CA8F11F}"/>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6" name="Segnaposto piè di pagina 5">
            <a:extLst>
              <a:ext uri="{FF2B5EF4-FFF2-40B4-BE49-F238E27FC236}">
                <a16:creationId xmlns:a16="http://schemas.microsoft.com/office/drawing/2014/main" id="{87D5E99F-6AD6-48D7-BE68-0C98CD25CC78}"/>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A08AD38C-D54F-48D3-97E6-184FCCC84E54}"/>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1821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A04B94-5432-448C-934E-BEB603DA2EC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94901626-175C-4DBE-9A79-483A5A693E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8BD95D87-E87C-4830-AFE8-C69CE7AB1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F9C9287-2799-4AAF-8B20-CCEC161295F1}"/>
              </a:ext>
            </a:extLst>
          </p:cNvPr>
          <p:cNvSpPr>
            <a:spLocks noGrp="1"/>
          </p:cNvSpPr>
          <p:nvPr>
            <p:ph type="dt" sz="half" idx="10"/>
          </p:nvPr>
        </p:nvSpPr>
        <p:spPr/>
        <p:txBody>
          <a:bodyPr/>
          <a:lstStyle/>
          <a:p>
            <a:fld id="{7D4AAD99-4ED8-4B31-AA30-0684720D4063}" type="datetimeFigureOut">
              <a:rPr lang="en-GB" smtClean="0"/>
              <a:t>07/06/2019</a:t>
            </a:fld>
            <a:endParaRPr lang="en-GB"/>
          </a:p>
        </p:txBody>
      </p:sp>
      <p:sp>
        <p:nvSpPr>
          <p:cNvPr id="6" name="Segnaposto piè di pagina 5">
            <a:extLst>
              <a:ext uri="{FF2B5EF4-FFF2-40B4-BE49-F238E27FC236}">
                <a16:creationId xmlns:a16="http://schemas.microsoft.com/office/drawing/2014/main" id="{9A85003A-975E-42E0-9BA5-15DDB26552C3}"/>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3232B696-309C-4EF3-8D4D-E3ADBCCAAD5F}"/>
              </a:ext>
            </a:extLst>
          </p:cNvPr>
          <p:cNvSpPr>
            <a:spLocks noGrp="1"/>
          </p:cNvSpPr>
          <p:nvPr>
            <p:ph type="sldNum" sz="quarter" idx="12"/>
          </p:nvPr>
        </p:nvSpPr>
        <p:spPr/>
        <p:txBody>
          <a:bodyPr/>
          <a:lstStyle/>
          <a:p>
            <a:fld id="{38FC108D-3D73-4332-99E7-F2159FF6716F}" type="slidenum">
              <a:rPr lang="en-GB" smtClean="0"/>
              <a:t>‹N›</a:t>
            </a:fld>
            <a:endParaRPr lang="en-GB"/>
          </a:p>
        </p:txBody>
      </p:sp>
    </p:spTree>
    <p:extLst>
      <p:ext uri="{BB962C8B-B14F-4D97-AF65-F5344CB8AC3E}">
        <p14:creationId xmlns:p14="http://schemas.microsoft.com/office/powerpoint/2010/main" val="16955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7215456-43E6-4D2B-95D4-FC6F45057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2452AAA0-77B0-4863-A7A6-3DF497F3D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73DBA5A-0E1C-48DD-8C56-459914905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AAD99-4ED8-4B31-AA30-0684720D4063}" type="datetimeFigureOut">
              <a:rPr lang="en-GB" smtClean="0"/>
              <a:t>07/06/2019</a:t>
            </a:fld>
            <a:endParaRPr lang="en-GB"/>
          </a:p>
        </p:txBody>
      </p:sp>
      <p:sp>
        <p:nvSpPr>
          <p:cNvPr id="5" name="Segnaposto piè di pagina 4">
            <a:extLst>
              <a:ext uri="{FF2B5EF4-FFF2-40B4-BE49-F238E27FC236}">
                <a16:creationId xmlns:a16="http://schemas.microsoft.com/office/drawing/2014/main" id="{F74BA17A-3423-4065-BCD4-AD795A0FE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90F6B0C9-A3A5-4D4C-9637-B42D85466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C108D-3D73-4332-99E7-F2159FF6716F}" type="slidenum">
              <a:rPr lang="en-GB" smtClean="0"/>
              <a:t>‹N›</a:t>
            </a:fld>
            <a:endParaRPr lang="en-GB"/>
          </a:p>
        </p:txBody>
      </p:sp>
    </p:spTree>
    <p:extLst>
      <p:ext uri="{BB962C8B-B14F-4D97-AF65-F5344CB8AC3E}">
        <p14:creationId xmlns:p14="http://schemas.microsoft.com/office/powerpoint/2010/main" val="109701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descr="Immagine che contiene cielo, pilone, treno, oggetto da esterni&#10;&#10;Descrizione generata automaticamente">
            <a:extLst>
              <a:ext uri="{FF2B5EF4-FFF2-40B4-BE49-F238E27FC236}">
                <a16:creationId xmlns:a16="http://schemas.microsoft.com/office/drawing/2014/main" id="{EE312A6A-359A-40CB-B679-E98765183937}"/>
              </a:ext>
            </a:extLst>
          </p:cNvPr>
          <p:cNvPicPr>
            <a:picLocks noChangeAspect="1"/>
          </p:cNvPicPr>
          <p:nvPr/>
        </p:nvPicPr>
        <p:blipFill rotWithShape="1">
          <a:blip r:embed="rId2">
            <a:extLst>
              <a:ext uri="{28A0092B-C50C-407E-A947-70E740481C1C}">
                <a14:useLocalDpi xmlns:a14="http://schemas.microsoft.com/office/drawing/2010/main" val="0"/>
              </a:ext>
            </a:extLst>
          </a:blip>
          <a:srcRect t="10874" b="13113"/>
          <a:stretch/>
        </p:blipFill>
        <p:spPr>
          <a:xfrm>
            <a:off x="20" y="10"/>
            <a:ext cx="12191980" cy="6857990"/>
          </a:xfrm>
          <a:prstGeom prst="rect">
            <a:avLst/>
          </a:prstGeom>
        </p:spPr>
      </p:pic>
      <p:sp>
        <p:nvSpPr>
          <p:cNvPr id="8" name="Rettangolo 7">
            <a:extLst>
              <a:ext uri="{FF2B5EF4-FFF2-40B4-BE49-F238E27FC236}">
                <a16:creationId xmlns:a16="http://schemas.microsoft.com/office/drawing/2014/main" id="{3443DB4C-27DF-485A-8AE0-0990D193C4EF}"/>
              </a:ext>
            </a:extLst>
          </p:cNvPr>
          <p:cNvSpPr/>
          <p:nvPr/>
        </p:nvSpPr>
        <p:spPr>
          <a:xfrm>
            <a:off x="-21" y="0"/>
            <a:ext cx="12192000" cy="6858000"/>
          </a:xfrm>
          <a:prstGeom prst="rect">
            <a:avLst/>
          </a:prstGeom>
          <a:solidFill>
            <a:srgbClr val="B81E2B">
              <a:alpha val="94000"/>
            </a:srgbClr>
          </a:solidFill>
          <a:ln>
            <a:solidFill>
              <a:srgbClr val="B81E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CasellaDiTesto 10">
            <a:extLst>
              <a:ext uri="{FF2B5EF4-FFF2-40B4-BE49-F238E27FC236}">
                <a16:creationId xmlns:a16="http://schemas.microsoft.com/office/drawing/2014/main" id="{9029740A-F8F0-48A6-B9C0-662DE00F432B}"/>
              </a:ext>
            </a:extLst>
          </p:cNvPr>
          <p:cNvSpPr txBox="1"/>
          <p:nvPr/>
        </p:nvSpPr>
        <p:spPr>
          <a:xfrm>
            <a:off x="1268341" y="1393237"/>
            <a:ext cx="9655277" cy="2123658"/>
          </a:xfrm>
          <a:prstGeom prst="rect">
            <a:avLst/>
          </a:prstGeom>
          <a:noFill/>
        </p:spPr>
        <p:txBody>
          <a:bodyPr wrap="square" rtlCol="0">
            <a:spAutoFit/>
          </a:bodyPr>
          <a:lstStyle/>
          <a:p>
            <a:pPr algn="ctr"/>
            <a:endParaRPr lang="en-GB" sz="1000" b="1" dirty="0">
              <a:solidFill>
                <a:schemeClr val="bg1">
                  <a:lumMod val="85000"/>
                </a:schemeClr>
              </a:solidFill>
            </a:endParaRPr>
          </a:p>
          <a:p>
            <a:pPr algn="ctr"/>
            <a:r>
              <a:rPr lang="en-GB" sz="4400" b="1" dirty="0" err="1">
                <a:solidFill>
                  <a:schemeClr val="bg1">
                    <a:lumMod val="85000"/>
                  </a:schemeClr>
                </a:solidFill>
              </a:rPr>
              <a:t>Ricerca</a:t>
            </a:r>
            <a:r>
              <a:rPr lang="en-GB" sz="4400" b="1" dirty="0">
                <a:solidFill>
                  <a:schemeClr val="bg1">
                    <a:lumMod val="85000"/>
                  </a:schemeClr>
                </a:solidFill>
              </a:rPr>
              <a:t> </a:t>
            </a:r>
            <a:r>
              <a:rPr lang="en-GB" sz="4400" b="1" dirty="0" err="1">
                <a:solidFill>
                  <a:schemeClr val="bg1">
                    <a:lumMod val="85000"/>
                  </a:schemeClr>
                </a:solidFill>
              </a:rPr>
              <a:t>dei</a:t>
            </a:r>
            <a:r>
              <a:rPr lang="en-GB" sz="4400" b="1" dirty="0">
                <a:solidFill>
                  <a:schemeClr val="bg1">
                    <a:lumMod val="85000"/>
                  </a:schemeClr>
                </a:solidFill>
              </a:rPr>
              <a:t> </a:t>
            </a:r>
            <a:r>
              <a:rPr lang="en-GB" sz="4400" b="1" dirty="0" err="1">
                <a:solidFill>
                  <a:schemeClr val="bg1">
                    <a:lumMod val="85000"/>
                  </a:schemeClr>
                </a:solidFill>
              </a:rPr>
              <a:t>comportamenti</a:t>
            </a:r>
            <a:r>
              <a:rPr lang="en-GB" sz="4400" b="1" dirty="0">
                <a:solidFill>
                  <a:schemeClr val="bg1">
                    <a:lumMod val="85000"/>
                  </a:schemeClr>
                </a:solidFill>
              </a:rPr>
              <a:t> </a:t>
            </a:r>
            <a:r>
              <a:rPr lang="en-GB" sz="4400" b="1" dirty="0" err="1">
                <a:solidFill>
                  <a:schemeClr val="bg1">
                    <a:lumMod val="85000"/>
                  </a:schemeClr>
                </a:solidFill>
              </a:rPr>
              <a:t>nelle</a:t>
            </a:r>
            <a:r>
              <a:rPr lang="en-GB" sz="4400" b="1" dirty="0">
                <a:solidFill>
                  <a:schemeClr val="bg1">
                    <a:lumMod val="85000"/>
                  </a:schemeClr>
                </a:solidFill>
              </a:rPr>
              <a:t> </a:t>
            </a:r>
            <a:r>
              <a:rPr lang="en-GB" sz="4400" b="1" dirty="0" err="1">
                <a:solidFill>
                  <a:schemeClr val="bg1">
                    <a:lumMod val="85000"/>
                  </a:schemeClr>
                </a:solidFill>
              </a:rPr>
              <a:t>offerte</a:t>
            </a:r>
            <a:r>
              <a:rPr lang="en-GB" sz="4400" b="1" dirty="0">
                <a:solidFill>
                  <a:schemeClr val="bg1">
                    <a:lumMod val="85000"/>
                  </a:schemeClr>
                </a:solidFill>
              </a:rPr>
              <a:t> di </a:t>
            </a:r>
            <a:r>
              <a:rPr lang="en-GB" sz="4400" b="1" dirty="0" err="1">
                <a:solidFill>
                  <a:schemeClr val="bg1">
                    <a:lumMod val="85000"/>
                  </a:schemeClr>
                </a:solidFill>
              </a:rPr>
              <a:t>vendita</a:t>
            </a:r>
            <a:r>
              <a:rPr lang="en-GB" sz="4400" b="1" dirty="0">
                <a:solidFill>
                  <a:schemeClr val="bg1">
                    <a:lumMod val="85000"/>
                  </a:schemeClr>
                </a:solidFill>
              </a:rPr>
              <a:t> del </a:t>
            </a:r>
            <a:r>
              <a:rPr lang="en-GB" sz="4400" b="1" dirty="0" err="1">
                <a:solidFill>
                  <a:schemeClr val="bg1">
                    <a:lumMod val="85000"/>
                  </a:schemeClr>
                </a:solidFill>
              </a:rPr>
              <a:t>mercato</a:t>
            </a:r>
            <a:r>
              <a:rPr lang="en-GB" sz="4400" b="1" dirty="0">
                <a:solidFill>
                  <a:schemeClr val="bg1">
                    <a:lumMod val="85000"/>
                  </a:schemeClr>
                </a:solidFill>
              </a:rPr>
              <a:t> </a:t>
            </a:r>
            <a:r>
              <a:rPr lang="en-GB" sz="4400" b="1" dirty="0" err="1">
                <a:solidFill>
                  <a:schemeClr val="bg1">
                    <a:lumMod val="85000"/>
                  </a:schemeClr>
                </a:solidFill>
              </a:rPr>
              <a:t>elettrico</a:t>
            </a:r>
            <a:endParaRPr lang="en-GB" sz="4400" b="1" dirty="0">
              <a:solidFill>
                <a:schemeClr val="bg1">
                  <a:lumMod val="85000"/>
                </a:schemeClr>
              </a:solidFill>
            </a:endParaRPr>
          </a:p>
          <a:p>
            <a:pPr algn="ctr"/>
            <a:endParaRPr lang="en-GB" sz="1000" b="1" dirty="0">
              <a:solidFill>
                <a:schemeClr val="bg1">
                  <a:lumMod val="85000"/>
                </a:schemeClr>
              </a:solidFill>
            </a:endParaRPr>
          </a:p>
          <a:p>
            <a:pPr algn="ctr"/>
            <a:r>
              <a:rPr lang="en-GB" sz="2400" b="1" dirty="0">
                <a:solidFill>
                  <a:schemeClr val="bg1">
                    <a:lumMod val="85000"/>
                  </a:schemeClr>
                </a:solidFill>
              </a:rPr>
              <a:t> </a:t>
            </a:r>
            <a:r>
              <a:rPr lang="en-GB" sz="2400" b="1" dirty="0" err="1">
                <a:solidFill>
                  <a:schemeClr val="bg1">
                    <a:lumMod val="85000"/>
                  </a:schemeClr>
                </a:solidFill>
              </a:rPr>
              <a:t>Analisi</a:t>
            </a:r>
            <a:r>
              <a:rPr lang="en-GB" sz="2400" b="1" dirty="0">
                <a:solidFill>
                  <a:schemeClr val="bg1">
                    <a:lumMod val="85000"/>
                  </a:schemeClr>
                </a:solidFill>
              </a:rPr>
              <a:t> </a:t>
            </a:r>
            <a:r>
              <a:rPr lang="en-GB" sz="2400" b="1" dirty="0" err="1">
                <a:solidFill>
                  <a:schemeClr val="bg1">
                    <a:lumMod val="85000"/>
                  </a:schemeClr>
                </a:solidFill>
              </a:rPr>
              <a:t>delle</a:t>
            </a:r>
            <a:r>
              <a:rPr lang="en-GB" sz="2400" b="1" dirty="0">
                <a:solidFill>
                  <a:schemeClr val="bg1">
                    <a:lumMod val="85000"/>
                  </a:schemeClr>
                </a:solidFill>
              </a:rPr>
              <a:t> curve di </a:t>
            </a:r>
            <a:r>
              <a:rPr lang="en-GB" sz="2400" b="1" dirty="0" err="1">
                <a:solidFill>
                  <a:schemeClr val="bg1">
                    <a:lumMod val="85000"/>
                  </a:schemeClr>
                </a:solidFill>
              </a:rPr>
              <a:t>offerta</a:t>
            </a:r>
            <a:r>
              <a:rPr lang="en-GB" sz="2400" b="1" dirty="0">
                <a:solidFill>
                  <a:schemeClr val="bg1">
                    <a:lumMod val="85000"/>
                  </a:schemeClr>
                </a:solidFill>
              </a:rPr>
              <a:t> </a:t>
            </a:r>
            <a:r>
              <a:rPr lang="en-GB" sz="2400" b="1" dirty="0" err="1">
                <a:solidFill>
                  <a:schemeClr val="bg1">
                    <a:lumMod val="85000"/>
                  </a:schemeClr>
                </a:solidFill>
              </a:rPr>
              <a:t>nel</a:t>
            </a:r>
            <a:r>
              <a:rPr lang="en-GB" sz="2400" b="1" dirty="0">
                <a:solidFill>
                  <a:schemeClr val="bg1">
                    <a:lumMod val="85000"/>
                  </a:schemeClr>
                </a:solidFill>
              </a:rPr>
              <a:t> MGP</a:t>
            </a:r>
          </a:p>
        </p:txBody>
      </p:sp>
      <p:pic>
        <p:nvPicPr>
          <p:cNvPr id="13" name="Immagine 12">
            <a:extLst>
              <a:ext uri="{FF2B5EF4-FFF2-40B4-BE49-F238E27FC236}">
                <a16:creationId xmlns:a16="http://schemas.microsoft.com/office/drawing/2014/main" id="{0382942F-9751-4160-85A2-EBDAD0E49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058" y="6024301"/>
            <a:ext cx="2670171" cy="698084"/>
          </a:xfrm>
          <a:prstGeom prst="rect">
            <a:avLst/>
          </a:prstGeom>
        </p:spPr>
      </p:pic>
      <p:cxnSp>
        <p:nvCxnSpPr>
          <p:cNvPr id="6" name="Connettore diritto 5">
            <a:extLst>
              <a:ext uri="{FF2B5EF4-FFF2-40B4-BE49-F238E27FC236}">
                <a16:creationId xmlns:a16="http://schemas.microsoft.com/office/drawing/2014/main" id="{C3006F85-B508-4A23-BACD-F37E62D02C05}"/>
              </a:ext>
            </a:extLst>
          </p:cNvPr>
          <p:cNvCxnSpPr>
            <a:cxnSpLocks/>
          </p:cNvCxnSpPr>
          <p:nvPr/>
        </p:nvCxnSpPr>
        <p:spPr>
          <a:xfrm>
            <a:off x="511628" y="2973866"/>
            <a:ext cx="11168743" cy="0"/>
          </a:xfrm>
          <a:prstGeom prst="line">
            <a:avLst/>
          </a:prstGeom>
          <a:ln>
            <a:solidFill>
              <a:schemeClr val="bg1">
                <a:lumMod val="85000"/>
              </a:schemeClr>
            </a:solidFill>
          </a:ln>
        </p:spPr>
        <p:style>
          <a:lnRef idx="3">
            <a:schemeClr val="accent1"/>
          </a:lnRef>
          <a:fillRef idx="0">
            <a:schemeClr val="accent1"/>
          </a:fillRef>
          <a:effectRef idx="2">
            <a:schemeClr val="accent1"/>
          </a:effectRef>
          <a:fontRef idx="minor">
            <a:schemeClr val="tx1"/>
          </a:fontRef>
        </p:style>
      </p:cxnSp>
      <p:sp>
        <p:nvSpPr>
          <p:cNvPr id="2" name="CasellaDiTesto 1">
            <a:extLst>
              <a:ext uri="{FF2B5EF4-FFF2-40B4-BE49-F238E27FC236}">
                <a16:creationId xmlns:a16="http://schemas.microsoft.com/office/drawing/2014/main" id="{62C403E1-688D-422D-9515-0E88C21A5033}"/>
              </a:ext>
            </a:extLst>
          </p:cNvPr>
          <p:cNvSpPr txBox="1"/>
          <p:nvPr/>
        </p:nvSpPr>
        <p:spPr>
          <a:xfrm>
            <a:off x="7134421" y="6076054"/>
            <a:ext cx="4997320" cy="646331"/>
          </a:xfrm>
          <a:prstGeom prst="rect">
            <a:avLst/>
          </a:prstGeom>
          <a:noFill/>
        </p:spPr>
        <p:txBody>
          <a:bodyPr wrap="square" rtlCol="0">
            <a:spAutoFit/>
          </a:bodyPr>
          <a:lstStyle/>
          <a:p>
            <a:pPr algn="r"/>
            <a:r>
              <a:rPr lang="it-IT" dirty="0">
                <a:solidFill>
                  <a:schemeClr val="bg1">
                    <a:lumMod val="85000"/>
                  </a:schemeClr>
                </a:solidFill>
              </a:rPr>
              <a:t>4 aprile 2019 - </a:t>
            </a:r>
            <a:r>
              <a:rPr lang="en-GB" dirty="0">
                <a:solidFill>
                  <a:schemeClr val="bg1">
                    <a:lumMod val="85000"/>
                  </a:schemeClr>
                </a:solidFill>
              </a:rPr>
              <a:t>Big data in </a:t>
            </a:r>
            <a:r>
              <a:rPr lang="en-GB" dirty="0">
                <a:solidFill>
                  <a:srgbClr val="D9D9D9"/>
                </a:solidFill>
              </a:rPr>
              <a:t>behavioural</a:t>
            </a:r>
            <a:r>
              <a:rPr lang="en-GB" dirty="0">
                <a:solidFill>
                  <a:schemeClr val="bg1">
                    <a:lumMod val="85000"/>
                  </a:schemeClr>
                </a:solidFill>
              </a:rPr>
              <a:t> psychology</a:t>
            </a:r>
          </a:p>
          <a:p>
            <a:pPr algn="r"/>
            <a:r>
              <a:rPr lang="en-GB" dirty="0">
                <a:solidFill>
                  <a:schemeClr val="bg1">
                    <a:lumMod val="85000"/>
                  </a:schemeClr>
                </a:solidFill>
              </a:rPr>
              <a:t>Beatrice </a:t>
            </a:r>
            <a:r>
              <a:rPr lang="en-GB" dirty="0" err="1">
                <a:solidFill>
                  <a:schemeClr val="bg1">
                    <a:lumMod val="85000"/>
                  </a:schemeClr>
                </a:solidFill>
              </a:rPr>
              <a:t>Fumagalli</a:t>
            </a:r>
            <a:r>
              <a:rPr lang="en-GB" dirty="0">
                <a:solidFill>
                  <a:schemeClr val="bg1">
                    <a:lumMod val="85000"/>
                  </a:schemeClr>
                </a:solidFill>
              </a:rPr>
              <a:t>, </a:t>
            </a:r>
            <a:r>
              <a:rPr lang="en-GB" dirty="0" err="1">
                <a:solidFill>
                  <a:schemeClr val="bg1">
                    <a:lumMod val="85000"/>
                  </a:schemeClr>
                </a:solidFill>
              </a:rPr>
              <a:t>Nicolò</a:t>
            </a:r>
            <a:r>
              <a:rPr lang="en-GB" dirty="0">
                <a:solidFill>
                  <a:schemeClr val="bg1">
                    <a:lumMod val="85000"/>
                  </a:schemeClr>
                </a:solidFill>
              </a:rPr>
              <a:t> Monti, Matteo Porcino</a:t>
            </a:r>
          </a:p>
        </p:txBody>
      </p:sp>
      <p:pic>
        <p:nvPicPr>
          <p:cNvPr id="4" name="Immagine 3">
            <a:extLst>
              <a:ext uri="{FF2B5EF4-FFF2-40B4-BE49-F238E27FC236}">
                <a16:creationId xmlns:a16="http://schemas.microsoft.com/office/drawing/2014/main" id="{3B95C7AD-91F0-4E05-8DC0-F0AAEB42C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87" y="6029399"/>
            <a:ext cx="704013" cy="695858"/>
          </a:xfrm>
          <a:prstGeom prst="rect">
            <a:avLst/>
          </a:prstGeom>
        </p:spPr>
      </p:pic>
    </p:spTree>
    <p:extLst>
      <p:ext uri="{BB962C8B-B14F-4D97-AF65-F5344CB8AC3E}">
        <p14:creationId xmlns:p14="http://schemas.microsoft.com/office/powerpoint/2010/main" val="294113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descr="Immagine che contiene cielo, pilone, treno, oggetto da esterni&#10;&#10;Descrizione generata automaticamente">
            <a:extLst>
              <a:ext uri="{FF2B5EF4-FFF2-40B4-BE49-F238E27FC236}">
                <a16:creationId xmlns:a16="http://schemas.microsoft.com/office/drawing/2014/main" id="{EE312A6A-359A-40CB-B679-E98765183937}"/>
              </a:ext>
            </a:extLst>
          </p:cNvPr>
          <p:cNvPicPr>
            <a:picLocks noChangeAspect="1"/>
          </p:cNvPicPr>
          <p:nvPr/>
        </p:nvPicPr>
        <p:blipFill rotWithShape="1">
          <a:blip r:embed="rId2">
            <a:extLst>
              <a:ext uri="{28A0092B-C50C-407E-A947-70E740481C1C}">
                <a14:useLocalDpi xmlns:a14="http://schemas.microsoft.com/office/drawing/2010/main" val="0"/>
              </a:ext>
            </a:extLst>
          </a:blip>
          <a:srcRect t="10874" b="13113"/>
          <a:stretch/>
        </p:blipFill>
        <p:spPr>
          <a:xfrm>
            <a:off x="20" y="10"/>
            <a:ext cx="12191980" cy="6857990"/>
          </a:xfrm>
          <a:prstGeom prst="rect">
            <a:avLst/>
          </a:prstGeom>
        </p:spPr>
      </p:pic>
      <p:sp>
        <p:nvSpPr>
          <p:cNvPr id="8" name="Rettangolo 7">
            <a:extLst>
              <a:ext uri="{FF2B5EF4-FFF2-40B4-BE49-F238E27FC236}">
                <a16:creationId xmlns:a16="http://schemas.microsoft.com/office/drawing/2014/main" id="{3443DB4C-27DF-485A-8AE0-0990D193C4EF}"/>
              </a:ext>
            </a:extLst>
          </p:cNvPr>
          <p:cNvSpPr/>
          <p:nvPr/>
        </p:nvSpPr>
        <p:spPr>
          <a:xfrm>
            <a:off x="-20" y="0"/>
            <a:ext cx="12192000" cy="6858000"/>
          </a:xfrm>
          <a:prstGeom prst="rect">
            <a:avLst/>
          </a:prstGeom>
          <a:solidFill>
            <a:srgbClr val="B81E2B">
              <a:alpha val="94000"/>
            </a:srgbClr>
          </a:solidFill>
          <a:ln>
            <a:solidFill>
              <a:srgbClr val="B81E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CasellaDiTesto 10">
            <a:extLst>
              <a:ext uri="{FF2B5EF4-FFF2-40B4-BE49-F238E27FC236}">
                <a16:creationId xmlns:a16="http://schemas.microsoft.com/office/drawing/2014/main" id="{9029740A-F8F0-48A6-B9C0-662DE00F432B}"/>
              </a:ext>
            </a:extLst>
          </p:cNvPr>
          <p:cNvSpPr txBox="1"/>
          <p:nvPr/>
        </p:nvSpPr>
        <p:spPr>
          <a:xfrm>
            <a:off x="1268341" y="2290227"/>
            <a:ext cx="9655277" cy="769441"/>
          </a:xfrm>
          <a:prstGeom prst="rect">
            <a:avLst/>
          </a:prstGeom>
          <a:noFill/>
        </p:spPr>
        <p:txBody>
          <a:bodyPr wrap="square" rtlCol="0">
            <a:spAutoFit/>
          </a:bodyPr>
          <a:lstStyle/>
          <a:p>
            <a:pPr algn="ctr"/>
            <a:r>
              <a:rPr lang="en-GB" sz="4400" b="1" dirty="0">
                <a:solidFill>
                  <a:schemeClr val="bg1">
                    <a:lumMod val="85000"/>
                  </a:schemeClr>
                </a:solidFill>
              </a:rPr>
              <a:t>Grazie per l’attenzione</a:t>
            </a:r>
            <a:endParaRPr lang="en-GB" sz="2400" b="1" dirty="0">
              <a:solidFill>
                <a:schemeClr val="bg1">
                  <a:lumMod val="85000"/>
                </a:schemeClr>
              </a:solidFill>
            </a:endParaRPr>
          </a:p>
        </p:txBody>
      </p:sp>
      <p:cxnSp>
        <p:nvCxnSpPr>
          <p:cNvPr id="3" name="Connettore diritto 2">
            <a:extLst>
              <a:ext uri="{FF2B5EF4-FFF2-40B4-BE49-F238E27FC236}">
                <a16:creationId xmlns:a16="http://schemas.microsoft.com/office/drawing/2014/main" id="{9611A8A1-0751-4EFC-A0C4-F3B07AB814D6}"/>
              </a:ext>
            </a:extLst>
          </p:cNvPr>
          <p:cNvCxnSpPr/>
          <p:nvPr/>
        </p:nvCxnSpPr>
        <p:spPr>
          <a:xfrm>
            <a:off x="3135086" y="3059668"/>
            <a:ext cx="5971592" cy="0"/>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pic>
        <p:nvPicPr>
          <p:cNvPr id="9" name="Immagine 8">
            <a:extLst>
              <a:ext uri="{FF2B5EF4-FFF2-40B4-BE49-F238E27FC236}">
                <a16:creationId xmlns:a16="http://schemas.microsoft.com/office/drawing/2014/main" id="{996EFFAE-F7F1-441A-BD74-A14482C01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058" y="6024301"/>
            <a:ext cx="2670171" cy="698084"/>
          </a:xfrm>
          <a:prstGeom prst="rect">
            <a:avLst/>
          </a:prstGeom>
        </p:spPr>
      </p:pic>
      <p:pic>
        <p:nvPicPr>
          <p:cNvPr id="10" name="Immagine 9">
            <a:extLst>
              <a:ext uri="{FF2B5EF4-FFF2-40B4-BE49-F238E27FC236}">
                <a16:creationId xmlns:a16="http://schemas.microsoft.com/office/drawing/2014/main" id="{24319599-7D51-442E-A398-863D9C8CE9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87" y="6029399"/>
            <a:ext cx="704013" cy="695858"/>
          </a:xfrm>
          <a:prstGeom prst="rect">
            <a:avLst/>
          </a:prstGeom>
        </p:spPr>
      </p:pic>
    </p:spTree>
    <p:extLst>
      <p:ext uri="{BB962C8B-B14F-4D97-AF65-F5344CB8AC3E}">
        <p14:creationId xmlns:p14="http://schemas.microsoft.com/office/powerpoint/2010/main" val="116348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43DB4C-27DF-485A-8AE0-0990D193C4EF}"/>
              </a:ext>
            </a:extLst>
          </p:cNvPr>
          <p:cNvSpPr/>
          <p:nvPr/>
        </p:nvSpPr>
        <p:spPr>
          <a:xfrm>
            <a:off x="0" y="0"/>
            <a:ext cx="12192000" cy="6858000"/>
          </a:xfrm>
          <a:prstGeom prst="rect">
            <a:avLst/>
          </a:prstGeom>
          <a:solidFill>
            <a:srgbClr val="B81E2B">
              <a:alpha val="94000"/>
            </a:srgbClr>
          </a:solidFill>
          <a:ln>
            <a:solidFill>
              <a:srgbClr val="B81E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olo 1">
            <a:extLst>
              <a:ext uri="{FF2B5EF4-FFF2-40B4-BE49-F238E27FC236}">
                <a16:creationId xmlns:a16="http://schemas.microsoft.com/office/drawing/2014/main" id="{13CC48DC-69D1-824B-8375-B8F2DD6C2667}"/>
              </a:ext>
            </a:extLst>
          </p:cNvPr>
          <p:cNvSpPr>
            <a:spLocks noGrp="1"/>
          </p:cNvSpPr>
          <p:nvPr>
            <p:ph type="title"/>
          </p:nvPr>
        </p:nvSpPr>
        <p:spPr>
          <a:xfrm>
            <a:off x="541674" y="144799"/>
            <a:ext cx="1821024" cy="779463"/>
          </a:xfrm>
        </p:spPr>
        <p:txBody>
          <a:bodyPr>
            <a:normAutofit fontScale="90000"/>
          </a:bodyPr>
          <a:lstStyle/>
          <a:p>
            <a:r>
              <a:rPr lang="it-IT" b="1" dirty="0">
                <a:solidFill>
                  <a:schemeClr val="bg1">
                    <a:lumMod val="85000"/>
                  </a:schemeClr>
                </a:solidFill>
                <a:latin typeface="+mn-lt"/>
                <a:ea typeface="+mn-ea"/>
                <a:cs typeface="+mn-cs"/>
              </a:rPr>
              <a:t>Agenda</a:t>
            </a:r>
          </a:p>
        </p:txBody>
      </p:sp>
      <p:sp>
        <p:nvSpPr>
          <p:cNvPr id="3" name="Segnaposto contenuto 2">
            <a:extLst>
              <a:ext uri="{FF2B5EF4-FFF2-40B4-BE49-F238E27FC236}">
                <a16:creationId xmlns:a16="http://schemas.microsoft.com/office/drawing/2014/main" id="{B495472E-5718-0E42-B369-ACD01DC9D5F5}"/>
              </a:ext>
            </a:extLst>
          </p:cNvPr>
          <p:cNvSpPr>
            <a:spLocks noGrp="1"/>
          </p:cNvSpPr>
          <p:nvPr>
            <p:ph idx="1"/>
          </p:nvPr>
        </p:nvSpPr>
        <p:spPr>
          <a:xfrm>
            <a:off x="541674" y="1230006"/>
            <a:ext cx="10515600" cy="3742042"/>
          </a:xfrm>
        </p:spPr>
        <p:txBody>
          <a:bodyPr>
            <a:noAutofit/>
          </a:bodyPr>
          <a:lstStyle/>
          <a:p>
            <a:pPr>
              <a:lnSpc>
                <a:spcPct val="100000"/>
              </a:lnSpc>
            </a:pPr>
            <a:r>
              <a:rPr lang="it-IT" sz="3200" dirty="0">
                <a:solidFill>
                  <a:schemeClr val="tx1">
                    <a:lumMod val="85000"/>
                    <a:lumOff val="15000"/>
                  </a:schemeClr>
                </a:solidFill>
              </a:rPr>
              <a:t>Introduzione</a:t>
            </a:r>
          </a:p>
          <a:p>
            <a:pPr>
              <a:lnSpc>
                <a:spcPct val="100000"/>
              </a:lnSpc>
            </a:pPr>
            <a:r>
              <a:rPr lang="it-IT" sz="3200" dirty="0">
                <a:solidFill>
                  <a:schemeClr val="tx1">
                    <a:lumMod val="85000"/>
                    <a:lumOff val="15000"/>
                  </a:schemeClr>
                </a:solidFill>
              </a:rPr>
              <a:t>Creazione curve di offerta</a:t>
            </a:r>
          </a:p>
          <a:p>
            <a:pPr>
              <a:lnSpc>
                <a:spcPct val="100000"/>
              </a:lnSpc>
            </a:pPr>
            <a:r>
              <a:rPr lang="it-IT" sz="3200" dirty="0">
                <a:solidFill>
                  <a:schemeClr val="tx1">
                    <a:lumMod val="85000"/>
                    <a:lumOff val="15000"/>
                  </a:schemeClr>
                </a:solidFill>
              </a:rPr>
              <a:t>Rappresentazione vettoriale delle curve</a:t>
            </a:r>
          </a:p>
          <a:p>
            <a:pPr>
              <a:lnSpc>
                <a:spcPct val="100000"/>
              </a:lnSpc>
            </a:pPr>
            <a:r>
              <a:rPr lang="it-IT" sz="3200" dirty="0">
                <a:solidFill>
                  <a:schemeClr val="tx1">
                    <a:lumMod val="85000"/>
                    <a:lumOff val="15000"/>
                  </a:schemeClr>
                </a:solidFill>
              </a:rPr>
              <a:t>Clustering Analysis</a:t>
            </a:r>
          </a:p>
          <a:p>
            <a:pPr>
              <a:lnSpc>
                <a:spcPct val="100000"/>
              </a:lnSpc>
            </a:pPr>
            <a:r>
              <a:rPr lang="it-IT" sz="3200" dirty="0">
                <a:solidFill>
                  <a:schemeClr val="tx1">
                    <a:lumMod val="85000"/>
                    <a:lumOff val="15000"/>
                  </a:schemeClr>
                </a:solidFill>
              </a:rPr>
              <a:t>Risultati</a:t>
            </a:r>
          </a:p>
          <a:p>
            <a:pPr>
              <a:lnSpc>
                <a:spcPct val="100000"/>
              </a:lnSpc>
            </a:pPr>
            <a:r>
              <a:rPr lang="it-IT" sz="3200" dirty="0">
                <a:solidFill>
                  <a:schemeClr val="tx1">
                    <a:lumMod val="85000"/>
                    <a:lumOff val="15000"/>
                  </a:schemeClr>
                </a:solidFill>
              </a:rPr>
              <a:t>Conclusioni</a:t>
            </a:r>
          </a:p>
          <a:p>
            <a:pPr>
              <a:lnSpc>
                <a:spcPct val="100000"/>
              </a:lnSpc>
            </a:pPr>
            <a:endParaRPr lang="it-IT" sz="3200" dirty="0">
              <a:solidFill>
                <a:schemeClr val="tx1">
                  <a:lumMod val="85000"/>
                  <a:lumOff val="15000"/>
                </a:schemeClr>
              </a:solidFill>
            </a:endParaRPr>
          </a:p>
        </p:txBody>
      </p:sp>
      <p:cxnSp>
        <p:nvCxnSpPr>
          <p:cNvPr id="5" name="Connettore diritto 4">
            <a:extLst>
              <a:ext uri="{FF2B5EF4-FFF2-40B4-BE49-F238E27FC236}">
                <a16:creationId xmlns:a16="http://schemas.microsoft.com/office/drawing/2014/main" id="{FE82C972-DDD5-43F9-A2A8-A88BD6FA65E1}"/>
              </a:ext>
            </a:extLst>
          </p:cNvPr>
          <p:cNvCxnSpPr>
            <a:cxnSpLocks/>
          </p:cNvCxnSpPr>
          <p:nvPr/>
        </p:nvCxnSpPr>
        <p:spPr>
          <a:xfrm>
            <a:off x="457200" y="912817"/>
            <a:ext cx="11168743" cy="0"/>
          </a:xfrm>
          <a:prstGeom prst="line">
            <a:avLst/>
          </a:prstGeom>
          <a:ln>
            <a:solidFill>
              <a:schemeClr val="bg1">
                <a:lumMod val="85000"/>
              </a:schemeClr>
            </a:solidFill>
          </a:ln>
        </p:spPr>
        <p:style>
          <a:lnRef idx="3">
            <a:schemeClr val="accent1"/>
          </a:lnRef>
          <a:fillRef idx="0">
            <a:schemeClr val="accent1"/>
          </a:fillRef>
          <a:effectRef idx="2">
            <a:schemeClr val="accent1"/>
          </a:effectRef>
          <a:fontRef idx="minor">
            <a:schemeClr val="tx1"/>
          </a:fontRef>
        </p:style>
      </p:cxnSp>
      <p:pic>
        <p:nvPicPr>
          <p:cNvPr id="10" name="Immagine 9">
            <a:extLst>
              <a:ext uri="{FF2B5EF4-FFF2-40B4-BE49-F238E27FC236}">
                <a16:creationId xmlns:a16="http://schemas.microsoft.com/office/drawing/2014/main" id="{F7FD7900-D8A3-4FA4-BED9-DF1FA90D0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50" y="6215795"/>
            <a:ext cx="2079988" cy="543788"/>
          </a:xfrm>
          <a:prstGeom prst="rect">
            <a:avLst/>
          </a:prstGeom>
        </p:spPr>
      </p:pic>
      <p:pic>
        <p:nvPicPr>
          <p:cNvPr id="12" name="Immagine 11">
            <a:extLst>
              <a:ext uri="{FF2B5EF4-FFF2-40B4-BE49-F238E27FC236}">
                <a16:creationId xmlns:a16="http://schemas.microsoft.com/office/drawing/2014/main" id="{6829DE0B-D180-4C12-928D-6B5F07447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8" y="6227375"/>
            <a:ext cx="503716" cy="497881"/>
          </a:xfrm>
          <a:prstGeom prst="rect">
            <a:avLst/>
          </a:prstGeom>
        </p:spPr>
      </p:pic>
    </p:spTree>
    <p:extLst>
      <p:ext uri="{BB962C8B-B14F-4D97-AF65-F5344CB8AC3E}">
        <p14:creationId xmlns:p14="http://schemas.microsoft.com/office/powerpoint/2010/main" val="197729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43DB4C-27DF-485A-8AE0-0990D193C4EF}"/>
              </a:ext>
            </a:extLst>
          </p:cNvPr>
          <p:cNvSpPr/>
          <p:nvPr/>
        </p:nvSpPr>
        <p:spPr>
          <a:xfrm>
            <a:off x="0" y="0"/>
            <a:ext cx="12192000" cy="6858000"/>
          </a:xfrm>
          <a:prstGeom prst="rect">
            <a:avLst/>
          </a:prstGeom>
          <a:solidFill>
            <a:srgbClr val="B81E2B">
              <a:alpha val="94000"/>
            </a:srgbClr>
          </a:solidFill>
          <a:ln>
            <a:solidFill>
              <a:srgbClr val="B81E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olo 1">
            <a:extLst>
              <a:ext uri="{FF2B5EF4-FFF2-40B4-BE49-F238E27FC236}">
                <a16:creationId xmlns:a16="http://schemas.microsoft.com/office/drawing/2014/main" id="{13CC48DC-69D1-824B-8375-B8F2DD6C2667}"/>
              </a:ext>
            </a:extLst>
          </p:cNvPr>
          <p:cNvSpPr>
            <a:spLocks noGrp="1"/>
          </p:cNvSpPr>
          <p:nvPr>
            <p:ph type="title"/>
          </p:nvPr>
        </p:nvSpPr>
        <p:spPr>
          <a:xfrm>
            <a:off x="541674" y="144799"/>
            <a:ext cx="1821024" cy="779463"/>
          </a:xfrm>
        </p:spPr>
        <p:txBody>
          <a:bodyPr>
            <a:normAutofit/>
          </a:bodyPr>
          <a:lstStyle/>
          <a:p>
            <a:r>
              <a:rPr lang="it-IT" b="1" dirty="0">
                <a:solidFill>
                  <a:schemeClr val="bg1">
                    <a:lumMod val="85000"/>
                  </a:schemeClr>
                </a:solidFill>
                <a:latin typeface="+mn-lt"/>
                <a:ea typeface="+mn-ea"/>
                <a:cs typeface="+mn-cs"/>
              </a:rPr>
              <a:t>Scopo</a:t>
            </a:r>
          </a:p>
        </p:txBody>
      </p:sp>
      <p:sp>
        <p:nvSpPr>
          <p:cNvPr id="3" name="Segnaposto contenuto 2">
            <a:extLst>
              <a:ext uri="{FF2B5EF4-FFF2-40B4-BE49-F238E27FC236}">
                <a16:creationId xmlns:a16="http://schemas.microsoft.com/office/drawing/2014/main" id="{B495472E-5718-0E42-B369-ACD01DC9D5F5}"/>
              </a:ext>
            </a:extLst>
          </p:cNvPr>
          <p:cNvSpPr>
            <a:spLocks noGrp="1"/>
          </p:cNvSpPr>
          <p:nvPr>
            <p:ph idx="1"/>
          </p:nvPr>
        </p:nvSpPr>
        <p:spPr>
          <a:xfrm>
            <a:off x="541674" y="1324016"/>
            <a:ext cx="10515600" cy="3886151"/>
          </a:xfrm>
        </p:spPr>
        <p:txBody>
          <a:bodyPr>
            <a:normAutofit/>
          </a:bodyPr>
          <a:lstStyle/>
          <a:p>
            <a:pPr>
              <a:lnSpc>
                <a:spcPct val="100000"/>
              </a:lnSpc>
            </a:pPr>
            <a:r>
              <a:rPr lang="it-IT" sz="3200" dirty="0">
                <a:solidFill>
                  <a:schemeClr val="tx1">
                    <a:lumMod val="85000"/>
                    <a:lumOff val="15000"/>
                  </a:schemeClr>
                </a:solidFill>
              </a:rPr>
              <a:t>Analisi delle strategie dei principali Operatori del Mercato Elettrico Italiano.</a:t>
            </a:r>
          </a:p>
          <a:p>
            <a:pPr>
              <a:lnSpc>
                <a:spcPct val="100000"/>
              </a:lnSpc>
            </a:pPr>
            <a:r>
              <a:rPr lang="it-IT" sz="3200" dirty="0">
                <a:solidFill>
                  <a:schemeClr val="tx1">
                    <a:lumMod val="85000"/>
                    <a:lumOff val="15000"/>
                  </a:schemeClr>
                </a:solidFill>
              </a:rPr>
              <a:t>Individuazione di Pattern Comportamentali all’interno dei traders operatori:</a:t>
            </a:r>
          </a:p>
          <a:p>
            <a:pPr lvl="1"/>
            <a:r>
              <a:rPr lang="it-IT" sz="3200" dirty="0">
                <a:solidFill>
                  <a:schemeClr val="tx1">
                    <a:lumMod val="85000"/>
                    <a:lumOff val="15000"/>
                  </a:schemeClr>
                </a:solidFill>
              </a:rPr>
              <a:t>propensione – avversione al rischio</a:t>
            </a:r>
          </a:p>
          <a:p>
            <a:pPr marL="0" indent="0">
              <a:buNone/>
            </a:pPr>
            <a:endParaRPr lang="it-IT" sz="3200" dirty="0">
              <a:solidFill>
                <a:schemeClr val="tx1">
                  <a:lumMod val="85000"/>
                  <a:lumOff val="15000"/>
                </a:schemeClr>
              </a:solidFill>
            </a:endParaRPr>
          </a:p>
          <a:p>
            <a:pPr marL="0" indent="0">
              <a:buNone/>
            </a:pPr>
            <a:endParaRPr lang="it-IT" dirty="0">
              <a:solidFill>
                <a:schemeClr val="tx1">
                  <a:lumMod val="85000"/>
                  <a:lumOff val="15000"/>
                </a:schemeClr>
              </a:solidFill>
            </a:endParaRPr>
          </a:p>
        </p:txBody>
      </p:sp>
      <p:cxnSp>
        <p:nvCxnSpPr>
          <p:cNvPr id="5" name="Connettore diritto 4">
            <a:extLst>
              <a:ext uri="{FF2B5EF4-FFF2-40B4-BE49-F238E27FC236}">
                <a16:creationId xmlns:a16="http://schemas.microsoft.com/office/drawing/2014/main" id="{FE82C972-DDD5-43F9-A2A8-A88BD6FA65E1}"/>
              </a:ext>
            </a:extLst>
          </p:cNvPr>
          <p:cNvCxnSpPr>
            <a:cxnSpLocks/>
          </p:cNvCxnSpPr>
          <p:nvPr/>
        </p:nvCxnSpPr>
        <p:spPr>
          <a:xfrm>
            <a:off x="457200" y="912817"/>
            <a:ext cx="11168743" cy="0"/>
          </a:xfrm>
          <a:prstGeom prst="line">
            <a:avLst/>
          </a:prstGeom>
          <a:ln>
            <a:solidFill>
              <a:schemeClr val="bg1">
                <a:lumMod val="85000"/>
              </a:schemeClr>
            </a:solidFill>
          </a:ln>
        </p:spPr>
        <p:style>
          <a:lnRef idx="3">
            <a:schemeClr val="accent1"/>
          </a:lnRef>
          <a:fillRef idx="0">
            <a:schemeClr val="accent1"/>
          </a:fillRef>
          <a:effectRef idx="2">
            <a:schemeClr val="accent1"/>
          </a:effectRef>
          <a:fontRef idx="minor">
            <a:schemeClr val="tx1"/>
          </a:fontRef>
        </p:style>
      </p:cxnSp>
      <p:pic>
        <p:nvPicPr>
          <p:cNvPr id="10" name="Immagine 9">
            <a:extLst>
              <a:ext uri="{FF2B5EF4-FFF2-40B4-BE49-F238E27FC236}">
                <a16:creationId xmlns:a16="http://schemas.microsoft.com/office/drawing/2014/main" id="{B18A3CB8-A8AA-435E-A709-61A5D3AD5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50" y="6215795"/>
            <a:ext cx="2079988" cy="543788"/>
          </a:xfrm>
          <a:prstGeom prst="rect">
            <a:avLst/>
          </a:prstGeom>
        </p:spPr>
      </p:pic>
      <p:pic>
        <p:nvPicPr>
          <p:cNvPr id="12" name="Immagine 11">
            <a:extLst>
              <a:ext uri="{FF2B5EF4-FFF2-40B4-BE49-F238E27FC236}">
                <a16:creationId xmlns:a16="http://schemas.microsoft.com/office/drawing/2014/main" id="{B9BC39D6-6BF8-45A4-BA6A-1CF988F34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8" y="6227375"/>
            <a:ext cx="503716" cy="497881"/>
          </a:xfrm>
          <a:prstGeom prst="rect">
            <a:avLst/>
          </a:prstGeom>
        </p:spPr>
      </p:pic>
    </p:spTree>
    <p:extLst>
      <p:ext uri="{BB962C8B-B14F-4D97-AF65-F5344CB8AC3E}">
        <p14:creationId xmlns:p14="http://schemas.microsoft.com/office/powerpoint/2010/main" val="1055690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43DB4C-27DF-485A-8AE0-0990D193C4EF}"/>
              </a:ext>
            </a:extLst>
          </p:cNvPr>
          <p:cNvSpPr/>
          <p:nvPr/>
        </p:nvSpPr>
        <p:spPr>
          <a:xfrm>
            <a:off x="0" y="0"/>
            <a:ext cx="12192000" cy="6858000"/>
          </a:xfrm>
          <a:prstGeom prst="rect">
            <a:avLst/>
          </a:prstGeom>
          <a:solidFill>
            <a:srgbClr val="B81E2B">
              <a:alpha val="94000"/>
            </a:srgbClr>
          </a:solidFill>
          <a:ln>
            <a:solidFill>
              <a:srgbClr val="B81E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262626"/>
              </a:highlight>
            </a:endParaRPr>
          </a:p>
        </p:txBody>
      </p:sp>
      <p:sp>
        <p:nvSpPr>
          <p:cNvPr id="2" name="Titolo 1">
            <a:extLst>
              <a:ext uri="{FF2B5EF4-FFF2-40B4-BE49-F238E27FC236}">
                <a16:creationId xmlns:a16="http://schemas.microsoft.com/office/drawing/2014/main" id="{13CC48DC-69D1-824B-8375-B8F2DD6C2667}"/>
              </a:ext>
            </a:extLst>
          </p:cNvPr>
          <p:cNvSpPr>
            <a:spLocks noGrp="1"/>
          </p:cNvSpPr>
          <p:nvPr>
            <p:ph type="title"/>
          </p:nvPr>
        </p:nvSpPr>
        <p:spPr>
          <a:xfrm>
            <a:off x="541674" y="144799"/>
            <a:ext cx="3414506" cy="779463"/>
          </a:xfrm>
        </p:spPr>
        <p:txBody>
          <a:bodyPr>
            <a:normAutofit/>
          </a:bodyPr>
          <a:lstStyle/>
          <a:p>
            <a:r>
              <a:rPr lang="it-IT" b="1" dirty="0">
                <a:solidFill>
                  <a:schemeClr val="bg1">
                    <a:lumMod val="85000"/>
                  </a:schemeClr>
                </a:solidFill>
                <a:latin typeface="+mn-lt"/>
                <a:ea typeface="+mn-ea"/>
                <a:cs typeface="+mn-cs"/>
              </a:rPr>
              <a:t>Dati - Focus</a:t>
            </a:r>
          </a:p>
        </p:txBody>
      </p:sp>
      <p:sp>
        <p:nvSpPr>
          <p:cNvPr id="3" name="Segnaposto contenuto 2">
            <a:extLst>
              <a:ext uri="{FF2B5EF4-FFF2-40B4-BE49-F238E27FC236}">
                <a16:creationId xmlns:a16="http://schemas.microsoft.com/office/drawing/2014/main" id="{B495472E-5718-0E42-B369-ACD01DC9D5F5}"/>
              </a:ext>
            </a:extLst>
          </p:cNvPr>
          <p:cNvSpPr>
            <a:spLocks noGrp="1"/>
          </p:cNvSpPr>
          <p:nvPr>
            <p:ph idx="1"/>
          </p:nvPr>
        </p:nvSpPr>
        <p:spPr>
          <a:xfrm>
            <a:off x="541674" y="1407505"/>
            <a:ext cx="5103346" cy="1651936"/>
          </a:xfrm>
        </p:spPr>
        <p:txBody>
          <a:bodyPr>
            <a:normAutofit lnSpcReduction="10000"/>
          </a:bodyPr>
          <a:lstStyle/>
          <a:p>
            <a:r>
              <a:rPr lang="it-IT" sz="3200" dirty="0">
                <a:solidFill>
                  <a:schemeClr val="tx1">
                    <a:lumMod val="85000"/>
                    <a:lumOff val="15000"/>
                  </a:schemeClr>
                </a:solidFill>
              </a:rPr>
              <a:t>MGP</a:t>
            </a:r>
          </a:p>
          <a:p>
            <a:r>
              <a:rPr lang="it-IT" sz="3200" dirty="0">
                <a:solidFill>
                  <a:schemeClr val="tx1">
                    <a:lumMod val="85000"/>
                    <a:lumOff val="15000"/>
                  </a:schemeClr>
                </a:solidFill>
              </a:rPr>
              <a:t>Offerte di vendita: 300.528</a:t>
            </a:r>
          </a:p>
          <a:p>
            <a:r>
              <a:rPr lang="it-IT" sz="3200" dirty="0">
                <a:solidFill>
                  <a:schemeClr val="tx1">
                    <a:lumMod val="85000"/>
                    <a:lumOff val="15000"/>
                  </a:schemeClr>
                </a:solidFill>
              </a:rPr>
              <a:t>Operatori:</a:t>
            </a:r>
          </a:p>
        </p:txBody>
      </p:sp>
      <p:cxnSp>
        <p:nvCxnSpPr>
          <p:cNvPr id="5" name="Connettore diritto 4">
            <a:extLst>
              <a:ext uri="{FF2B5EF4-FFF2-40B4-BE49-F238E27FC236}">
                <a16:creationId xmlns:a16="http://schemas.microsoft.com/office/drawing/2014/main" id="{FE82C972-DDD5-43F9-A2A8-A88BD6FA65E1}"/>
              </a:ext>
            </a:extLst>
          </p:cNvPr>
          <p:cNvCxnSpPr>
            <a:cxnSpLocks/>
          </p:cNvCxnSpPr>
          <p:nvPr/>
        </p:nvCxnSpPr>
        <p:spPr>
          <a:xfrm>
            <a:off x="457200" y="912817"/>
            <a:ext cx="11168743" cy="0"/>
          </a:xfrm>
          <a:prstGeom prst="line">
            <a:avLst/>
          </a:prstGeom>
          <a:ln>
            <a:solidFill>
              <a:schemeClr val="bg1">
                <a:lumMod val="85000"/>
              </a:schemeClr>
            </a:solidFill>
          </a:ln>
        </p:spPr>
        <p:style>
          <a:lnRef idx="3">
            <a:schemeClr val="accent1"/>
          </a:lnRef>
          <a:fillRef idx="0">
            <a:schemeClr val="accent1"/>
          </a:fillRef>
          <a:effectRef idx="2">
            <a:schemeClr val="accent1"/>
          </a:effectRef>
          <a:fontRef idx="minor">
            <a:schemeClr val="tx1"/>
          </a:fontRef>
        </p:style>
      </p:cxnSp>
      <p:sp>
        <p:nvSpPr>
          <p:cNvPr id="6" name="CasellaDiTesto 5">
            <a:extLst>
              <a:ext uri="{FF2B5EF4-FFF2-40B4-BE49-F238E27FC236}">
                <a16:creationId xmlns:a16="http://schemas.microsoft.com/office/drawing/2014/main" id="{1183F706-94A7-4976-9BCE-0EE2141E9285}"/>
              </a:ext>
            </a:extLst>
          </p:cNvPr>
          <p:cNvSpPr txBox="1"/>
          <p:nvPr/>
        </p:nvSpPr>
        <p:spPr>
          <a:xfrm>
            <a:off x="863858" y="2944692"/>
            <a:ext cx="2727067" cy="2554545"/>
          </a:xfrm>
          <a:prstGeom prst="rect">
            <a:avLst/>
          </a:prstGeom>
          <a:noFill/>
        </p:spPr>
        <p:txBody>
          <a:bodyPr wrap="square" numCol="1" rtlCol="0">
            <a:spAutoFit/>
          </a:bodyPr>
          <a:lstStyle/>
          <a:p>
            <a:pPr marL="285750" indent="-285750">
              <a:buFont typeface="Wingdings" panose="05000000000000000000" pitchFamily="2" charset="2"/>
              <a:buChar char="§"/>
            </a:pPr>
            <a:r>
              <a:rPr lang="en-GB" sz="1600" dirty="0">
                <a:solidFill>
                  <a:schemeClr val="tx1">
                    <a:lumMod val="85000"/>
                    <a:lumOff val="15000"/>
                  </a:schemeClr>
                </a:solidFill>
              </a:rPr>
              <a:t>ENEL PRODUZIONE S.P.A.</a:t>
            </a:r>
          </a:p>
          <a:p>
            <a:pPr marL="285750" indent="-285750">
              <a:buFont typeface="Wingdings" panose="05000000000000000000" pitchFamily="2" charset="2"/>
              <a:buChar char="§"/>
            </a:pPr>
            <a:r>
              <a:rPr lang="en-GB" sz="1600" dirty="0">
                <a:solidFill>
                  <a:schemeClr val="tx1">
                    <a:lumMod val="85000"/>
                    <a:lumOff val="15000"/>
                  </a:schemeClr>
                </a:solidFill>
              </a:rPr>
              <a:t>EDISON S.P.A.</a:t>
            </a:r>
          </a:p>
          <a:p>
            <a:pPr marL="285750" indent="-285750">
              <a:buFont typeface="Wingdings" panose="05000000000000000000" pitchFamily="2" charset="2"/>
              <a:buChar char="§"/>
            </a:pPr>
            <a:r>
              <a:rPr lang="en-GB" sz="1600" dirty="0">
                <a:solidFill>
                  <a:schemeClr val="tx1">
                    <a:lumMod val="85000"/>
                    <a:lumOff val="15000"/>
                  </a:schemeClr>
                </a:solidFill>
              </a:rPr>
              <a:t>TIRRENO POWER S.P.A.</a:t>
            </a:r>
          </a:p>
          <a:p>
            <a:pPr marL="285750" indent="-285750">
              <a:buFont typeface="Wingdings" panose="05000000000000000000" pitchFamily="2" charset="2"/>
              <a:buChar char="§"/>
            </a:pPr>
            <a:r>
              <a:rPr lang="en-GB" sz="1600" dirty="0">
                <a:solidFill>
                  <a:schemeClr val="tx1">
                    <a:lumMod val="85000"/>
                    <a:lumOff val="15000"/>
                  </a:schemeClr>
                </a:solidFill>
              </a:rPr>
              <a:t>EP PRODUZIONE S.P.A.</a:t>
            </a:r>
          </a:p>
          <a:p>
            <a:pPr marL="285750" indent="-285750">
              <a:buFont typeface="Wingdings" panose="05000000000000000000" pitchFamily="2" charset="2"/>
              <a:buChar char="§"/>
            </a:pPr>
            <a:r>
              <a:rPr lang="en-GB" sz="1600" dirty="0">
                <a:solidFill>
                  <a:schemeClr val="tx1">
                    <a:lumMod val="85000"/>
                    <a:lumOff val="15000"/>
                  </a:schemeClr>
                </a:solidFill>
              </a:rPr>
              <a:t>A2A S.P.A.</a:t>
            </a:r>
          </a:p>
          <a:p>
            <a:pPr marL="285750" indent="-285750">
              <a:buFont typeface="Wingdings" panose="05000000000000000000" pitchFamily="2" charset="2"/>
              <a:buChar char="§"/>
            </a:pPr>
            <a:r>
              <a:rPr lang="en-GB" sz="1600" dirty="0">
                <a:solidFill>
                  <a:schemeClr val="tx1">
                    <a:lumMod val="85000"/>
                    <a:lumOff val="15000"/>
                  </a:schemeClr>
                </a:solidFill>
              </a:rPr>
              <a:t>IREN ENERGIA S.P.A.</a:t>
            </a:r>
          </a:p>
          <a:p>
            <a:pPr marL="285750" indent="-285750">
              <a:buFont typeface="Wingdings" panose="05000000000000000000" pitchFamily="2" charset="2"/>
              <a:buChar char="§"/>
            </a:pPr>
            <a:r>
              <a:rPr lang="en-GB" sz="1600" dirty="0">
                <a:solidFill>
                  <a:schemeClr val="tx1">
                    <a:lumMod val="85000"/>
                    <a:lumOff val="15000"/>
                  </a:schemeClr>
                </a:solidFill>
              </a:rPr>
              <a:t>EGO TRADE S.P.A.</a:t>
            </a:r>
          </a:p>
          <a:p>
            <a:pPr marL="285750" indent="-285750">
              <a:buFont typeface="Wingdings" panose="05000000000000000000" pitchFamily="2" charset="2"/>
              <a:buChar char="§"/>
            </a:pPr>
            <a:r>
              <a:rPr lang="en-GB" sz="1600" dirty="0">
                <a:solidFill>
                  <a:schemeClr val="tx1">
                    <a:lumMod val="85000"/>
                    <a:lumOff val="15000"/>
                  </a:schemeClr>
                </a:solidFill>
              </a:rPr>
              <a:t>ENGIE ITALIA S.P.A.</a:t>
            </a:r>
          </a:p>
          <a:p>
            <a:pPr marL="285750" indent="-285750">
              <a:buFont typeface="Wingdings" panose="05000000000000000000" pitchFamily="2" charset="2"/>
              <a:buChar char="§"/>
            </a:pPr>
            <a:r>
              <a:rPr lang="en-GB" sz="1600" dirty="0">
                <a:solidFill>
                  <a:schemeClr val="tx1">
                    <a:lumMod val="85000"/>
                    <a:lumOff val="15000"/>
                  </a:schemeClr>
                </a:solidFill>
              </a:rPr>
              <a:t>ENI S.P.A.</a:t>
            </a:r>
          </a:p>
          <a:p>
            <a:pPr marL="285750" indent="-285750">
              <a:buFont typeface="Wingdings" panose="05000000000000000000" pitchFamily="2" charset="2"/>
              <a:buChar char="§"/>
            </a:pPr>
            <a:r>
              <a:rPr lang="en-GB" sz="1600" dirty="0">
                <a:solidFill>
                  <a:schemeClr val="tx1">
                    <a:lumMod val="85000"/>
                    <a:lumOff val="15000"/>
                  </a:schemeClr>
                </a:solidFill>
              </a:rPr>
              <a:t>SORGENIA S.P.A.</a:t>
            </a:r>
          </a:p>
        </p:txBody>
      </p:sp>
      <p:pic>
        <p:nvPicPr>
          <p:cNvPr id="12" name="Immagine 11">
            <a:extLst>
              <a:ext uri="{FF2B5EF4-FFF2-40B4-BE49-F238E27FC236}">
                <a16:creationId xmlns:a16="http://schemas.microsoft.com/office/drawing/2014/main" id="{3F8A9254-0D10-43C5-A727-CBCEEE26F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50" y="6215795"/>
            <a:ext cx="2079988" cy="543788"/>
          </a:xfrm>
          <a:prstGeom prst="rect">
            <a:avLst/>
          </a:prstGeom>
        </p:spPr>
      </p:pic>
      <p:pic>
        <p:nvPicPr>
          <p:cNvPr id="13" name="Immagine 12">
            <a:extLst>
              <a:ext uri="{FF2B5EF4-FFF2-40B4-BE49-F238E27FC236}">
                <a16:creationId xmlns:a16="http://schemas.microsoft.com/office/drawing/2014/main" id="{DC000688-EF10-4DBF-BE4D-3D269773E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8" y="6227375"/>
            <a:ext cx="503716" cy="497881"/>
          </a:xfrm>
          <a:prstGeom prst="rect">
            <a:avLst/>
          </a:prstGeom>
        </p:spPr>
      </p:pic>
      <p:pic>
        <p:nvPicPr>
          <p:cNvPr id="7" name="Immagine 6">
            <a:extLst>
              <a:ext uri="{FF2B5EF4-FFF2-40B4-BE49-F238E27FC236}">
                <a16:creationId xmlns:a16="http://schemas.microsoft.com/office/drawing/2014/main" id="{A066DE1C-B72D-4CBA-B3AE-93B296030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4594" y="2321509"/>
            <a:ext cx="1278304" cy="1563899"/>
          </a:xfrm>
          <a:prstGeom prst="rect">
            <a:avLst/>
          </a:prstGeom>
        </p:spPr>
      </p:pic>
      <p:pic>
        <p:nvPicPr>
          <p:cNvPr id="15" name="Immagine 14">
            <a:extLst>
              <a:ext uri="{FF2B5EF4-FFF2-40B4-BE49-F238E27FC236}">
                <a16:creationId xmlns:a16="http://schemas.microsoft.com/office/drawing/2014/main" id="{82A7B54B-20F8-4FFF-B3F1-F75BF1256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6678" y="4131471"/>
            <a:ext cx="1840265" cy="931885"/>
          </a:xfrm>
          <a:prstGeom prst="rect">
            <a:avLst/>
          </a:prstGeom>
        </p:spPr>
      </p:pic>
      <p:pic>
        <p:nvPicPr>
          <p:cNvPr id="17" name="Immagine 16">
            <a:extLst>
              <a:ext uri="{FF2B5EF4-FFF2-40B4-BE49-F238E27FC236}">
                <a16:creationId xmlns:a16="http://schemas.microsoft.com/office/drawing/2014/main" id="{7CB7AEDD-892A-4534-895D-0727DA9437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1117" y="5140537"/>
            <a:ext cx="1314101" cy="582511"/>
          </a:xfrm>
          <a:prstGeom prst="rect">
            <a:avLst/>
          </a:prstGeom>
        </p:spPr>
      </p:pic>
      <p:pic>
        <p:nvPicPr>
          <p:cNvPr id="19" name="Immagine 18">
            <a:extLst>
              <a:ext uri="{FF2B5EF4-FFF2-40B4-BE49-F238E27FC236}">
                <a16:creationId xmlns:a16="http://schemas.microsoft.com/office/drawing/2014/main" id="{87274E6F-123C-4C35-90B1-1E8496F70C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4839" y="1264530"/>
            <a:ext cx="2033303" cy="1010842"/>
          </a:xfrm>
          <a:prstGeom prst="rect">
            <a:avLst/>
          </a:prstGeom>
        </p:spPr>
      </p:pic>
      <p:pic>
        <p:nvPicPr>
          <p:cNvPr id="21" name="Immagine 20">
            <a:extLst>
              <a:ext uri="{FF2B5EF4-FFF2-40B4-BE49-F238E27FC236}">
                <a16:creationId xmlns:a16="http://schemas.microsoft.com/office/drawing/2014/main" id="{45D854C3-AF60-430F-BF56-077A92BF57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90280" y="5199025"/>
            <a:ext cx="2097480" cy="660706"/>
          </a:xfrm>
          <a:prstGeom prst="rect">
            <a:avLst/>
          </a:prstGeom>
        </p:spPr>
      </p:pic>
      <p:pic>
        <p:nvPicPr>
          <p:cNvPr id="25" name="Immagine 24">
            <a:extLst>
              <a:ext uri="{FF2B5EF4-FFF2-40B4-BE49-F238E27FC236}">
                <a16:creationId xmlns:a16="http://schemas.microsoft.com/office/drawing/2014/main" id="{BE5BD31A-11D1-44C2-933D-AF030917E4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29079" y="2647079"/>
            <a:ext cx="2299063" cy="781921"/>
          </a:xfrm>
          <a:prstGeom prst="rect">
            <a:avLst/>
          </a:prstGeom>
        </p:spPr>
      </p:pic>
      <p:pic>
        <p:nvPicPr>
          <p:cNvPr id="27" name="Immagine 26">
            <a:extLst>
              <a:ext uri="{FF2B5EF4-FFF2-40B4-BE49-F238E27FC236}">
                <a16:creationId xmlns:a16="http://schemas.microsoft.com/office/drawing/2014/main" id="{D9C57202-EFBC-458E-8CBD-B41E8388F1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52654" y="4005583"/>
            <a:ext cx="2542185" cy="1183663"/>
          </a:xfrm>
          <a:prstGeom prst="rect">
            <a:avLst/>
          </a:prstGeom>
        </p:spPr>
      </p:pic>
      <p:pic>
        <p:nvPicPr>
          <p:cNvPr id="29" name="Immagine 28">
            <a:extLst>
              <a:ext uri="{FF2B5EF4-FFF2-40B4-BE49-F238E27FC236}">
                <a16:creationId xmlns:a16="http://schemas.microsoft.com/office/drawing/2014/main" id="{98C57146-AAFC-4CF8-8301-D3DCA1DB28E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24781" y="3218312"/>
            <a:ext cx="2384457" cy="580248"/>
          </a:xfrm>
          <a:prstGeom prst="rect">
            <a:avLst/>
          </a:prstGeom>
        </p:spPr>
      </p:pic>
      <p:pic>
        <p:nvPicPr>
          <p:cNvPr id="31" name="Immagine 30">
            <a:extLst>
              <a:ext uri="{FF2B5EF4-FFF2-40B4-BE49-F238E27FC236}">
                <a16:creationId xmlns:a16="http://schemas.microsoft.com/office/drawing/2014/main" id="{B0BECC34-0AE8-4FAB-AF30-1DA9009904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60148" y="3916110"/>
            <a:ext cx="1832610" cy="755035"/>
          </a:xfrm>
          <a:prstGeom prst="rect">
            <a:avLst/>
          </a:prstGeom>
        </p:spPr>
      </p:pic>
      <p:pic>
        <p:nvPicPr>
          <p:cNvPr id="33" name="Immagine 32">
            <a:extLst>
              <a:ext uri="{FF2B5EF4-FFF2-40B4-BE49-F238E27FC236}">
                <a16:creationId xmlns:a16="http://schemas.microsoft.com/office/drawing/2014/main" id="{06172CE7-12B0-4C8C-85CD-4720D52D3A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46593" y="5003852"/>
            <a:ext cx="2344874" cy="855879"/>
          </a:xfrm>
          <a:prstGeom prst="rect">
            <a:avLst/>
          </a:prstGeom>
        </p:spPr>
      </p:pic>
    </p:spTree>
    <p:extLst>
      <p:ext uri="{BB962C8B-B14F-4D97-AF65-F5344CB8AC3E}">
        <p14:creationId xmlns:p14="http://schemas.microsoft.com/office/powerpoint/2010/main" val="425773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43DB4C-27DF-485A-8AE0-0990D193C4EF}"/>
              </a:ext>
            </a:extLst>
          </p:cNvPr>
          <p:cNvSpPr/>
          <p:nvPr/>
        </p:nvSpPr>
        <p:spPr>
          <a:xfrm>
            <a:off x="0" y="0"/>
            <a:ext cx="12192000" cy="6858000"/>
          </a:xfrm>
          <a:prstGeom prst="rect">
            <a:avLst/>
          </a:prstGeom>
          <a:solidFill>
            <a:srgbClr val="B81E2B">
              <a:alpha val="94000"/>
            </a:srgbClr>
          </a:solidFill>
          <a:ln>
            <a:solidFill>
              <a:srgbClr val="B81E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olo 1">
            <a:extLst>
              <a:ext uri="{FF2B5EF4-FFF2-40B4-BE49-F238E27FC236}">
                <a16:creationId xmlns:a16="http://schemas.microsoft.com/office/drawing/2014/main" id="{13CC48DC-69D1-824B-8375-B8F2DD6C2667}"/>
              </a:ext>
            </a:extLst>
          </p:cNvPr>
          <p:cNvSpPr>
            <a:spLocks noGrp="1"/>
          </p:cNvSpPr>
          <p:nvPr>
            <p:ph type="title"/>
          </p:nvPr>
        </p:nvSpPr>
        <p:spPr>
          <a:xfrm>
            <a:off x="541674" y="144799"/>
            <a:ext cx="8079812" cy="779463"/>
          </a:xfrm>
        </p:spPr>
        <p:txBody>
          <a:bodyPr>
            <a:normAutofit fontScale="90000"/>
          </a:bodyPr>
          <a:lstStyle/>
          <a:p>
            <a:r>
              <a:rPr lang="it-IT" b="1" dirty="0">
                <a:solidFill>
                  <a:schemeClr val="bg1">
                    <a:lumMod val="85000"/>
                  </a:schemeClr>
                </a:solidFill>
                <a:latin typeface="+mn-lt"/>
                <a:ea typeface="+mn-ea"/>
                <a:cs typeface="+mn-cs"/>
              </a:rPr>
              <a:t>Creazione curve aggregate di offerta</a:t>
            </a:r>
          </a:p>
        </p:txBody>
      </p:sp>
      <p:cxnSp>
        <p:nvCxnSpPr>
          <p:cNvPr id="5" name="Connettore diritto 4">
            <a:extLst>
              <a:ext uri="{FF2B5EF4-FFF2-40B4-BE49-F238E27FC236}">
                <a16:creationId xmlns:a16="http://schemas.microsoft.com/office/drawing/2014/main" id="{FE82C972-DDD5-43F9-A2A8-A88BD6FA65E1}"/>
              </a:ext>
            </a:extLst>
          </p:cNvPr>
          <p:cNvCxnSpPr>
            <a:cxnSpLocks/>
          </p:cNvCxnSpPr>
          <p:nvPr/>
        </p:nvCxnSpPr>
        <p:spPr>
          <a:xfrm>
            <a:off x="457200" y="912817"/>
            <a:ext cx="11168743" cy="0"/>
          </a:xfrm>
          <a:prstGeom prst="line">
            <a:avLst/>
          </a:prstGeom>
          <a:ln>
            <a:solidFill>
              <a:schemeClr val="bg1">
                <a:lumMod val="85000"/>
              </a:schemeClr>
            </a:solidFill>
          </a:ln>
        </p:spPr>
        <p:style>
          <a:lnRef idx="3">
            <a:schemeClr val="accent1"/>
          </a:lnRef>
          <a:fillRef idx="0">
            <a:schemeClr val="accent1"/>
          </a:fillRef>
          <a:effectRef idx="2">
            <a:schemeClr val="accent1"/>
          </a:effectRef>
          <a:fontRef idx="minor">
            <a:schemeClr val="tx1"/>
          </a:fontRef>
        </p:style>
      </p:cxnSp>
      <p:sp>
        <p:nvSpPr>
          <p:cNvPr id="9" name="Segnaposto contenuto 2">
            <a:extLst>
              <a:ext uri="{FF2B5EF4-FFF2-40B4-BE49-F238E27FC236}">
                <a16:creationId xmlns:a16="http://schemas.microsoft.com/office/drawing/2014/main" id="{1FD92A2F-460B-4AA2-8890-85D6984A19D6}"/>
              </a:ext>
            </a:extLst>
          </p:cNvPr>
          <p:cNvSpPr>
            <a:spLocks noGrp="1"/>
          </p:cNvSpPr>
          <p:nvPr>
            <p:ph idx="1"/>
          </p:nvPr>
        </p:nvSpPr>
        <p:spPr>
          <a:xfrm>
            <a:off x="7019926" y="1405423"/>
            <a:ext cx="4606017" cy="4959971"/>
          </a:xfrm>
        </p:spPr>
        <p:txBody>
          <a:bodyPr>
            <a:noAutofit/>
          </a:bodyPr>
          <a:lstStyle/>
          <a:p>
            <a:pPr algn="just"/>
            <a:r>
              <a:rPr lang="it-IT" sz="2400" dirty="0">
                <a:solidFill>
                  <a:schemeClr val="tx1">
                    <a:lumMod val="85000"/>
                    <a:lumOff val="15000"/>
                  </a:schemeClr>
                </a:solidFill>
              </a:rPr>
              <a:t>Raggruppamento delle offerte per data e operatore.</a:t>
            </a:r>
          </a:p>
          <a:p>
            <a:pPr algn="just"/>
            <a:r>
              <a:rPr lang="it-IT" sz="2400" dirty="0">
                <a:solidFill>
                  <a:schemeClr val="tx1">
                    <a:lumMod val="85000"/>
                    <a:lumOff val="15000"/>
                  </a:schemeClr>
                </a:solidFill>
              </a:rPr>
              <a:t>Le curve di offerta sono generate calcolando le quantità cumulate sulle offerte ordinate per prezzo crescente.</a:t>
            </a:r>
          </a:p>
          <a:p>
            <a:pPr algn="just"/>
            <a:r>
              <a:rPr lang="it-IT" sz="2400" dirty="0">
                <a:solidFill>
                  <a:schemeClr val="tx1">
                    <a:lumMod val="85000"/>
                    <a:lumOff val="15000"/>
                  </a:schemeClr>
                </a:solidFill>
              </a:rPr>
              <a:t>Normalizzazione delle quantità cumulate.</a:t>
            </a:r>
          </a:p>
          <a:p>
            <a:pPr algn="just"/>
            <a:r>
              <a:rPr lang="it-IT" sz="2400" dirty="0">
                <a:solidFill>
                  <a:schemeClr val="tx1">
                    <a:lumMod val="85000"/>
                    <a:lumOff val="15000"/>
                  </a:schemeClr>
                </a:solidFill>
              </a:rPr>
              <a:t>Rappresentazione grafica tramite una funzione a gradini. </a:t>
            </a:r>
          </a:p>
          <a:p>
            <a:pPr algn="just"/>
            <a:r>
              <a:rPr lang="it-IT" sz="2400" dirty="0">
                <a:solidFill>
                  <a:schemeClr val="tx1">
                    <a:lumMod val="85000"/>
                    <a:lumOff val="15000"/>
                  </a:schemeClr>
                </a:solidFill>
              </a:rPr>
              <a:t>Ottenute 87.260 curve di offerta. </a:t>
            </a:r>
          </a:p>
          <a:p>
            <a:pPr algn="just"/>
            <a:r>
              <a:rPr lang="it-IT" sz="2400" dirty="0">
                <a:solidFill>
                  <a:schemeClr val="tx1">
                    <a:lumMod val="85000"/>
                    <a:lumOff val="15000"/>
                  </a:schemeClr>
                </a:solidFill>
              </a:rPr>
              <a:t>Retta indicante il prezzo di riferimento medio annuo.</a:t>
            </a:r>
          </a:p>
        </p:txBody>
      </p:sp>
      <p:pic>
        <p:nvPicPr>
          <p:cNvPr id="11" name="Immagine 10" descr="Immagine che contiene testo&#10;&#10;Descrizione generata automaticamente">
            <a:extLst>
              <a:ext uri="{FF2B5EF4-FFF2-40B4-BE49-F238E27FC236}">
                <a16:creationId xmlns:a16="http://schemas.microsoft.com/office/drawing/2014/main" id="{9D2A1F4C-BA23-4663-8575-C8062B5B6A69}"/>
              </a:ext>
            </a:extLst>
          </p:cNvPr>
          <p:cNvPicPr>
            <a:picLocks noChangeAspect="1"/>
          </p:cNvPicPr>
          <p:nvPr/>
        </p:nvPicPr>
        <p:blipFill rotWithShape="1">
          <a:blip r:embed="rId2">
            <a:extLst>
              <a:ext uri="{28A0092B-C50C-407E-A947-70E740481C1C}">
                <a14:useLocalDpi xmlns:a14="http://schemas.microsoft.com/office/drawing/2010/main" val="0"/>
              </a:ext>
            </a:extLst>
          </a:blip>
          <a:srcRect l="9063" r="1455"/>
          <a:stretch/>
        </p:blipFill>
        <p:spPr>
          <a:xfrm>
            <a:off x="457200" y="1455018"/>
            <a:ext cx="6429375" cy="3762375"/>
          </a:xfrm>
          <a:prstGeom prst="rect">
            <a:avLst/>
          </a:prstGeom>
        </p:spPr>
      </p:pic>
      <p:sp>
        <p:nvSpPr>
          <p:cNvPr id="4" name="Segnaposto piè di pagina 3">
            <a:extLst>
              <a:ext uri="{FF2B5EF4-FFF2-40B4-BE49-F238E27FC236}">
                <a16:creationId xmlns:a16="http://schemas.microsoft.com/office/drawing/2014/main" id="{8C61227A-DEC3-47DD-89C5-1BE4EB81F73C}"/>
              </a:ext>
            </a:extLst>
          </p:cNvPr>
          <p:cNvSpPr>
            <a:spLocks noGrp="1"/>
          </p:cNvSpPr>
          <p:nvPr>
            <p:ph type="ftr" sz="quarter" idx="11"/>
          </p:nvPr>
        </p:nvSpPr>
        <p:spPr>
          <a:xfrm>
            <a:off x="457200" y="5403602"/>
            <a:ext cx="6429375" cy="700221"/>
          </a:xfrm>
        </p:spPr>
        <p:txBody>
          <a:bodyPr/>
          <a:lstStyle/>
          <a:p>
            <a:pPr marL="228600" indent="-228600" algn="l">
              <a:buAutoNum type="arabicPeriod"/>
            </a:pPr>
            <a:r>
              <a:rPr lang="en-GB" dirty="0" err="1">
                <a:solidFill>
                  <a:schemeClr val="bg1">
                    <a:lumMod val="85000"/>
                  </a:schemeClr>
                </a:solidFill>
              </a:rPr>
              <a:t>Haol</a:t>
            </a:r>
            <a:r>
              <a:rPr lang="en-GB" dirty="0">
                <a:solidFill>
                  <a:schemeClr val="bg1">
                    <a:lumMod val="85000"/>
                  </a:schemeClr>
                </a:solidFill>
              </a:rPr>
              <a:t>, Z. Jianhua, C. </a:t>
            </a:r>
            <a:r>
              <a:rPr lang="en-GB" dirty="0" err="1">
                <a:solidFill>
                  <a:schemeClr val="bg1">
                    <a:lumMod val="85000"/>
                  </a:schemeClr>
                </a:solidFill>
              </a:rPr>
              <a:t>Zhenxiang</a:t>
            </a:r>
            <a:r>
              <a:rPr lang="en-GB" dirty="0">
                <a:solidFill>
                  <a:schemeClr val="bg1">
                    <a:lumMod val="85000"/>
                  </a:schemeClr>
                </a:solidFill>
              </a:rPr>
              <a:t>, H </a:t>
            </a:r>
            <a:r>
              <a:rPr lang="en-GB" dirty="0" err="1">
                <a:solidFill>
                  <a:schemeClr val="bg1">
                    <a:lumMod val="85000"/>
                  </a:schemeClr>
                </a:solidFill>
              </a:rPr>
              <a:t>Dongming</a:t>
            </a:r>
            <a:r>
              <a:rPr lang="en-GB" dirty="0">
                <a:solidFill>
                  <a:schemeClr val="bg1">
                    <a:lumMod val="85000"/>
                  </a:schemeClr>
                </a:solidFill>
              </a:rPr>
              <a:t>, W. </a:t>
            </a:r>
            <a:r>
              <a:rPr lang="en-GB" dirty="0" err="1">
                <a:solidFill>
                  <a:schemeClr val="bg1">
                    <a:lumMod val="85000"/>
                  </a:schemeClr>
                </a:solidFill>
              </a:rPr>
              <a:t>Weizhen</a:t>
            </a:r>
            <a:r>
              <a:rPr lang="en-GB" dirty="0">
                <a:solidFill>
                  <a:schemeClr val="bg1">
                    <a:lumMod val="85000"/>
                  </a:schemeClr>
                </a:solidFill>
              </a:rPr>
              <a:t>, S. A Cluster Analysis of Power</a:t>
            </a:r>
          </a:p>
          <a:p>
            <a:pPr marL="228600" indent="-228600" algn="l">
              <a:buAutoNum type="arabicPeriod"/>
            </a:pPr>
            <a:r>
              <a:rPr lang="en-GB" dirty="0">
                <a:solidFill>
                  <a:schemeClr val="bg1">
                    <a:lumMod val="85000"/>
                  </a:schemeClr>
                </a:solidFill>
              </a:rPr>
              <a:t>L. </a:t>
            </a:r>
            <a:r>
              <a:rPr lang="en-GB" dirty="0" err="1">
                <a:solidFill>
                  <a:schemeClr val="bg1">
                    <a:lumMod val="85000"/>
                  </a:schemeClr>
                </a:solidFill>
              </a:rPr>
              <a:t>Passamonti</a:t>
            </a:r>
            <a:r>
              <a:rPr lang="en-GB" dirty="0">
                <a:solidFill>
                  <a:schemeClr val="bg1">
                    <a:lumMod val="85000"/>
                  </a:schemeClr>
                </a:solidFill>
              </a:rPr>
              <a:t>, S. </a:t>
            </a:r>
            <a:r>
              <a:rPr lang="en-GB" dirty="0" err="1">
                <a:solidFill>
                  <a:schemeClr val="bg1">
                    <a:lumMod val="85000"/>
                  </a:schemeClr>
                </a:solidFill>
              </a:rPr>
              <a:t>Caruggi</a:t>
            </a:r>
            <a:r>
              <a:rPr lang="en-GB" dirty="0">
                <a:solidFill>
                  <a:schemeClr val="bg1">
                    <a:lumMod val="85000"/>
                  </a:schemeClr>
                </a:solidFill>
              </a:rPr>
              <a:t>, R. </a:t>
            </a:r>
            <a:r>
              <a:rPr lang="en-GB" dirty="0" err="1">
                <a:solidFill>
                  <a:schemeClr val="bg1">
                    <a:lumMod val="85000"/>
                  </a:schemeClr>
                </a:solidFill>
              </a:rPr>
              <a:t>Turra</a:t>
            </a:r>
            <a:r>
              <a:rPr lang="en-GB" dirty="0">
                <a:solidFill>
                  <a:schemeClr val="bg1">
                    <a:lumMod val="85000"/>
                  </a:schemeClr>
                </a:solidFill>
              </a:rPr>
              <a:t>, G. </a:t>
            </a:r>
            <a:r>
              <a:rPr lang="en-GB" dirty="0" err="1">
                <a:solidFill>
                  <a:schemeClr val="bg1">
                    <a:lumMod val="85000"/>
                  </a:schemeClr>
                </a:solidFill>
              </a:rPr>
              <a:t>Pedrazzi</a:t>
            </a:r>
            <a:r>
              <a:rPr lang="en-GB" dirty="0">
                <a:solidFill>
                  <a:schemeClr val="bg1">
                    <a:lumMod val="85000"/>
                  </a:schemeClr>
                </a:solidFill>
              </a:rPr>
              <a:t>, </a:t>
            </a:r>
            <a:r>
              <a:rPr lang="en-GB" dirty="0" err="1">
                <a:solidFill>
                  <a:schemeClr val="bg1">
                    <a:lumMod val="85000"/>
                  </a:schemeClr>
                </a:solidFill>
              </a:rPr>
              <a:t>Analisi</a:t>
            </a:r>
            <a:r>
              <a:rPr lang="en-GB" dirty="0">
                <a:solidFill>
                  <a:schemeClr val="bg1">
                    <a:lumMod val="85000"/>
                  </a:schemeClr>
                </a:solidFill>
              </a:rPr>
              <a:t> </a:t>
            </a:r>
            <a:r>
              <a:rPr lang="en-GB" dirty="0" err="1">
                <a:solidFill>
                  <a:schemeClr val="bg1">
                    <a:lumMod val="85000"/>
                  </a:schemeClr>
                </a:solidFill>
              </a:rPr>
              <a:t>delle</a:t>
            </a:r>
            <a:r>
              <a:rPr lang="en-GB" dirty="0">
                <a:solidFill>
                  <a:schemeClr val="bg1">
                    <a:lumMod val="85000"/>
                  </a:schemeClr>
                </a:solidFill>
              </a:rPr>
              <a:t> curve di </a:t>
            </a:r>
            <a:r>
              <a:rPr lang="en-GB" dirty="0" err="1">
                <a:solidFill>
                  <a:schemeClr val="bg1">
                    <a:lumMod val="85000"/>
                  </a:schemeClr>
                </a:solidFill>
              </a:rPr>
              <a:t>offerta</a:t>
            </a:r>
            <a:r>
              <a:rPr lang="en-GB" dirty="0">
                <a:solidFill>
                  <a:schemeClr val="bg1">
                    <a:lumMod val="85000"/>
                  </a:schemeClr>
                </a:solidFill>
              </a:rPr>
              <a:t> </a:t>
            </a:r>
            <a:r>
              <a:rPr lang="en-GB" dirty="0" err="1">
                <a:solidFill>
                  <a:schemeClr val="bg1">
                    <a:lumMod val="85000"/>
                  </a:schemeClr>
                </a:solidFill>
              </a:rPr>
              <a:t>della</a:t>
            </a:r>
            <a:r>
              <a:rPr lang="en-GB" dirty="0">
                <a:solidFill>
                  <a:schemeClr val="bg1">
                    <a:lumMod val="85000"/>
                  </a:schemeClr>
                </a:solidFill>
              </a:rPr>
              <a:t> </a:t>
            </a:r>
            <a:r>
              <a:rPr lang="en-GB" dirty="0" err="1">
                <a:solidFill>
                  <a:schemeClr val="bg1">
                    <a:lumMod val="85000"/>
                  </a:schemeClr>
                </a:solidFill>
              </a:rPr>
              <a:t>borsa</a:t>
            </a:r>
            <a:r>
              <a:rPr lang="en-GB" dirty="0">
                <a:solidFill>
                  <a:schemeClr val="bg1">
                    <a:lumMod val="85000"/>
                  </a:schemeClr>
                </a:solidFill>
              </a:rPr>
              <a:t> del </a:t>
            </a:r>
            <a:r>
              <a:rPr lang="en-GB" dirty="0" err="1">
                <a:solidFill>
                  <a:schemeClr val="bg1">
                    <a:lumMod val="85000"/>
                  </a:schemeClr>
                </a:solidFill>
              </a:rPr>
              <a:t>mercato</a:t>
            </a:r>
            <a:r>
              <a:rPr lang="en-GB" dirty="0">
                <a:solidFill>
                  <a:schemeClr val="bg1">
                    <a:lumMod val="85000"/>
                  </a:schemeClr>
                </a:solidFill>
              </a:rPr>
              <a:t> </a:t>
            </a:r>
            <a:r>
              <a:rPr lang="en-GB" dirty="0" err="1">
                <a:solidFill>
                  <a:schemeClr val="bg1">
                    <a:lumMod val="85000"/>
                  </a:schemeClr>
                </a:solidFill>
              </a:rPr>
              <a:t>elettrico</a:t>
            </a:r>
            <a:endParaRPr lang="en-GB" dirty="0">
              <a:solidFill>
                <a:schemeClr val="bg1">
                  <a:lumMod val="85000"/>
                </a:schemeClr>
              </a:solidFill>
            </a:endParaRPr>
          </a:p>
          <a:p>
            <a:pPr marL="228600" indent="-228600">
              <a:buAutoNum type="arabicPeriod"/>
            </a:pPr>
            <a:endParaRPr lang="en-GB" dirty="0"/>
          </a:p>
        </p:txBody>
      </p:sp>
      <p:pic>
        <p:nvPicPr>
          <p:cNvPr id="14" name="Immagine 13">
            <a:extLst>
              <a:ext uri="{FF2B5EF4-FFF2-40B4-BE49-F238E27FC236}">
                <a16:creationId xmlns:a16="http://schemas.microsoft.com/office/drawing/2014/main" id="{A5FA565F-BA90-4A53-A1D5-D847C9692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50" y="6215795"/>
            <a:ext cx="2079988" cy="543788"/>
          </a:xfrm>
          <a:prstGeom prst="rect">
            <a:avLst/>
          </a:prstGeom>
        </p:spPr>
      </p:pic>
      <p:pic>
        <p:nvPicPr>
          <p:cNvPr id="15" name="Immagine 14">
            <a:extLst>
              <a:ext uri="{FF2B5EF4-FFF2-40B4-BE49-F238E27FC236}">
                <a16:creationId xmlns:a16="http://schemas.microsoft.com/office/drawing/2014/main" id="{A3972543-CF24-448A-ACBF-70708F542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88" y="6227375"/>
            <a:ext cx="503716" cy="497881"/>
          </a:xfrm>
          <a:prstGeom prst="rect">
            <a:avLst/>
          </a:prstGeom>
        </p:spPr>
      </p:pic>
    </p:spTree>
    <p:extLst>
      <p:ext uri="{BB962C8B-B14F-4D97-AF65-F5344CB8AC3E}">
        <p14:creationId xmlns:p14="http://schemas.microsoft.com/office/powerpoint/2010/main" val="263406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43DB4C-27DF-485A-8AE0-0990D193C4EF}"/>
              </a:ext>
            </a:extLst>
          </p:cNvPr>
          <p:cNvSpPr/>
          <p:nvPr/>
        </p:nvSpPr>
        <p:spPr>
          <a:xfrm>
            <a:off x="0" y="0"/>
            <a:ext cx="12192000" cy="6858000"/>
          </a:xfrm>
          <a:prstGeom prst="rect">
            <a:avLst/>
          </a:prstGeom>
          <a:solidFill>
            <a:srgbClr val="B81E2B">
              <a:alpha val="94000"/>
            </a:srgbClr>
          </a:solidFill>
          <a:ln>
            <a:solidFill>
              <a:srgbClr val="B81E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olo 1">
            <a:extLst>
              <a:ext uri="{FF2B5EF4-FFF2-40B4-BE49-F238E27FC236}">
                <a16:creationId xmlns:a16="http://schemas.microsoft.com/office/drawing/2014/main" id="{13CC48DC-69D1-824B-8375-B8F2DD6C2667}"/>
              </a:ext>
            </a:extLst>
          </p:cNvPr>
          <p:cNvSpPr>
            <a:spLocks noGrp="1"/>
          </p:cNvSpPr>
          <p:nvPr>
            <p:ph type="title"/>
          </p:nvPr>
        </p:nvSpPr>
        <p:spPr>
          <a:xfrm>
            <a:off x="541673" y="144799"/>
            <a:ext cx="8973801" cy="779463"/>
          </a:xfrm>
        </p:spPr>
        <p:txBody>
          <a:bodyPr>
            <a:normAutofit/>
          </a:bodyPr>
          <a:lstStyle/>
          <a:p>
            <a:r>
              <a:rPr lang="it-IT" b="1" dirty="0">
                <a:solidFill>
                  <a:schemeClr val="bg1">
                    <a:lumMod val="85000"/>
                  </a:schemeClr>
                </a:solidFill>
              </a:rPr>
              <a:t>Rappresentazione vettoriale delle curve</a:t>
            </a:r>
            <a:endParaRPr lang="it-IT" b="1" dirty="0">
              <a:solidFill>
                <a:schemeClr val="bg1">
                  <a:lumMod val="85000"/>
                </a:schemeClr>
              </a:solidFill>
              <a:latin typeface="+mn-lt"/>
              <a:ea typeface="+mn-ea"/>
              <a:cs typeface="+mn-cs"/>
            </a:endParaRPr>
          </a:p>
        </p:txBody>
      </p:sp>
      <p:cxnSp>
        <p:nvCxnSpPr>
          <p:cNvPr id="5" name="Connettore diritto 4">
            <a:extLst>
              <a:ext uri="{FF2B5EF4-FFF2-40B4-BE49-F238E27FC236}">
                <a16:creationId xmlns:a16="http://schemas.microsoft.com/office/drawing/2014/main" id="{FE82C972-DDD5-43F9-A2A8-A88BD6FA65E1}"/>
              </a:ext>
            </a:extLst>
          </p:cNvPr>
          <p:cNvCxnSpPr>
            <a:cxnSpLocks/>
          </p:cNvCxnSpPr>
          <p:nvPr/>
        </p:nvCxnSpPr>
        <p:spPr>
          <a:xfrm>
            <a:off x="457200" y="912817"/>
            <a:ext cx="11168743" cy="0"/>
          </a:xfrm>
          <a:prstGeom prst="line">
            <a:avLst/>
          </a:prstGeom>
          <a:ln>
            <a:solidFill>
              <a:schemeClr val="bg1">
                <a:lumMod val="85000"/>
              </a:schemeClr>
            </a:solidFill>
          </a:ln>
        </p:spPr>
        <p:style>
          <a:lnRef idx="3">
            <a:schemeClr val="accent1"/>
          </a:lnRef>
          <a:fillRef idx="0">
            <a:schemeClr val="accent1"/>
          </a:fillRef>
          <a:effectRef idx="2">
            <a:schemeClr val="accent1"/>
          </a:effectRef>
          <a:fontRef idx="minor">
            <a:schemeClr val="tx1"/>
          </a:fontRef>
        </p:style>
      </p:cxnSp>
      <p:sp>
        <p:nvSpPr>
          <p:cNvPr id="9" name="Segnaposto contenuto 2">
            <a:extLst>
              <a:ext uri="{FF2B5EF4-FFF2-40B4-BE49-F238E27FC236}">
                <a16:creationId xmlns:a16="http://schemas.microsoft.com/office/drawing/2014/main" id="{1FD92A2F-460B-4AA2-8890-85D6984A19D6}"/>
              </a:ext>
            </a:extLst>
          </p:cNvPr>
          <p:cNvSpPr>
            <a:spLocks noGrp="1"/>
          </p:cNvSpPr>
          <p:nvPr>
            <p:ph idx="1"/>
          </p:nvPr>
        </p:nvSpPr>
        <p:spPr>
          <a:xfrm>
            <a:off x="7091363" y="1221684"/>
            <a:ext cx="4800599" cy="5093613"/>
          </a:xfrm>
        </p:spPr>
        <p:txBody>
          <a:bodyPr>
            <a:noAutofit/>
          </a:bodyPr>
          <a:lstStyle/>
          <a:p>
            <a:pPr algn="just">
              <a:lnSpc>
                <a:spcPct val="100000"/>
              </a:lnSpc>
            </a:pPr>
            <a:r>
              <a:rPr lang="it-IT" sz="2400" dirty="0">
                <a:solidFill>
                  <a:srgbClr val="262626"/>
                </a:solidFill>
              </a:rPr>
              <a:t>Segmentazione delle curve di offerta in 10 intervalli di uguale dimensione</a:t>
            </a:r>
          </a:p>
          <a:p>
            <a:pPr algn="just">
              <a:lnSpc>
                <a:spcPct val="100000"/>
              </a:lnSpc>
            </a:pPr>
            <a:r>
              <a:rPr lang="it-IT" sz="2400" dirty="0">
                <a:solidFill>
                  <a:srgbClr val="262626"/>
                </a:solidFill>
              </a:rPr>
              <a:t>Per ogni segmento viene calcolata l’area compresa tra la curva d’offerta e la retta che rappresenta il prezzo di riferimento.</a:t>
            </a:r>
          </a:p>
          <a:p>
            <a:pPr algn="just">
              <a:lnSpc>
                <a:spcPct val="100000"/>
              </a:lnSpc>
            </a:pPr>
            <a:r>
              <a:rPr lang="it-IT" sz="2400" dirty="0">
                <a:solidFill>
                  <a:srgbClr val="262626"/>
                </a:solidFill>
              </a:rPr>
              <a:t>Le rappresentazioni vettoriali rappresentano uno spazio omogeneo, in cui sarà possibile calcolare le distanze e, di conseguenza, applicare le tecniche di Clustering.</a:t>
            </a:r>
          </a:p>
          <a:p>
            <a:pPr algn="just">
              <a:lnSpc>
                <a:spcPct val="100000"/>
              </a:lnSpc>
            </a:pPr>
            <a:endParaRPr lang="it-IT" sz="2400" dirty="0">
              <a:solidFill>
                <a:srgbClr val="262626"/>
              </a:solidFill>
            </a:endParaRPr>
          </a:p>
          <a:p>
            <a:pPr algn="just">
              <a:lnSpc>
                <a:spcPct val="100000"/>
              </a:lnSpc>
            </a:pPr>
            <a:endParaRPr lang="it-IT" sz="2400" dirty="0">
              <a:solidFill>
                <a:srgbClr val="262626"/>
              </a:solidFill>
            </a:endParaRPr>
          </a:p>
          <a:p>
            <a:pPr algn="just">
              <a:lnSpc>
                <a:spcPct val="100000"/>
              </a:lnSpc>
            </a:pPr>
            <a:endParaRPr lang="it-IT" sz="2400" dirty="0">
              <a:solidFill>
                <a:srgbClr val="262626"/>
              </a:solidFill>
            </a:endParaRPr>
          </a:p>
        </p:txBody>
      </p:sp>
      <p:pic>
        <p:nvPicPr>
          <p:cNvPr id="4" name="Immagine 3" descr="Immagine che contiene screenshot&#10;&#10;Descrizione generata automaticamente">
            <a:extLst>
              <a:ext uri="{FF2B5EF4-FFF2-40B4-BE49-F238E27FC236}">
                <a16:creationId xmlns:a16="http://schemas.microsoft.com/office/drawing/2014/main" id="{F81E44C2-1A6F-4738-94B6-6ADBEE9F2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559148"/>
            <a:ext cx="6429375" cy="4037684"/>
          </a:xfrm>
          <a:prstGeom prst="rect">
            <a:avLst/>
          </a:prstGeom>
        </p:spPr>
      </p:pic>
      <p:pic>
        <p:nvPicPr>
          <p:cNvPr id="13" name="Immagine 12">
            <a:extLst>
              <a:ext uri="{FF2B5EF4-FFF2-40B4-BE49-F238E27FC236}">
                <a16:creationId xmlns:a16="http://schemas.microsoft.com/office/drawing/2014/main" id="{13338893-EE77-4710-BED4-62DFDAB90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50" y="6215795"/>
            <a:ext cx="2079988" cy="543788"/>
          </a:xfrm>
          <a:prstGeom prst="rect">
            <a:avLst/>
          </a:prstGeom>
        </p:spPr>
      </p:pic>
      <p:pic>
        <p:nvPicPr>
          <p:cNvPr id="14" name="Immagine 13">
            <a:extLst>
              <a:ext uri="{FF2B5EF4-FFF2-40B4-BE49-F238E27FC236}">
                <a16:creationId xmlns:a16="http://schemas.microsoft.com/office/drawing/2014/main" id="{40D52250-570F-4088-99AE-ED19FEBA9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88" y="6227375"/>
            <a:ext cx="503716" cy="497881"/>
          </a:xfrm>
          <a:prstGeom prst="rect">
            <a:avLst/>
          </a:prstGeom>
        </p:spPr>
      </p:pic>
    </p:spTree>
    <p:extLst>
      <p:ext uri="{BB962C8B-B14F-4D97-AF65-F5344CB8AC3E}">
        <p14:creationId xmlns:p14="http://schemas.microsoft.com/office/powerpoint/2010/main" val="364872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43DB4C-27DF-485A-8AE0-0990D193C4EF}"/>
              </a:ext>
            </a:extLst>
          </p:cNvPr>
          <p:cNvSpPr/>
          <p:nvPr/>
        </p:nvSpPr>
        <p:spPr>
          <a:xfrm>
            <a:off x="0" y="-9331"/>
            <a:ext cx="12192000" cy="6858000"/>
          </a:xfrm>
          <a:prstGeom prst="rect">
            <a:avLst/>
          </a:prstGeom>
          <a:solidFill>
            <a:srgbClr val="B81E2B">
              <a:alpha val="94000"/>
            </a:srgbClr>
          </a:solidFill>
          <a:ln>
            <a:solidFill>
              <a:srgbClr val="B81E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olo 1">
            <a:extLst>
              <a:ext uri="{FF2B5EF4-FFF2-40B4-BE49-F238E27FC236}">
                <a16:creationId xmlns:a16="http://schemas.microsoft.com/office/drawing/2014/main" id="{13CC48DC-69D1-824B-8375-B8F2DD6C2667}"/>
              </a:ext>
            </a:extLst>
          </p:cNvPr>
          <p:cNvSpPr>
            <a:spLocks noGrp="1"/>
          </p:cNvSpPr>
          <p:nvPr>
            <p:ph type="title"/>
          </p:nvPr>
        </p:nvSpPr>
        <p:spPr>
          <a:xfrm>
            <a:off x="541674" y="144799"/>
            <a:ext cx="9180824" cy="779463"/>
          </a:xfrm>
        </p:spPr>
        <p:txBody>
          <a:bodyPr>
            <a:normAutofit/>
          </a:bodyPr>
          <a:lstStyle/>
          <a:p>
            <a:r>
              <a:rPr lang="it-IT" b="1" dirty="0">
                <a:solidFill>
                  <a:schemeClr val="bg1">
                    <a:lumMod val="85000"/>
                  </a:schemeClr>
                </a:solidFill>
                <a:latin typeface="+mn-lt"/>
                <a:ea typeface="+mn-ea"/>
                <a:cs typeface="+mn-cs"/>
              </a:rPr>
              <a:t>Clustering</a:t>
            </a:r>
          </a:p>
        </p:txBody>
      </p:sp>
      <p:cxnSp>
        <p:nvCxnSpPr>
          <p:cNvPr id="5" name="Connettore diritto 4">
            <a:extLst>
              <a:ext uri="{FF2B5EF4-FFF2-40B4-BE49-F238E27FC236}">
                <a16:creationId xmlns:a16="http://schemas.microsoft.com/office/drawing/2014/main" id="{FE82C972-DDD5-43F9-A2A8-A88BD6FA65E1}"/>
              </a:ext>
            </a:extLst>
          </p:cNvPr>
          <p:cNvCxnSpPr>
            <a:cxnSpLocks/>
          </p:cNvCxnSpPr>
          <p:nvPr/>
        </p:nvCxnSpPr>
        <p:spPr>
          <a:xfrm>
            <a:off x="457200" y="912817"/>
            <a:ext cx="11168743" cy="0"/>
          </a:xfrm>
          <a:prstGeom prst="line">
            <a:avLst/>
          </a:prstGeom>
          <a:ln>
            <a:solidFill>
              <a:schemeClr val="bg1">
                <a:lumMod val="85000"/>
              </a:schemeClr>
            </a:solidFill>
          </a:ln>
        </p:spPr>
        <p:style>
          <a:lnRef idx="3">
            <a:schemeClr val="accent1"/>
          </a:lnRef>
          <a:fillRef idx="0">
            <a:schemeClr val="accent1"/>
          </a:fillRef>
          <a:effectRef idx="2">
            <a:schemeClr val="accent1"/>
          </a:effectRef>
          <a:fontRef idx="minor">
            <a:schemeClr val="tx1"/>
          </a:fontRef>
        </p:style>
      </p:cxnSp>
      <p:sp>
        <p:nvSpPr>
          <p:cNvPr id="10" name="Segnaposto contenuto 2">
            <a:extLst>
              <a:ext uri="{FF2B5EF4-FFF2-40B4-BE49-F238E27FC236}">
                <a16:creationId xmlns:a16="http://schemas.microsoft.com/office/drawing/2014/main" id="{412A55B3-B8EB-4C19-BD07-029CB6CCDCCC}"/>
              </a:ext>
            </a:extLst>
          </p:cNvPr>
          <p:cNvSpPr>
            <a:spLocks noGrp="1"/>
          </p:cNvSpPr>
          <p:nvPr>
            <p:ph idx="1"/>
          </p:nvPr>
        </p:nvSpPr>
        <p:spPr>
          <a:xfrm>
            <a:off x="535732" y="1355885"/>
            <a:ext cx="11011677" cy="4472557"/>
          </a:xfrm>
        </p:spPr>
        <p:txBody>
          <a:bodyPr>
            <a:noAutofit/>
          </a:bodyPr>
          <a:lstStyle/>
          <a:p>
            <a:r>
              <a:rPr lang="it-IT" sz="3200" dirty="0">
                <a:solidFill>
                  <a:schemeClr val="tx1">
                    <a:lumMod val="85000"/>
                    <a:lumOff val="15000"/>
                  </a:schemeClr>
                </a:solidFill>
              </a:rPr>
              <a:t>Per la scelta del numero di Cluster sono stati utilizzati:</a:t>
            </a:r>
          </a:p>
          <a:p>
            <a:pPr lvl="1">
              <a:buFont typeface="Wingdings" panose="05000000000000000000" pitchFamily="2" charset="2"/>
              <a:buChar char="§"/>
            </a:pPr>
            <a:r>
              <a:rPr lang="it-IT" sz="3200" dirty="0">
                <a:solidFill>
                  <a:schemeClr val="tx1">
                    <a:lumMod val="85000"/>
                    <a:lumOff val="15000"/>
                  </a:schemeClr>
                </a:solidFill>
              </a:rPr>
              <a:t>L’indice di Silhouette</a:t>
            </a:r>
          </a:p>
          <a:p>
            <a:pPr lvl="1">
              <a:buFont typeface="Wingdings" panose="05000000000000000000" pitchFamily="2" charset="2"/>
              <a:buChar char="§"/>
            </a:pPr>
            <a:r>
              <a:rPr lang="it-IT" sz="3200" dirty="0">
                <a:solidFill>
                  <a:schemeClr val="tx1">
                    <a:lumMod val="85000"/>
                    <a:lumOff val="15000"/>
                  </a:schemeClr>
                </a:solidFill>
              </a:rPr>
              <a:t>Il metodo dell’</a:t>
            </a:r>
            <a:r>
              <a:rPr lang="it-IT" sz="3200" dirty="0" err="1">
                <a:solidFill>
                  <a:schemeClr val="tx1">
                    <a:lumMod val="85000"/>
                    <a:lumOff val="15000"/>
                  </a:schemeClr>
                </a:solidFill>
              </a:rPr>
              <a:t>Elbow</a:t>
            </a:r>
            <a:endParaRPr lang="it-IT" sz="3200" dirty="0">
              <a:solidFill>
                <a:schemeClr val="tx1">
                  <a:lumMod val="85000"/>
                  <a:lumOff val="15000"/>
                </a:schemeClr>
              </a:solidFill>
            </a:endParaRPr>
          </a:p>
          <a:p>
            <a:pPr lvl="1">
              <a:buFont typeface="Wingdings" panose="05000000000000000000" pitchFamily="2" charset="2"/>
              <a:buChar char="§"/>
            </a:pPr>
            <a:r>
              <a:rPr lang="it-IT" sz="3200" dirty="0">
                <a:solidFill>
                  <a:schemeClr val="tx1">
                    <a:lumMod val="85000"/>
                    <a:lumOff val="15000"/>
                  </a:schemeClr>
                </a:solidFill>
              </a:rPr>
              <a:t>Il decremento della varianza intra-cluster </a:t>
            </a:r>
          </a:p>
          <a:p>
            <a:pPr marL="457200" lvl="1" indent="0">
              <a:buNone/>
            </a:pPr>
            <a:endParaRPr lang="it-IT" sz="1000" dirty="0">
              <a:solidFill>
                <a:schemeClr val="tx1">
                  <a:lumMod val="85000"/>
                  <a:lumOff val="15000"/>
                </a:schemeClr>
              </a:solidFill>
            </a:endParaRPr>
          </a:p>
          <a:p>
            <a:pPr marL="342900" lvl="1" indent="-342900"/>
            <a:r>
              <a:rPr lang="it-IT" sz="3200" dirty="0">
                <a:solidFill>
                  <a:schemeClr val="tx1">
                    <a:lumMod val="85000"/>
                    <a:lumOff val="15000"/>
                  </a:schemeClr>
                </a:solidFill>
              </a:rPr>
              <a:t>L’algoritmo di Clustering utilizzato è il K-</a:t>
            </a:r>
            <a:r>
              <a:rPr lang="it-IT" sz="3200" dirty="0" err="1">
                <a:solidFill>
                  <a:schemeClr val="tx1">
                    <a:lumMod val="85000"/>
                    <a:lumOff val="15000"/>
                  </a:schemeClr>
                </a:solidFill>
              </a:rPr>
              <a:t>Means</a:t>
            </a:r>
            <a:r>
              <a:rPr lang="it-IT" sz="3200" dirty="0">
                <a:solidFill>
                  <a:schemeClr val="tx1">
                    <a:lumMod val="85000"/>
                    <a:lumOff val="15000"/>
                  </a:schemeClr>
                </a:solidFill>
              </a:rPr>
              <a:t> con metodo </a:t>
            </a:r>
            <a:r>
              <a:rPr lang="it-IT" sz="3200" dirty="0" err="1">
                <a:solidFill>
                  <a:schemeClr val="tx1">
                    <a:lumMod val="85000"/>
                    <a:lumOff val="15000"/>
                  </a:schemeClr>
                </a:solidFill>
              </a:rPr>
              <a:t>Ward</a:t>
            </a:r>
            <a:r>
              <a:rPr lang="it-IT" sz="3200" dirty="0">
                <a:solidFill>
                  <a:schemeClr val="tx1">
                    <a:lumMod val="85000"/>
                    <a:lumOff val="15000"/>
                  </a:schemeClr>
                </a:solidFill>
              </a:rPr>
              <a:t> e </a:t>
            </a:r>
            <a:r>
              <a:rPr lang="it-IT" sz="3200" dirty="0" err="1">
                <a:solidFill>
                  <a:schemeClr val="tx1">
                    <a:lumMod val="85000"/>
                    <a:lumOff val="15000"/>
                  </a:schemeClr>
                </a:solidFill>
              </a:rPr>
              <a:t>Average</a:t>
            </a:r>
            <a:r>
              <a:rPr lang="it-IT" sz="3200" dirty="0">
                <a:solidFill>
                  <a:schemeClr val="tx1">
                    <a:lumMod val="85000"/>
                    <a:lumOff val="15000"/>
                  </a:schemeClr>
                </a:solidFill>
              </a:rPr>
              <a:t> Linkage.</a:t>
            </a:r>
          </a:p>
          <a:p>
            <a:pPr marL="342900" lvl="1" indent="-342900"/>
            <a:endParaRPr lang="it-IT" sz="1000" dirty="0">
              <a:solidFill>
                <a:schemeClr val="tx1">
                  <a:lumMod val="85000"/>
                  <a:lumOff val="15000"/>
                </a:schemeClr>
              </a:solidFill>
            </a:endParaRPr>
          </a:p>
          <a:p>
            <a:pPr marL="0" lvl="1" indent="0">
              <a:buNone/>
            </a:pPr>
            <a:endParaRPr lang="it-IT" sz="3200" dirty="0">
              <a:solidFill>
                <a:schemeClr val="tx1">
                  <a:lumMod val="85000"/>
                  <a:lumOff val="15000"/>
                </a:schemeClr>
              </a:solidFill>
            </a:endParaRPr>
          </a:p>
          <a:p>
            <a:pPr marL="0" indent="0">
              <a:buNone/>
            </a:pPr>
            <a:endParaRPr lang="it-IT" sz="3200" dirty="0">
              <a:solidFill>
                <a:schemeClr val="tx1">
                  <a:lumMod val="85000"/>
                  <a:lumOff val="15000"/>
                </a:schemeClr>
              </a:solidFill>
            </a:endParaRPr>
          </a:p>
          <a:p>
            <a:endParaRPr lang="it-IT" sz="3200" dirty="0">
              <a:solidFill>
                <a:schemeClr val="tx1">
                  <a:lumMod val="85000"/>
                  <a:lumOff val="15000"/>
                </a:schemeClr>
              </a:solidFill>
            </a:endParaRPr>
          </a:p>
          <a:p>
            <a:endParaRPr lang="it-IT" sz="3200" dirty="0">
              <a:solidFill>
                <a:schemeClr val="tx1">
                  <a:lumMod val="85000"/>
                  <a:lumOff val="15000"/>
                </a:schemeClr>
              </a:solidFill>
            </a:endParaRPr>
          </a:p>
          <a:p>
            <a:endParaRPr lang="it-IT" sz="3200" dirty="0">
              <a:solidFill>
                <a:schemeClr val="tx1">
                  <a:lumMod val="85000"/>
                  <a:lumOff val="15000"/>
                </a:schemeClr>
              </a:solidFill>
            </a:endParaRPr>
          </a:p>
        </p:txBody>
      </p:sp>
      <p:pic>
        <p:nvPicPr>
          <p:cNvPr id="7" name="Immagine 6">
            <a:extLst>
              <a:ext uri="{FF2B5EF4-FFF2-40B4-BE49-F238E27FC236}">
                <a16:creationId xmlns:a16="http://schemas.microsoft.com/office/drawing/2014/main" id="{F995F8E1-21CF-469B-8C10-420F3E55A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50" y="6215795"/>
            <a:ext cx="2079988" cy="543788"/>
          </a:xfrm>
          <a:prstGeom prst="rect">
            <a:avLst/>
          </a:prstGeom>
        </p:spPr>
      </p:pic>
      <p:pic>
        <p:nvPicPr>
          <p:cNvPr id="9" name="Immagine 8">
            <a:extLst>
              <a:ext uri="{FF2B5EF4-FFF2-40B4-BE49-F238E27FC236}">
                <a16:creationId xmlns:a16="http://schemas.microsoft.com/office/drawing/2014/main" id="{5F490B9A-8A95-47B4-941B-04A0DBDEC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8" y="6227375"/>
            <a:ext cx="503716" cy="497881"/>
          </a:xfrm>
          <a:prstGeom prst="rect">
            <a:avLst/>
          </a:prstGeom>
        </p:spPr>
      </p:pic>
    </p:spTree>
    <p:extLst>
      <p:ext uri="{BB962C8B-B14F-4D97-AF65-F5344CB8AC3E}">
        <p14:creationId xmlns:p14="http://schemas.microsoft.com/office/powerpoint/2010/main" val="193697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43DB4C-27DF-485A-8AE0-0990D193C4EF}"/>
              </a:ext>
            </a:extLst>
          </p:cNvPr>
          <p:cNvSpPr/>
          <p:nvPr/>
        </p:nvSpPr>
        <p:spPr>
          <a:xfrm>
            <a:off x="0" y="0"/>
            <a:ext cx="12192000" cy="6858000"/>
          </a:xfrm>
          <a:prstGeom prst="rect">
            <a:avLst/>
          </a:prstGeom>
          <a:solidFill>
            <a:srgbClr val="B81E2B">
              <a:alpha val="94000"/>
            </a:srgbClr>
          </a:solidFill>
          <a:ln>
            <a:solidFill>
              <a:srgbClr val="B81E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olo 1">
            <a:extLst>
              <a:ext uri="{FF2B5EF4-FFF2-40B4-BE49-F238E27FC236}">
                <a16:creationId xmlns:a16="http://schemas.microsoft.com/office/drawing/2014/main" id="{13CC48DC-69D1-824B-8375-B8F2DD6C2667}"/>
              </a:ext>
            </a:extLst>
          </p:cNvPr>
          <p:cNvSpPr>
            <a:spLocks noGrp="1"/>
          </p:cNvSpPr>
          <p:nvPr>
            <p:ph type="title"/>
          </p:nvPr>
        </p:nvSpPr>
        <p:spPr>
          <a:xfrm>
            <a:off x="541674" y="144799"/>
            <a:ext cx="9180824" cy="779463"/>
          </a:xfrm>
        </p:spPr>
        <p:txBody>
          <a:bodyPr>
            <a:normAutofit/>
          </a:bodyPr>
          <a:lstStyle/>
          <a:p>
            <a:r>
              <a:rPr lang="it-IT" b="1" dirty="0">
                <a:solidFill>
                  <a:schemeClr val="bg1">
                    <a:lumMod val="85000"/>
                  </a:schemeClr>
                </a:solidFill>
                <a:latin typeface="+mn-lt"/>
                <a:ea typeface="+mn-ea"/>
                <a:cs typeface="+mn-cs"/>
              </a:rPr>
              <a:t>Risultati Clustering</a:t>
            </a:r>
          </a:p>
        </p:txBody>
      </p:sp>
      <p:cxnSp>
        <p:nvCxnSpPr>
          <p:cNvPr id="5" name="Connettore diritto 4">
            <a:extLst>
              <a:ext uri="{FF2B5EF4-FFF2-40B4-BE49-F238E27FC236}">
                <a16:creationId xmlns:a16="http://schemas.microsoft.com/office/drawing/2014/main" id="{FE82C972-DDD5-43F9-A2A8-A88BD6FA65E1}"/>
              </a:ext>
            </a:extLst>
          </p:cNvPr>
          <p:cNvCxnSpPr>
            <a:cxnSpLocks/>
          </p:cNvCxnSpPr>
          <p:nvPr/>
        </p:nvCxnSpPr>
        <p:spPr>
          <a:xfrm>
            <a:off x="457200" y="912817"/>
            <a:ext cx="11168743" cy="0"/>
          </a:xfrm>
          <a:prstGeom prst="line">
            <a:avLst/>
          </a:prstGeom>
          <a:ln>
            <a:solidFill>
              <a:schemeClr val="bg1">
                <a:lumMod val="85000"/>
              </a:schemeClr>
            </a:solidFill>
          </a:ln>
        </p:spPr>
        <p:style>
          <a:lnRef idx="3">
            <a:schemeClr val="accent1"/>
          </a:lnRef>
          <a:fillRef idx="0">
            <a:schemeClr val="accent1"/>
          </a:fillRef>
          <a:effectRef idx="2">
            <a:schemeClr val="accent1"/>
          </a:effectRef>
          <a:fontRef idx="minor">
            <a:schemeClr val="tx1"/>
          </a:fontRef>
        </p:style>
      </p:cxnSp>
      <p:sp>
        <p:nvSpPr>
          <p:cNvPr id="4" name="Rettangolo 3">
            <a:extLst>
              <a:ext uri="{FF2B5EF4-FFF2-40B4-BE49-F238E27FC236}">
                <a16:creationId xmlns:a16="http://schemas.microsoft.com/office/drawing/2014/main" id="{0D1AEB2A-8D22-41B0-986C-7A9FDF23E8A6}"/>
              </a:ext>
            </a:extLst>
          </p:cNvPr>
          <p:cNvSpPr/>
          <p:nvPr/>
        </p:nvSpPr>
        <p:spPr>
          <a:xfrm>
            <a:off x="7345951" y="1997839"/>
            <a:ext cx="3623387" cy="2862322"/>
          </a:xfrm>
          <a:prstGeom prst="rect">
            <a:avLst/>
          </a:prstGeom>
        </p:spPr>
        <p:txBody>
          <a:bodyPr wrap="square">
            <a:spAutoFit/>
          </a:bodyPr>
          <a:lstStyle/>
          <a:p>
            <a:pPr algn="r"/>
            <a:r>
              <a:rPr lang="en-GB" dirty="0">
                <a:solidFill>
                  <a:schemeClr val="tx1">
                    <a:lumMod val="85000"/>
                    <a:lumOff val="15000"/>
                  </a:schemeClr>
                </a:solidFill>
              </a:rPr>
              <a:t>ENEL PRODUZIONE S.P.A. : </a:t>
            </a:r>
            <a:r>
              <a:rPr lang="en-GB" dirty="0">
                <a:solidFill>
                  <a:schemeClr val="bg1">
                    <a:lumMod val="65000"/>
                  </a:schemeClr>
                </a:solidFill>
              </a:rPr>
              <a:t>8 clusters</a:t>
            </a:r>
          </a:p>
          <a:p>
            <a:pPr algn="r"/>
            <a:r>
              <a:rPr lang="en-GB" dirty="0">
                <a:solidFill>
                  <a:schemeClr val="tx1">
                    <a:lumMod val="85000"/>
                    <a:lumOff val="15000"/>
                  </a:schemeClr>
                </a:solidFill>
              </a:rPr>
              <a:t>EDISON S.P.A. : </a:t>
            </a:r>
            <a:r>
              <a:rPr lang="en-GB" dirty="0">
                <a:solidFill>
                  <a:schemeClr val="bg1">
                    <a:lumMod val="65000"/>
                  </a:schemeClr>
                </a:solidFill>
              </a:rPr>
              <a:t>4 clusters</a:t>
            </a:r>
          </a:p>
          <a:p>
            <a:pPr algn="r"/>
            <a:r>
              <a:rPr lang="en-GB" dirty="0">
                <a:solidFill>
                  <a:schemeClr val="tx1">
                    <a:lumMod val="85000"/>
                    <a:lumOff val="15000"/>
                  </a:schemeClr>
                </a:solidFill>
              </a:rPr>
              <a:t>TIRRENO POWER S.P.A. : </a:t>
            </a:r>
            <a:r>
              <a:rPr lang="en-GB" dirty="0">
                <a:solidFill>
                  <a:schemeClr val="bg1">
                    <a:lumMod val="65000"/>
                  </a:schemeClr>
                </a:solidFill>
              </a:rPr>
              <a:t>4 clusters</a:t>
            </a:r>
          </a:p>
          <a:p>
            <a:pPr algn="r"/>
            <a:r>
              <a:rPr lang="en-GB" dirty="0">
                <a:solidFill>
                  <a:schemeClr val="tx1">
                    <a:lumMod val="85000"/>
                    <a:lumOff val="15000"/>
                  </a:schemeClr>
                </a:solidFill>
              </a:rPr>
              <a:t>EP PRODUZIONE S.P.A. : </a:t>
            </a:r>
            <a:r>
              <a:rPr lang="en-GB" dirty="0">
                <a:solidFill>
                  <a:schemeClr val="bg1">
                    <a:lumMod val="65000"/>
                  </a:schemeClr>
                </a:solidFill>
              </a:rPr>
              <a:t>4 clusters</a:t>
            </a:r>
          </a:p>
          <a:p>
            <a:pPr algn="r"/>
            <a:r>
              <a:rPr lang="en-GB" dirty="0">
                <a:solidFill>
                  <a:schemeClr val="tx1">
                    <a:lumMod val="85000"/>
                    <a:lumOff val="15000"/>
                  </a:schemeClr>
                </a:solidFill>
              </a:rPr>
              <a:t>A2A S.P.A. : </a:t>
            </a:r>
            <a:r>
              <a:rPr lang="en-GB" dirty="0">
                <a:solidFill>
                  <a:schemeClr val="bg1">
                    <a:lumMod val="65000"/>
                  </a:schemeClr>
                </a:solidFill>
              </a:rPr>
              <a:t>4 clusters</a:t>
            </a:r>
          </a:p>
          <a:p>
            <a:pPr algn="r"/>
            <a:r>
              <a:rPr lang="en-GB" dirty="0">
                <a:solidFill>
                  <a:schemeClr val="tx1">
                    <a:lumMod val="85000"/>
                    <a:lumOff val="15000"/>
                  </a:schemeClr>
                </a:solidFill>
              </a:rPr>
              <a:t>IREN ENERGIA S.P.A. : </a:t>
            </a:r>
            <a:r>
              <a:rPr lang="en-GB" dirty="0">
                <a:solidFill>
                  <a:schemeClr val="bg1">
                    <a:lumMod val="65000"/>
                  </a:schemeClr>
                </a:solidFill>
              </a:rPr>
              <a:t>4 clusters</a:t>
            </a:r>
          </a:p>
          <a:p>
            <a:pPr algn="r"/>
            <a:r>
              <a:rPr lang="en-GB" dirty="0">
                <a:solidFill>
                  <a:schemeClr val="tx1">
                    <a:lumMod val="85000"/>
                    <a:lumOff val="15000"/>
                  </a:schemeClr>
                </a:solidFill>
              </a:rPr>
              <a:t>EGO TRADE S.P.A. : </a:t>
            </a:r>
            <a:r>
              <a:rPr lang="en-GB" dirty="0">
                <a:solidFill>
                  <a:schemeClr val="bg1">
                    <a:lumMod val="65000"/>
                  </a:schemeClr>
                </a:solidFill>
              </a:rPr>
              <a:t>3 clusters</a:t>
            </a:r>
          </a:p>
          <a:p>
            <a:pPr algn="r"/>
            <a:r>
              <a:rPr lang="en-GB" dirty="0">
                <a:solidFill>
                  <a:schemeClr val="tx1">
                    <a:lumMod val="85000"/>
                    <a:lumOff val="15000"/>
                  </a:schemeClr>
                </a:solidFill>
              </a:rPr>
              <a:t>ENGIE ITALIA S.P.A. : </a:t>
            </a:r>
            <a:r>
              <a:rPr lang="en-GB" dirty="0">
                <a:solidFill>
                  <a:schemeClr val="bg1">
                    <a:lumMod val="65000"/>
                  </a:schemeClr>
                </a:solidFill>
              </a:rPr>
              <a:t>4 clusters</a:t>
            </a:r>
          </a:p>
          <a:p>
            <a:pPr algn="r"/>
            <a:r>
              <a:rPr lang="en-GB" dirty="0">
                <a:solidFill>
                  <a:schemeClr val="tx1">
                    <a:lumMod val="85000"/>
                    <a:lumOff val="15000"/>
                  </a:schemeClr>
                </a:solidFill>
              </a:rPr>
              <a:t>ENI S.P.A. : </a:t>
            </a:r>
            <a:r>
              <a:rPr lang="en-GB" dirty="0">
                <a:solidFill>
                  <a:schemeClr val="bg1">
                    <a:lumMod val="65000"/>
                  </a:schemeClr>
                </a:solidFill>
              </a:rPr>
              <a:t>3 clusters</a:t>
            </a:r>
          </a:p>
          <a:p>
            <a:pPr algn="r"/>
            <a:r>
              <a:rPr lang="en-GB" dirty="0">
                <a:solidFill>
                  <a:schemeClr val="tx1">
                    <a:lumMod val="85000"/>
                    <a:lumOff val="15000"/>
                  </a:schemeClr>
                </a:solidFill>
              </a:rPr>
              <a:t>SORGENIA S.P.A. : </a:t>
            </a:r>
            <a:r>
              <a:rPr lang="en-GB" dirty="0">
                <a:solidFill>
                  <a:schemeClr val="bg1">
                    <a:lumMod val="65000"/>
                  </a:schemeClr>
                </a:solidFill>
              </a:rPr>
              <a:t>4 clusters</a:t>
            </a:r>
          </a:p>
        </p:txBody>
      </p:sp>
      <p:pic>
        <p:nvPicPr>
          <p:cNvPr id="6" name="Immagine 5">
            <a:extLst>
              <a:ext uri="{FF2B5EF4-FFF2-40B4-BE49-F238E27FC236}">
                <a16:creationId xmlns:a16="http://schemas.microsoft.com/office/drawing/2014/main" id="{4BBDB1FF-B2E9-49EB-8098-F6CABCEBF957}"/>
              </a:ext>
            </a:extLst>
          </p:cNvPr>
          <p:cNvPicPr>
            <a:picLocks noChangeAspect="1"/>
          </p:cNvPicPr>
          <p:nvPr/>
        </p:nvPicPr>
        <p:blipFill rotWithShape="1">
          <a:blip r:embed="rId2"/>
          <a:srcRect t="6008"/>
          <a:stretch/>
        </p:blipFill>
        <p:spPr>
          <a:xfrm>
            <a:off x="457200" y="1680836"/>
            <a:ext cx="6431551" cy="3735054"/>
          </a:xfrm>
          <a:prstGeom prst="rect">
            <a:avLst/>
          </a:prstGeom>
        </p:spPr>
      </p:pic>
      <p:sp>
        <p:nvSpPr>
          <p:cNvPr id="7" name="CasellaDiTesto 6">
            <a:extLst>
              <a:ext uri="{FF2B5EF4-FFF2-40B4-BE49-F238E27FC236}">
                <a16:creationId xmlns:a16="http://schemas.microsoft.com/office/drawing/2014/main" id="{BBB628D4-7E8C-46D5-93A8-023271D73C2A}"/>
              </a:ext>
            </a:extLst>
          </p:cNvPr>
          <p:cNvSpPr txBox="1"/>
          <p:nvPr/>
        </p:nvSpPr>
        <p:spPr>
          <a:xfrm>
            <a:off x="382555" y="1135250"/>
            <a:ext cx="7980454" cy="369332"/>
          </a:xfrm>
          <a:prstGeom prst="rect">
            <a:avLst/>
          </a:prstGeom>
          <a:noFill/>
        </p:spPr>
        <p:txBody>
          <a:bodyPr wrap="none" rtlCol="0">
            <a:spAutoFit/>
          </a:bodyPr>
          <a:lstStyle/>
          <a:p>
            <a:r>
              <a:rPr lang="it-IT" dirty="0">
                <a:solidFill>
                  <a:schemeClr val="bg1">
                    <a:lumMod val="65000"/>
                  </a:schemeClr>
                </a:solidFill>
              </a:rPr>
              <a:t>Visualizzazione dei clusters K-</a:t>
            </a:r>
            <a:r>
              <a:rPr lang="it-IT" dirty="0" err="1">
                <a:solidFill>
                  <a:schemeClr val="bg1">
                    <a:lumMod val="65000"/>
                  </a:schemeClr>
                </a:solidFill>
              </a:rPr>
              <a:t>Means</a:t>
            </a:r>
            <a:r>
              <a:rPr lang="it-IT" dirty="0">
                <a:solidFill>
                  <a:schemeClr val="bg1">
                    <a:lumMod val="65000"/>
                  </a:schemeClr>
                </a:solidFill>
              </a:rPr>
              <a:t> di A2A con le prime due componenti principali </a:t>
            </a:r>
            <a:endParaRPr lang="en-GB" dirty="0">
              <a:solidFill>
                <a:schemeClr val="bg1">
                  <a:lumMod val="65000"/>
                </a:schemeClr>
              </a:solidFill>
            </a:endParaRPr>
          </a:p>
        </p:txBody>
      </p:sp>
      <p:pic>
        <p:nvPicPr>
          <p:cNvPr id="9" name="Immagine 8">
            <a:extLst>
              <a:ext uri="{FF2B5EF4-FFF2-40B4-BE49-F238E27FC236}">
                <a16:creationId xmlns:a16="http://schemas.microsoft.com/office/drawing/2014/main" id="{ED7B4DE8-8A77-4067-9221-D5CD91758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50" y="6215795"/>
            <a:ext cx="2079988" cy="543788"/>
          </a:xfrm>
          <a:prstGeom prst="rect">
            <a:avLst/>
          </a:prstGeom>
        </p:spPr>
      </p:pic>
      <p:pic>
        <p:nvPicPr>
          <p:cNvPr id="10" name="Immagine 9">
            <a:extLst>
              <a:ext uri="{FF2B5EF4-FFF2-40B4-BE49-F238E27FC236}">
                <a16:creationId xmlns:a16="http://schemas.microsoft.com/office/drawing/2014/main" id="{A324CFF8-57D2-4723-AD59-2312EE4EB5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88" y="6227375"/>
            <a:ext cx="503716" cy="497881"/>
          </a:xfrm>
          <a:prstGeom prst="rect">
            <a:avLst/>
          </a:prstGeom>
        </p:spPr>
      </p:pic>
    </p:spTree>
    <p:extLst>
      <p:ext uri="{BB962C8B-B14F-4D97-AF65-F5344CB8AC3E}">
        <p14:creationId xmlns:p14="http://schemas.microsoft.com/office/powerpoint/2010/main" val="260918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443DB4C-27DF-485A-8AE0-0990D193C4EF}"/>
              </a:ext>
            </a:extLst>
          </p:cNvPr>
          <p:cNvSpPr/>
          <p:nvPr/>
        </p:nvSpPr>
        <p:spPr>
          <a:xfrm>
            <a:off x="0" y="0"/>
            <a:ext cx="12192000" cy="6858000"/>
          </a:xfrm>
          <a:prstGeom prst="rect">
            <a:avLst/>
          </a:prstGeom>
          <a:solidFill>
            <a:srgbClr val="B81E2B">
              <a:alpha val="94000"/>
            </a:srgbClr>
          </a:solidFill>
          <a:ln>
            <a:solidFill>
              <a:srgbClr val="B81E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olo 1">
            <a:extLst>
              <a:ext uri="{FF2B5EF4-FFF2-40B4-BE49-F238E27FC236}">
                <a16:creationId xmlns:a16="http://schemas.microsoft.com/office/drawing/2014/main" id="{13CC48DC-69D1-824B-8375-B8F2DD6C2667}"/>
              </a:ext>
            </a:extLst>
          </p:cNvPr>
          <p:cNvSpPr>
            <a:spLocks noGrp="1"/>
          </p:cNvSpPr>
          <p:nvPr>
            <p:ph type="title"/>
          </p:nvPr>
        </p:nvSpPr>
        <p:spPr>
          <a:xfrm>
            <a:off x="541674" y="144799"/>
            <a:ext cx="9180824" cy="779463"/>
          </a:xfrm>
        </p:spPr>
        <p:txBody>
          <a:bodyPr>
            <a:normAutofit/>
          </a:bodyPr>
          <a:lstStyle/>
          <a:p>
            <a:r>
              <a:rPr lang="it-IT" b="1" dirty="0">
                <a:solidFill>
                  <a:schemeClr val="bg1">
                    <a:lumMod val="85000"/>
                  </a:schemeClr>
                </a:solidFill>
                <a:latin typeface="+mn-lt"/>
                <a:ea typeface="+mn-ea"/>
                <a:cs typeface="+mn-cs"/>
              </a:rPr>
              <a:t>Risultati</a:t>
            </a:r>
          </a:p>
        </p:txBody>
      </p:sp>
      <p:cxnSp>
        <p:nvCxnSpPr>
          <p:cNvPr id="5" name="Connettore diritto 4">
            <a:extLst>
              <a:ext uri="{FF2B5EF4-FFF2-40B4-BE49-F238E27FC236}">
                <a16:creationId xmlns:a16="http://schemas.microsoft.com/office/drawing/2014/main" id="{FE82C972-DDD5-43F9-A2A8-A88BD6FA65E1}"/>
              </a:ext>
            </a:extLst>
          </p:cNvPr>
          <p:cNvCxnSpPr>
            <a:cxnSpLocks/>
          </p:cNvCxnSpPr>
          <p:nvPr/>
        </p:nvCxnSpPr>
        <p:spPr>
          <a:xfrm>
            <a:off x="457200" y="912817"/>
            <a:ext cx="11168743" cy="0"/>
          </a:xfrm>
          <a:prstGeom prst="line">
            <a:avLst/>
          </a:prstGeom>
          <a:ln>
            <a:solidFill>
              <a:schemeClr val="bg1">
                <a:lumMod val="85000"/>
              </a:schemeClr>
            </a:solidFill>
          </a:ln>
        </p:spPr>
        <p:style>
          <a:lnRef idx="3">
            <a:schemeClr val="accent1"/>
          </a:lnRef>
          <a:fillRef idx="0">
            <a:schemeClr val="accent1"/>
          </a:fillRef>
          <a:effectRef idx="2">
            <a:schemeClr val="accent1"/>
          </a:effectRef>
          <a:fontRef idx="minor">
            <a:schemeClr val="tx1"/>
          </a:fontRef>
        </p:style>
      </p:cxnSp>
      <p:sp>
        <p:nvSpPr>
          <p:cNvPr id="3" name="Rettangolo 2">
            <a:extLst>
              <a:ext uri="{FF2B5EF4-FFF2-40B4-BE49-F238E27FC236}">
                <a16:creationId xmlns:a16="http://schemas.microsoft.com/office/drawing/2014/main" id="{464A8D58-8EEF-4D36-9771-7DEF573908A6}"/>
              </a:ext>
            </a:extLst>
          </p:cNvPr>
          <p:cNvSpPr/>
          <p:nvPr/>
        </p:nvSpPr>
        <p:spPr>
          <a:xfrm>
            <a:off x="6702491" y="1210213"/>
            <a:ext cx="5321559" cy="5539978"/>
          </a:xfrm>
          <a:prstGeom prst="rect">
            <a:avLst/>
          </a:prstGeom>
        </p:spPr>
        <p:txBody>
          <a:bodyPr wrap="square">
            <a:spAutoFit/>
          </a:bodyPr>
          <a:lstStyle/>
          <a:p>
            <a:r>
              <a:rPr lang="it-IT" dirty="0">
                <a:solidFill>
                  <a:srgbClr val="262626"/>
                </a:solidFill>
              </a:rPr>
              <a:t>L’ MGP è un mercato con bassa propensione al rischio, ma analizzando le curve dei centroidi emergono diversi comportamenti tra gli operatori.</a:t>
            </a:r>
          </a:p>
          <a:p>
            <a:endParaRPr lang="it-IT" dirty="0">
              <a:solidFill>
                <a:srgbClr val="262626"/>
              </a:solidFill>
            </a:endParaRPr>
          </a:p>
          <a:p>
            <a:pPr marL="285750" indent="-285750">
              <a:buFont typeface="Arial" panose="020B0604020202020204" pitchFamily="34" charset="0"/>
              <a:buChar char="•"/>
            </a:pPr>
            <a:r>
              <a:rPr lang="it-IT" dirty="0">
                <a:solidFill>
                  <a:srgbClr val="262626"/>
                </a:solidFill>
              </a:rPr>
              <a:t>Enel mostra in gran parte delle curve ad S e qualche curva piatta al di sopra del prezzo medio annuo di riferimento. In particolare tende ad offrire una grande quantità di energia ad un unico livello di prezzo, di gran lunga superiore alla media. Pertanto tra gli operatori è uno dei più propensi al rischio, assieme a EP Produzione.</a:t>
            </a:r>
          </a:p>
          <a:p>
            <a:pPr marL="285750" indent="-285750">
              <a:buFont typeface="Arial" panose="020B0604020202020204" pitchFamily="34" charset="0"/>
              <a:buChar char="•"/>
            </a:pPr>
            <a:endParaRPr lang="it-IT" sz="600" dirty="0">
              <a:solidFill>
                <a:srgbClr val="262626"/>
              </a:solidFill>
            </a:endParaRPr>
          </a:p>
          <a:p>
            <a:pPr marL="285750" indent="-285750">
              <a:buFont typeface="Arial" panose="020B0604020202020204" pitchFamily="34" charset="0"/>
              <a:buChar char="•"/>
            </a:pPr>
            <a:r>
              <a:rPr lang="it-IT" dirty="0">
                <a:solidFill>
                  <a:srgbClr val="262626"/>
                </a:solidFill>
              </a:rPr>
              <a:t>A2A ed Eni presentano una retta inclinata e una piatta propense al rischio, invece le altre curve tendono ad essere a prezzo zero.</a:t>
            </a:r>
          </a:p>
          <a:p>
            <a:pPr marL="285750" indent="-285750">
              <a:buFont typeface="Arial" panose="020B0604020202020204" pitchFamily="34" charset="0"/>
              <a:buChar char="•"/>
            </a:pPr>
            <a:endParaRPr lang="it-IT" sz="600" dirty="0">
              <a:solidFill>
                <a:srgbClr val="262626"/>
              </a:solidFill>
            </a:endParaRPr>
          </a:p>
          <a:p>
            <a:pPr marL="285750" indent="-285750">
              <a:buFont typeface="Arial" panose="020B0604020202020204" pitchFamily="34" charset="0"/>
              <a:buChar char="•"/>
            </a:pPr>
            <a:r>
              <a:rPr lang="it-IT" dirty="0">
                <a:solidFill>
                  <a:srgbClr val="262626"/>
                </a:solidFill>
              </a:rPr>
              <a:t> Tutti gli operatori restanti presentano una tendenza a offerte a prezzo zero. Pertanto questi operatori lasciando che sia il mercato a determinare il prezzo di vendita, risultano essere i più avversi al rischio.</a:t>
            </a:r>
            <a:endParaRPr lang="it-IT" dirty="0"/>
          </a:p>
          <a:p>
            <a:endParaRPr lang="en-GB" dirty="0"/>
          </a:p>
        </p:txBody>
      </p:sp>
      <p:pic>
        <p:nvPicPr>
          <p:cNvPr id="10" name="Elemento grafico 9">
            <a:extLst>
              <a:ext uri="{FF2B5EF4-FFF2-40B4-BE49-F238E27FC236}">
                <a16:creationId xmlns:a16="http://schemas.microsoft.com/office/drawing/2014/main" id="{06AAB8FB-3E3A-4AC9-862D-A336017885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941" t="10612" r="9552" b="10997"/>
          <a:stretch/>
        </p:blipFill>
        <p:spPr>
          <a:xfrm>
            <a:off x="255039" y="1494202"/>
            <a:ext cx="6279502" cy="3869595"/>
          </a:xfrm>
          <a:prstGeom prst="rect">
            <a:avLst/>
          </a:prstGeom>
        </p:spPr>
      </p:pic>
      <p:pic>
        <p:nvPicPr>
          <p:cNvPr id="9" name="Immagine 8">
            <a:extLst>
              <a:ext uri="{FF2B5EF4-FFF2-40B4-BE49-F238E27FC236}">
                <a16:creationId xmlns:a16="http://schemas.microsoft.com/office/drawing/2014/main" id="{6DF8633C-1DA4-43CD-B421-BDD1F0C7A1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550" y="6215795"/>
            <a:ext cx="2079988" cy="543788"/>
          </a:xfrm>
          <a:prstGeom prst="rect">
            <a:avLst/>
          </a:prstGeom>
        </p:spPr>
      </p:pic>
      <p:pic>
        <p:nvPicPr>
          <p:cNvPr id="12" name="Immagine 11">
            <a:extLst>
              <a:ext uri="{FF2B5EF4-FFF2-40B4-BE49-F238E27FC236}">
                <a16:creationId xmlns:a16="http://schemas.microsoft.com/office/drawing/2014/main" id="{75ED3BD6-60D6-49EC-97B1-1258297B89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88" y="6227375"/>
            <a:ext cx="503716" cy="497881"/>
          </a:xfrm>
          <a:prstGeom prst="rect">
            <a:avLst/>
          </a:prstGeom>
        </p:spPr>
      </p:pic>
    </p:spTree>
    <p:extLst>
      <p:ext uri="{BB962C8B-B14F-4D97-AF65-F5344CB8AC3E}">
        <p14:creationId xmlns:p14="http://schemas.microsoft.com/office/powerpoint/2010/main" val="28500428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vt:lpstr>
      <vt:lpstr>Calibri Light</vt:lpstr>
      <vt:lpstr>Wingdings</vt:lpstr>
      <vt:lpstr>Tema di Office</vt:lpstr>
      <vt:lpstr>Presentazione standard di PowerPoint</vt:lpstr>
      <vt:lpstr>Agenda</vt:lpstr>
      <vt:lpstr>Scopo</vt:lpstr>
      <vt:lpstr>Dati - Focus</vt:lpstr>
      <vt:lpstr>Creazione curve aggregate di offerta</vt:lpstr>
      <vt:lpstr>Rappresentazione vettoriale delle curve</vt:lpstr>
      <vt:lpstr>Clustering</vt:lpstr>
      <vt:lpstr>Risultati Clustering</vt:lpstr>
      <vt:lpstr>Risultati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Beatrice Fumagalli</dc:creator>
  <cp:lastModifiedBy>Beatrice Fumagalli</cp:lastModifiedBy>
  <cp:revision>62</cp:revision>
  <dcterms:created xsi:type="dcterms:W3CDTF">2019-03-28T09:14:51Z</dcterms:created>
  <dcterms:modified xsi:type="dcterms:W3CDTF">2019-06-07T11:47:17Z</dcterms:modified>
</cp:coreProperties>
</file>