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78" r:id="rId4"/>
    <p:sldId id="259" r:id="rId5"/>
    <p:sldId id="280" r:id="rId6"/>
    <p:sldId id="279" r:id="rId7"/>
    <p:sldId id="271" r:id="rId8"/>
    <p:sldId id="277" r:id="rId9"/>
    <p:sldId id="281" r:id="rId10"/>
    <p:sldId id="272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E3CA353-12FA-4323-B619-EA2C643C3E2A}">
          <p14:sldIdLst>
            <p14:sldId id="256"/>
            <p14:sldId id="282"/>
            <p14:sldId id="278"/>
            <p14:sldId id="259"/>
            <p14:sldId id="280"/>
            <p14:sldId id="279"/>
            <p14:sldId id="271"/>
            <p14:sldId id="277"/>
            <p14:sldId id="281"/>
            <p14:sldId id="272"/>
            <p14:sldId id="26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.fumagalli9@campus.unimib.it" initials="b" lastIdx="1" clrIdx="0">
    <p:extLst>
      <p:ext uri="{19B8F6BF-5375-455C-9EA6-DF929625EA0E}">
        <p15:presenceInfo xmlns:p15="http://schemas.microsoft.com/office/powerpoint/2012/main" userId="S-1-5-21-3150234824-2785185369-286007687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3F3F3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F0A3-C702-4117-96D5-28BB74306FE3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7803B-62BD-43E3-867D-8487D333853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3409A-EF6E-4492-94CA-CAF3CC98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03E21A-EE74-4B99-8B79-2CCD837F2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23AE9B-A79B-425B-A1BE-FF9C67B1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7716B6-B9FA-495E-BD25-1829CA6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A5C991-E658-4803-81F6-26EB039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9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B3968-25E4-42DC-91C6-73370218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D2ABC-08B4-415C-A448-C46898DC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4B25E-5FA6-4329-93CF-1C161742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EE4042-13AE-4169-A497-7D4BFDFC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F8414-5A31-4C79-BA09-2999BCE8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042EA5-514A-4CF9-AEBA-663ECA3E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7C8345-F280-4376-B1A9-7D73443F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D6EBA0-B42F-44E0-B00F-064CFDE1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FE0CD7-D339-4A61-AF2C-B44D4631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FB22C-F0D7-4724-A7E4-CE508980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3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BA9CE-CB04-4230-8D68-967B9112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6A936-45DD-4BAB-9D73-4EE50267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8A792E-6013-4387-BDAA-826DC892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CE7AD-C98C-4064-AB50-B705C3D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3C5464-AC39-45C7-BF52-DC03EF66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52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CCB3C-45F3-4E3F-9F76-230EB6E7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03232A-4318-4A99-8E2B-08E0E75D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A2456E-AB5B-4EFA-A901-90062E8C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60A67-AFD0-4529-907A-E485795E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4C3C02-47E7-4F85-BD1A-0B3E8C2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6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88897-FC6D-47BA-B5EF-88DA642E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728609-5473-4B50-B7D4-BD3764CC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98DAE6-F151-4C94-8120-ABD849BE0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325436-B750-4D58-87DB-FF3711DF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899FD6-0726-437D-97E4-FD0F476E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E75337-41C6-4AA1-B089-B5F322C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60284-4181-4F69-8473-5A444011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5D80E6-5F18-4DA3-83B3-054378AA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EF7C9E-8FDE-45AA-8D40-D9A66638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C281D9-CD2C-42C4-906A-92790150A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7118B8-C544-49C0-B3D9-EE44D7F43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004AAA2-4758-4870-8A54-CC94BEB8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CEBA10-57FD-4F29-A756-F253B7BE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A49FB27-89A5-427F-800F-D5847306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0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36CA8-9C56-44DF-90F4-643B280C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DF9268-9A21-4F83-BEE5-43598735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45B41C-AFDD-474F-B2E0-3FA39F9B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42E0B3-C125-4A69-8E0D-3C24415E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4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C34E86-603A-41F3-927F-0395E51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270B81-F292-4E7E-B54D-4B976DA4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35BCF-FF44-4657-9690-B730F397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58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D5EBD-39F8-4C63-BB79-7709F772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09DE94-D8FC-4240-B77D-8976EA8E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BD3629-EF53-40C7-A533-02137A47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FD6408-140D-4B77-916B-0830D3FE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2CF46D-22B8-4C61-BD6D-951F37B1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1838C5-7B74-48DC-B35D-1FF72A5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2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7E7CF-6D04-4994-8292-8EBA0BD0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6985BC-191F-4A29-B168-95D45A48F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100DFA-C079-497B-8F57-FFCAB2573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37760F-7A00-4738-A64D-79EDC163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B9BACF-5303-4788-B1D7-FEB536ED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2E2EB4-C815-441A-B4F6-40D2F82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4BBB0C-82BA-4589-9544-67453B43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D26359-7844-4364-B24F-E764CC50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B3E767-A7F1-4B31-9795-08475B8C8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156D-366A-445F-903A-A106703C9B0A}" type="datetimeFigureOut">
              <a:rPr lang="en-GB" smtClean="0"/>
              <a:t>25/09/2018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AFB72-B920-4ECF-A012-F0EADD913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08E4C4-C3B1-497D-85B3-3FE01D861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8803-6122-411B-9FD2-3A11993D9420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0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3EA797-75CB-4DCA-8857-A87463C85B65}"/>
              </a:ext>
            </a:extLst>
          </p:cNvPr>
          <p:cNvSpPr txBox="1"/>
          <p:nvPr/>
        </p:nvSpPr>
        <p:spPr>
          <a:xfrm>
            <a:off x="-133350" y="1207362"/>
            <a:ext cx="12325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Berlin Sans FB Demi" panose="020E0802020502020306" pitchFamily="34" charset="0"/>
              </a:rPr>
              <a:t>CAMPIONATO</a:t>
            </a:r>
            <a:r>
              <a:rPr lang="it-IT" sz="4800" dirty="0">
                <a:latin typeface="Arial Rounded MT Bold" panose="020F0704030504030204" pitchFamily="34" charset="0"/>
              </a:rPr>
              <a:t> </a:t>
            </a:r>
            <a:r>
              <a:rPr lang="it-IT" sz="4400" dirty="0">
                <a:latin typeface="Berlin Sans FB Demi" panose="020E0802020502020306" pitchFamily="34" charset="0"/>
              </a:rPr>
              <a:t>MONDIALE</a:t>
            </a:r>
            <a:r>
              <a:rPr lang="it-IT" sz="4800" dirty="0">
                <a:latin typeface="Arial Rounded MT Bold" panose="020F0704030504030204" pitchFamily="34" charset="0"/>
              </a:rPr>
              <a:t> </a:t>
            </a:r>
            <a:r>
              <a:rPr lang="it-IT" sz="4400" dirty="0">
                <a:latin typeface="Berlin Sans FB Demi" panose="020E0802020502020306" pitchFamily="34" charset="0"/>
              </a:rPr>
              <a:t>DI</a:t>
            </a:r>
            <a:r>
              <a:rPr lang="it-IT" sz="4800" dirty="0">
                <a:latin typeface="Arial Rounded MT Bold" panose="020F0704030504030204" pitchFamily="34" charset="0"/>
              </a:rPr>
              <a:t> </a:t>
            </a:r>
            <a:r>
              <a:rPr lang="it-IT" sz="4400" dirty="0">
                <a:latin typeface="Berlin Sans FB Demi" panose="020E0802020502020306" pitchFamily="34" charset="0"/>
              </a:rPr>
              <a:t>CALCIO</a:t>
            </a:r>
            <a:r>
              <a:rPr lang="it-IT" sz="4800" dirty="0">
                <a:latin typeface="Arial Rounded MT Bold" panose="020F0704030504030204" pitchFamily="34" charset="0"/>
              </a:rPr>
              <a:t> </a:t>
            </a:r>
            <a:r>
              <a:rPr lang="it-IT" sz="4400" dirty="0">
                <a:latin typeface="Berlin Sans FB Demi" panose="020E0802020502020306" pitchFamily="34" charset="0"/>
              </a:rPr>
              <a:t>2018</a:t>
            </a:r>
          </a:p>
          <a:p>
            <a:pPr algn="ctr"/>
            <a:r>
              <a:rPr lang="it-IT" sz="4000" dirty="0">
                <a:latin typeface="Berlin Sans FB Demi" panose="020E0802020502020306" pitchFamily="34" charset="0"/>
              </a:rPr>
              <a:t>La</a:t>
            </a:r>
            <a:r>
              <a:rPr lang="it-IT" sz="4000" dirty="0">
                <a:latin typeface="Arial Rounded MT Bold" panose="020F0704030504030204" pitchFamily="34" charset="0"/>
              </a:rPr>
              <a:t> </a:t>
            </a:r>
            <a:r>
              <a:rPr lang="it-IT" sz="4000" dirty="0">
                <a:latin typeface="Berlin Sans FB Demi" panose="020E0802020502020306" pitchFamily="34" charset="0"/>
              </a:rPr>
              <a:t>Finale</a:t>
            </a:r>
            <a:endParaRPr lang="en-GB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1479AD-83BA-4624-8934-045EED5F56EB}"/>
              </a:ext>
            </a:extLst>
          </p:cNvPr>
          <p:cNvSpPr txBox="1"/>
          <p:nvPr/>
        </p:nvSpPr>
        <p:spPr>
          <a:xfrm>
            <a:off x="6227623" y="4911974"/>
            <a:ext cx="5326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b="1" dirty="0"/>
          </a:p>
          <a:p>
            <a:r>
              <a:rPr lang="it-IT" b="1" dirty="0"/>
              <a:t>Beatrice Fumagalli – Matricola 784549 – Data Science </a:t>
            </a:r>
          </a:p>
          <a:p>
            <a:r>
              <a:rPr lang="it-IT" b="1" dirty="0"/>
              <a:t>Pierluigi Tagliabue – Matricola 835211 – Data Science</a:t>
            </a:r>
            <a:endParaRPr lang="en-GB" dirty="0"/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86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5FB7B2-EC41-4C85-BF5F-037D7A77DAAF}"/>
              </a:ext>
            </a:extLst>
          </p:cNvPr>
          <p:cNvSpPr txBox="1"/>
          <p:nvPr/>
        </p:nvSpPr>
        <p:spPr>
          <a:xfrm>
            <a:off x="1439137" y="323764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Data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Analysis</a:t>
            </a: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5D6D71-B0E6-47D6-AAB2-7D9C8A156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r="5331" b="1"/>
          <a:stretch/>
        </p:blipFill>
        <p:spPr>
          <a:xfrm>
            <a:off x="7878473" y="1697277"/>
            <a:ext cx="3804353" cy="4377846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9CA7B9C-872E-409E-AD0F-F623673E63BF}"/>
              </a:ext>
            </a:extLst>
          </p:cNvPr>
          <p:cNvCxnSpPr/>
          <p:nvPr/>
        </p:nvCxnSpPr>
        <p:spPr>
          <a:xfrm>
            <a:off x="590550" y="4039457"/>
            <a:ext cx="5400675" cy="0"/>
          </a:xfrm>
          <a:prstGeom prst="line">
            <a:avLst/>
          </a:prstGeom>
          <a:ln w="158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onente aggiuntivo 3" title="Power BI Tiles">
                <a:extLst>
                  <a:ext uri="{FF2B5EF4-FFF2-40B4-BE49-F238E27FC236}">
                    <a16:creationId xmlns:a16="http://schemas.microsoft.com/office/drawing/2014/main" id="{F7B396DE-E9F1-4ED5-95B0-1478309D5B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904994"/>
                  </p:ext>
                </p:extLst>
              </p:nvPr>
            </p:nvGraphicFramePr>
            <p:xfrm>
              <a:off x="0" y="0"/>
              <a:ext cx="1217295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onente aggiuntivo 3" title="Power BI Tiles">
                <a:extLst>
                  <a:ext uri="{FF2B5EF4-FFF2-40B4-BE49-F238E27FC236}">
                    <a16:creationId xmlns:a16="http://schemas.microsoft.com/office/drawing/2014/main" id="{F7B396DE-E9F1-4ED5-95B0-1478309D5B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7295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66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5FB7B2-EC41-4C85-BF5F-037D7A77DAAF}"/>
              </a:ext>
            </a:extLst>
          </p:cNvPr>
          <p:cNvSpPr txBox="1"/>
          <p:nvPr/>
        </p:nvSpPr>
        <p:spPr>
          <a:xfrm>
            <a:off x="419100" y="3237642"/>
            <a:ext cx="5743575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Grazie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per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l’attenzione</a:t>
            </a: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983C832-AC3E-4E0E-9B07-7460C392EFBD}"/>
              </a:ext>
            </a:extLst>
          </p:cNvPr>
          <p:cNvCxnSpPr>
            <a:cxnSpLocks/>
          </p:cNvCxnSpPr>
          <p:nvPr/>
        </p:nvCxnSpPr>
        <p:spPr>
          <a:xfrm>
            <a:off x="323850" y="3982307"/>
            <a:ext cx="5671724" cy="0"/>
          </a:xfrm>
          <a:prstGeom prst="line">
            <a:avLst/>
          </a:prstGeom>
          <a:ln w="158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EB62FAA6-EE18-4413-ADEC-CEFFAAE3E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78" y="1419225"/>
            <a:ext cx="3979172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73"/>
                    </a14:imgEffect>
                    <a14:imgEffect>
                      <a14:saturation sat="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A942827-9D24-49EA-B9BA-924131E918F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83929F-D6EA-4E78-BDA0-FB9774F62747}"/>
              </a:ext>
            </a:extLst>
          </p:cNvPr>
          <p:cNvSpPr txBox="1"/>
          <p:nvPr/>
        </p:nvSpPr>
        <p:spPr>
          <a:xfrm>
            <a:off x="4190320" y="696559"/>
            <a:ext cx="381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Introduzione</a:t>
            </a:r>
            <a:endParaRPr lang="en-GB" sz="5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43A3710A-EA08-4C04-A179-D9051588B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62" y="834993"/>
            <a:ext cx="646658" cy="64646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2860D3-427D-480E-981A-7433796AABB4}"/>
              </a:ext>
            </a:extLst>
          </p:cNvPr>
          <p:cNvSpPr txBox="1"/>
          <p:nvPr/>
        </p:nvSpPr>
        <p:spPr>
          <a:xfrm>
            <a:off x="671511" y="2738501"/>
            <a:ext cx="10848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La FIFA World Cup 2018 è stata la ventunesima edizione del campionato mondiale di calcio ed è stata la prima coppa del mondo che si è disputata nell’Europa orientale, infatti la fase finale si è svolta in Russia. </a:t>
            </a: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it-IT" dirty="0">
                <a:solidFill>
                  <a:schemeClr val="bg1"/>
                </a:solidFill>
              </a:rPr>
              <a:t>La finale, svoltasi il 15 luglio nello Stadio </a:t>
            </a:r>
            <a:r>
              <a:rPr lang="it-IT" i="1" dirty="0" err="1">
                <a:solidFill>
                  <a:schemeClr val="bg1"/>
                </a:solidFill>
              </a:rPr>
              <a:t>Lužniki</a:t>
            </a:r>
            <a:r>
              <a:rPr lang="it-IT" dirty="0">
                <a:solidFill>
                  <a:schemeClr val="bg1"/>
                </a:solidFill>
              </a:rPr>
              <a:t> di Mosca, ha visto come protagoniste le nazionali di Francia e Croazia e la sfida si è conclusa con la vittoria della Francia per 4-2 che ha così conquistato la coppa del mondo per la seconda volta nella sua storia. Il terzo posto è andato al Belgio.</a:t>
            </a: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it-IT" dirty="0">
                <a:solidFill>
                  <a:schemeClr val="bg1"/>
                </a:solidFill>
              </a:rPr>
              <a:t>La Coppa del Mondo è sicuramente il torneo di calcio più prestigioso in assoluto e, infatti, è anche l’evento sportivo più seguito sulle televisioni dell’intero pianeta. Per la finale Francia-Croazia, solamente Canale 5, in Italia, ha registrato 11 milioni 688mila spettatori e il 66,56% di share.</a:t>
            </a: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it-IT" dirty="0">
                <a:solidFill>
                  <a:schemeClr val="bg1"/>
                </a:solidFill>
              </a:rPr>
              <a:t>Ma il grande successo non si ferma alla televisione, infatti prosegue sui Social Media, dove i due </a:t>
            </a:r>
            <a:r>
              <a:rPr lang="it-IT" i="1" dirty="0" err="1">
                <a:solidFill>
                  <a:schemeClr val="bg1"/>
                </a:solidFill>
              </a:rPr>
              <a:t>hashtags</a:t>
            </a:r>
            <a:r>
              <a:rPr lang="it-IT" dirty="0">
                <a:solidFill>
                  <a:schemeClr val="bg1"/>
                </a:solidFill>
              </a:rPr>
              <a:t> della finale, #FRACRO e #</a:t>
            </a:r>
            <a:r>
              <a:rPr lang="it-IT" dirty="0" err="1">
                <a:solidFill>
                  <a:schemeClr val="bg1"/>
                </a:solidFill>
              </a:rPr>
              <a:t>WorldCupFinal</a:t>
            </a:r>
            <a:r>
              <a:rPr lang="it-IT" dirty="0">
                <a:solidFill>
                  <a:schemeClr val="bg1"/>
                </a:solidFill>
              </a:rPr>
              <a:t>, hanno totalizzato 110 milioni di interazioni su Instagram e 356 mila di tweets su Twitter.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C95C259-2F3D-45D6-A843-A4B4F34431E4}"/>
              </a:ext>
            </a:extLst>
          </p:cNvPr>
          <p:cNvCxnSpPr>
            <a:cxnSpLocks/>
          </p:cNvCxnSpPr>
          <p:nvPr/>
        </p:nvCxnSpPr>
        <p:spPr>
          <a:xfrm>
            <a:off x="1381124" y="1710421"/>
            <a:ext cx="942975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73"/>
                    </a14:imgEffect>
                    <a14:imgEffect>
                      <a14:saturation sat="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A942827-9D24-49EA-B9BA-924131E91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83929F-D6EA-4E78-BDA0-FB9774F62747}"/>
              </a:ext>
            </a:extLst>
          </p:cNvPr>
          <p:cNvSpPr txBox="1"/>
          <p:nvPr/>
        </p:nvSpPr>
        <p:spPr>
          <a:xfrm>
            <a:off x="4647819" y="696560"/>
            <a:ext cx="289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Obiettivo</a:t>
            </a:r>
            <a:endParaRPr lang="en-GB" sz="5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971A6F6-3944-4A7D-BBE9-4ABE84A7D6B1}"/>
              </a:ext>
            </a:extLst>
          </p:cNvPr>
          <p:cNvSpPr/>
          <p:nvPr/>
        </p:nvSpPr>
        <p:spPr>
          <a:xfrm>
            <a:off x="512066" y="3876675"/>
            <a:ext cx="3246120" cy="1975104"/>
          </a:xfrm>
          <a:prstGeom prst="roundRect">
            <a:avLst/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Twitter</a:t>
            </a:r>
            <a:endParaRPr lang="en-GB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8FBE700-E27F-40E3-8BCF-268847531C59}"/>
              </a:ext>
            </a:extLst>
          </p:cNvPr>
          <p:cNvSpPr/>
          <p:nvPr/>
        </p:nvSpPr>
        <p:spPr>
          <a:xfrm>
            <a:off x="4472940" y="3876675"/>
            <a:ext cx="3246120" cy="1975104"/>
          </a:xfrm>
          <a:prstGeom prst="roundRect">
            <a:avLst/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Punteggio</a:t>
            </a:r>
            <a:r>
              <a:rPr lang="it-IT" sz="2400" dirty="0">
                <a:latin typeface="Arial Rounded MT Bold" panose="020F0704030504030204" pitchFamily="34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FIFA</a:t>
            </a:r>
            <a:endParaRPr lang="en-GB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3A20BFCC-9817-47C7-AA81-01D681B7C99C}"/>
              </a:ext>
            </a:extLst>
          </p:cNvPr>
          <p:cNvSpPr/>
          <p:nvPr/>
        </p:nvSpPr>
        <p:spPr>
          <a:xfrm>
            <a:off x="8433814" y="3876675"/>
            <a:ext cx="3246120" cy="1975104"/>
          </a:xfrm>
          <a:prstGeom prst="roundRect">
            <a:avLst/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Pagella</a:t>
            </a:r>
            <a:r>
              <a:rPr lang="it-IT" sz="2400" dirty="0">
                <a:latin typeface="Arial Rounded MT Bold" panose="020F0704030504030204" pitchFamily="34" charset="0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postpartita</a:t>
            </a:r>
            <a:endParaRPr lang="en-GB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567BD50-DADC-432A-A2D9-F8B7EA39AF7A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758186" y="4864227"/>
            <a:ext cx="7147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35AFF1-9B78-4B20-AFEA-1A51C5ED2196}"/>
              </a:ext>
            </a:extLst>
          </p:cNvPr>
          <p:cNvCxnSpPr/>
          <p:nvPr/>
        </p:nvCxnSpPr>
        <p:spPr>
          <a:xfrm>
            <a:off x="7719060" y="4864227"/>
            <a:ext cx="7147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magine 34">
            <a:extLst>
              <a:ext uri="{FF2B5EF4-FFF2-40B4-BE49-F238E27FC236}">
                <a16:creationId xmlns:a16="http://schemas.microsoft.com/office/drawing/2014/main" id="{43A3710A-EA08-4C04-A179-D9051588B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60" y="834994"/>
            <a:ext cx="646658" cy="646461"/>
          </a:xfrm>
          <a:prstGeom prst="rect">
            <a:avLst/>
          </a:prstGeom>
        </p:spPr>
      </p:pic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5C142F8-5B00-45F4-B7DD-11908A72D61A}"/>
              </a:ext>
            </a:extLst>
          </p:cNvPr>
          <p:cNvCxnSpPr>
            <a:cxnSpLocks/>
          </p:cNvCxnSpPr>
          <p:nvPr/>
        </p:nvCxnSpPr>
        <p:spPr>
          <a:xfrm>
            <a:off x="1381124" y="1815196"/>
            <a:ext cx="942975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5FB7B2-EC41-4C85-BF5F-037D7A77DAAF}"/>
              </a:ext>
            </a:extLst>
          </p:cNvPr>
          <p:cNvSpPr txBox="1"/>
          <p:nvPr/>
        </p:nvSpPr>
        <p:spPr>
          <a:xfrm>
            <a:off x="1672240" y="323764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3F3F3F"/>
                </a:solidFill>
                <a:latin typeface="Berlin Sans FB" panose="020E0602020502020306" pitchFamily="34" charset="0"/>
                <a:ea typeface="+mj-ea"/>
                <a:cs typeface="+mj-cs"/>
              </a:rPr>
              <a:t>Architettura</a:t>
            </a: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5D6D71-B0E6-47D6-AAB2-7D9C8A156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r="5331" b="1"/>
          <a:stretch/>
        </p:blipFill>
        <p:spPr>
          <a:xfrm>
            <a:off x="7878473" y="1697277"/>
            <a:ext cx="3804353" cy="437784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C9E1481-62FB-4A40-BF79-55CD94159BA1}"/>
              </a:ext>
            </a:extLst>
          </p:cNvPr>
          <p:cNvCxnSpPr/>
          <p:nvPr/>
        </p:nvCxnSpPr>
        <p:spPr>
          <a:xfrm>
            <a:off x="695325" y="4029075"/>
            <a:ext cx="5400675" cy="0"/>
          </a:xfrm>
          <a:prstGeom prst="line">
            <a:avLst/>
          </a:prstGeom>
          <a:ln w="158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5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73"/>
                    </a14:imgEffect>
                    <a14:imgEffect>
                      <a14:saturation sat="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A942827-9D24-49EA-B9BA-924131E91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emoria ad accesso diretto 3">
            <a:extLst>
              <a:ext uri="{FF2B5EF4-FFF2-40B4-BE49-F238E27FC236}">
                <a16:creationId xmlns:a16="http://schemas.microsoft.com/office/drawing/2014/main" id="{E12B709D-539B-42F4-A21A-2B85E222610E}"/>
              </a:ext>
            </a:extLst>
          </p:cNvPr>
          <p:cNvSpPr/>
          <p:nvPr/>
        </p:nvSpPr>
        <p:spPr>
          <a:xfrm>
            <a:off x="4819626" y="3120121"/>
            <a:ext cx="2274093" cy="96473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Topic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  <a:latin typeface="Berlin Sans FB" panose="020E0602020502020306" pitchFamily="34" charset="0"/>
              </a:rPr>
              <a:t>‘Finale’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5" name="Disco magnetico 4">
            <a:extLst>
              <a:ext uri="{FF2B5EF4-FFF2-40B4-BE49-F238E27FC236}">
                <a16:creationId xmlns:a16="http://schemas.microsoft.com/office/drawing/2014/main" id="{684FA4A2-E9EE-409C-9A38-CDFBA47ED667}"/>
              </a:ext>
            </a:extLst>
          </p:cNvPr>
          <p:cNvSpPr/>
          <p:nvPr/>
        </p:nvSpPr>
        <p:spPr>
          <a:xfrm>
            <a:off x="8605694" y="4844408"/>
            <a:ext cx="1434701" cy="1705099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Berlin Sans FB" panose="020E0602020502020306" pitchFamily="34" charset="0"/>
              </a:rPr>
              <a:t>Mongo DB</a:t>
            </a:r>
            <a:endParaRPr lang="en-GB" sz="3200" dirty="0">
              <a:latin typeface="Berlin Sans FB" panose="020E0602020502020306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43345B2-2B83-4611-98FC-BBD06E2AD4B1}"/>
              </a:ext>
            </a:extLst>
          </p:cNvPr>
          <p:cNvSpPr/>
          <p:nvPr/>
        </p:nvSpPr>
        <p:spPr>
          <a:xfrm>
            <a:off x="8148004" y="3043229"/>
            <a:ext cx="2052639" cy="1062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Consumer</a:t>
            </a:r>
            <a:endParaRPr lang="en-GB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21E43F4-D072-421B-9D6E-DD78226CBFBD}"/>
              </a:ext>
            </a:extLst>
          </p:cNvPr>
          <p:cNvSpPr/>
          <p:nvPr/>
        </p:nvSpPr>
        <p:spPr>
          <a:xfrm>
            <a:off x="3951435" y="3392938"/>
            <a:ext cx="695325" cy="4191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45A80EBD-16C5-4DF2-8A60-7BC869A321A0}"/>
              </a:ext>
            </a:extLst>
          </p:cNvPr>
          <p:cNvSpPr/>
          <p:nvPr/>
        </p:nvSpPr>
        <p:spPr>
          <a:xfrm>
            <a:off x="7266585" y="3367753"/>
            <a:ext cx="695325" cy="4191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ccia circolare a sinistra 9">
            <a:extLst>
              <a:ext uri="{FF2B5EF4-FFF2-40B4-BE49-F238E27FC236}">
                <a16:creationId xmlns:a16="http://schemas.microsoft.com/office/drawing/2014/main" id="{6425261E-E66B-43B3-9FF6-CFAED00311B7}"/>
              </a:ext>
            </a:extLst>
          </p:cNvPr>
          <p:cNvSpPr/>
          <p:nvPr/>
        </p:nvSpPr>
        <p:spPr>
          <a:xfrm>
            <a:off x="10297721" y="3392938"/>
            <a:ext cx="1241818" cy="2526847"/>
          </a:xfrm>
          <a:prstGeom prst="curvedLeftArrow">
            <a:avLst>
              <a:gd name="adj1" fmla="val 19078"/>
              <a:gd name="adj2" fmla="val 40433"/>
              <a:gd name="adj3" fmla="val 25000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A7F9ED1-F977-4F6E-B17E-E352099915C4}"/>
              </a:ext>
            </a:extLst>
          </p:cNvPr>
          <p:cNvCxnSpPr>
            <a:cxnSpLocks/>
          </p:cNvCxnSpPr>
          <p:nvPr/>
        </p:nvCxnSpPr>
        <p:spPr>
          <a:xfrm>
            <a:off x="1581150" y="2905808"/>
            <a:ext cx="870228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05D53C-8F3B-4BB2-B827-4D40ECD59FD3}"/>
              </a:ext>
            </a:extLst>
          </p:cNvPr>
          <p:cNvSpPr txBox="1"/>
          <p:nvPr/>
        </p:nvSpPr>
        <p:spPr>
          <a:xfrm>
            <a:off x="4043995" y="2230225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STREAMING KAFKA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090463-21A0-4315-9D5F-65693B092D57}"/>
              </a:ext>
            </a:extLst>
          </p:cNvPr>
          <p:cNvSpPr txBox="1"/>
          <p:nvPr/>
        </p:nvSpPr>
        <p:spPr>
          <a:xfrm>
            <a:off x="8899181" y="4952178"/>
            <a:ext cx="847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Storage</a:t>
            </a:r>
            <a:endParaRPr lang="en-GB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F58AC6F-9A70-42CA-B29A-443246B26DDE}"/>
              </a:ext>
            </a:extLst>
          </p:cNvPr>
          <p:cNvCxnSpPr>
            <a:cxnSpLocks/>
          </p:cNvCxnSpPr>
          <p:nvPr/>
        </p:nvCxnSpPr>
        <p:spPr>
          <a:xfrm>
            <a:off x="1581150" y="2905808"/>
            <a:ext cx="0" cy="2143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8694E8B-6FE2-4869-8850-141AB5B267EB}"/>
              </a:ext>
            </a:extLst>
          </p:cNvPr>
          <p:cNvCxnSpPr>
            <a:cxnSpLocks/>
          </p:cNvCxnSpPr>
          <p:nvPr/>
        </p:nvCxnSpPr>
        <p:spPr>
          <a:xfrm>
            <a:off x="10278370" y="2905808"/>
            <a:ext cx="0" cy="2143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2DB873D-89D0-48B7-862C-B687A6027297}"/>
              </a:ext>
            </a:extLst>
          </p:cNvPr>
          <p:cNvSpPr/>
          <p:nvPr/>
        </p:nvSpPr>
        <p:spPr>
          <a:xfrm>
            <a:off x="1677196" y="3043229"/>
            <a:ext cx="2052639" cy="1062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Producer</a:t>
            </a:r>
            <a:endParaRPr lang="en-GB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AF1B1F2-A430-464F-BE4C-5A06C75E7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" y="-131978"/>
            <a:ext cx="1575702" cy="1575702"/>
          </a:xfrm>
          <a:prstGeom prst="rect">
            <a:avLst/>
          </a:prstGeom>
        </p:spPr>
      </p:pic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BC747601-8E19-4309-AAAA-8E5934231AD9}"/>
              </a:ext>
            </a:extLst>
          </p:cNvPr>
          <p:cNvSpPr/>
          <p:nvPr/>
        </p:nvSpPr>
        <p:spPr>
          <a:xfrm>
            <a:off x="1832375" y="1656078"/>
            <a:ext cx="1742280" cy="7153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i="1" dirty="0">
                <a:solidFill>
                  <a:schemeClr val="tx1"/>
                </a:solidFill>
                <a:latin typeface="Berlin Sans FB" panose="020E0602020502020306" pitchFamily="34" charset="0"/>
              </a:rPr>
              <a:t>Tweepy</a:t>
            </a:r>
            <a:endParaRPr lang="en-GB" sz="3200" i="1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62804532-8D4D-40A6-BCC4-B57AFA20B1C4}"/>
              </a:ext>
            </a:extLst>
          </p:cNvPr>
          <p:cNvSpPr/>
          <p:nvPr/>
        </p:nvSpPr>
        <p:spPr>
          <a:xfrm>
            <a:off x="1821408" y="298180"/>
            <a:ext cx="1742280" cy="71538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i="1" dirty="0">
                <a:solidFill>
                  <a:schemeClr val="tx1"/>
                </a:solidFill>
                <a:latin typeface="Berlin Sans FB" panose="020E0602020502020306" pitchFamily="34" charset="0"/>
              </a:rPr>
              <a:t>Twitter</a:t>
            </a:r>
            <a:endParaRPr lang="en-GB" sz="3200" i="1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30FACB78-A108-410E-8B23-BAC6669DEA28}"/>
              </a:ext>
            </a:extLst>
          </p:cNvPr>
          <p:cNvSpPr/>
          <p:nvPr/>
        </p:nvSpPr>
        <p:spPr>
          <a:xfrm>
            <a:off x="2525874" y="1150987"/>
            <a:ext cx="333351" cy="4447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DB008AC1-21C5-41E0-AB91-90B7D32835BF}"/>
              </a:ext>
            </a:extLst>
          </p:cNvPr>
          <p:cNvSpPr/>
          <p:nvPr/>
        </p:nvSpPr>
        <p:spPr>
          <a:xfrm>
            <a:off x="2525873" y="2407126"/>
            <a:ext cx="333351" cy="4447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1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73"/>
                    </a14:imgEffect>
                    <a14:imgEffect>
                      <a14:saturation sat="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A942827-9D24-49EA-B9BA-924131E91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BA3213-4BCE-4D8A-B831-8B047AAFF9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 t="6267" r="1737" b="4441"/>
          <a:stretch/>
        </p:blipFill>
        <p:spPr>
          <a:xfrm>
            <a:off x="200028" y="2266950"/>
            <a:ext cx="8585309" cy="40957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FFCED3-64EF-4824-95A3-B5525021D00B}"/>
              </a:ext>
            </a:extLst>
          </p:cNvPr>
          <p:cNvSpPr txBox="1"/>
          <p:nvPr/>
        </p:nvSpPr>
        <p:spPr>
          <a:xfrm>
            <a:off x="3538247" y="495300"/>
            <a:ext cx="5115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FLUSSO</a:t>
            </a:r>
            <a:r>
              <a:rPr lang="it-IT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it-IT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STREAMING</a:t>
            </a:r>
            <a:endParaRPr lang="en-GB" sz="4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98A59D-9337-4CC0-BB1F-5E0112709FF8}"/>
              </a:ext>
            </a:extLst>
          </p:cNvPr>
          <p:cNvCxnSpPr>
            <a:cxnSpLocks/>
          </p:cNvCxnSpPr>
          <p:nvPr/>
        </p:nvCxnSpPr>
        <p:spPr>
          <a:xfrm>
            <a:off x="8896350" y="2266950"/>
            <a:ext cx="0" cy="4095750"/>
          </a:xfrm>
          <a:prstGeom prst="line">
            <a:avLst/>
          </a:prstGeom>
          <a:ln w="508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0782B6A-7FC8-41C7-B113-ECC9F4357E50}"/>
              </a:ext>
            </a:extLst>
          </p:cNvPr>
          <p:cNvCxnSpPr>
            <a:cxnSpLocks/>
          </p:cNvCxnSpPr>
          <p:nvPr/>
        </p:nvCxnSpPr>
        <p:spPr>
          <a:xfrm>
            <a:off x="1381122" y="1425917"/>
            <a:ext cx="9429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95C99C-2151-4BD2-8659-7FB0062EA2DC}"/>
              </a:ext>
            </a:extLst>
          </p:cNvPr>
          <p:cNvSpPr txBox="1"/>
          <p:nvPr/>
        </p:nvSpPr>
        <p:spPr>
          <a:xfrm>
            <a:off x="9010888" y="3206829"/>
            <a:ext cx="29810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Durata: 5 giorni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Suddivisione in: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Prepartita: </a:t>
            </a:r>
            <a:r>
              <a:rPr lang="it-IT" sz="2000" b="1" dirty="0">
                <a:solidFill>
                  <a:schemeClr val="bg1"/>
                </a:solidFill>
              </a:rPr>
              <a:t>1246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b="1" i="1" dirty="0">
                <a:solidFill>
                  <a:schemeClr val="bg1"/>
                </a:solidFill>
              </a:rPr>
              <a:t>tweets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r>
              <a:rPr lang="it-IT" sz="2000" dirty="0">
                <a:solidFill>
                  <a:schemeClr val="bg1"/>
                </a:solidFill>
              </a:rPr>
              <a:t>Partita: </a:t>
            </a:r>
            <a:r>
              <a:rPr lang="it-IT" sz="2000" b="1" dirty="0">
                <a:solidFill>
                  <a:schemeClr val="bg1"/>
                </a:solidFill>
              </a:rPr>
              <a:t>3418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b="1" i="1" dirty="0">
                <a:solidFill>
                  <a:schemeClr val="bg1"/>
                </a:solidFill>
              </a:rPr>
              <a:t>tweets</a:t>
            </a:r>
          </a:p>
          <a:p>
            <a:r>
              <a:rPr lang="it-IT" sz="2000" dirty="0">
                <a:solidFill>
                  <a:schemeClr val="bg1"/>
                </a:solidFill>
              </a:rPr>
              <a:t>Postpartita: </a:t>
            </a:r>
            <a:r>
              <a:rPr lang="it-IT" sz="2000" b="1" dirty="0">
                <a:solidFill>
                  <a:schemeClr val="bg1"/>
                </a:solidFill>
              </a:rPr>
              <a:t>8227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b="1" i="1" dirty="0">
                <a:solidFill>
                  <a:schemeClr val="bg1"/>
                </a:solidFill>
              </a:rPr>
              <a:t>tweets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3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5FB7B2-EC41-4C85-BF5F-037D7A77DAAF}"/>
              </a:ext>
            </a:extLst>
          </p:cNvPr>
          <p:cNvSpPr txBox="1"/>
          <p:nvPr/>
        </p:nvSpPr>
        <p:spPr>
          <a:xfrm>
            <a:off x="849060" y="2937671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Manipolazione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i="1" dirty="0">
                <a:solidFill>
                  <a:srgbClr val="3F3F3F"/>
                </a:solidFill>
                <a:latin typeface="Berlin Sans FB" panose="020E0602020502020306" pitchFamily="34" charset="0"/>
              </a:rPr>
              <a:t>tweets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ed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integrazione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>
                <a:solidFill>
                  <a:srgbClr val="3F3F3F"/>
                </a:solidFill>
                <a:latin typeface="Berlin Sans FB" panose="020E0602020502020306" pitchFamily="34" charset="0"/>
              </a:rPr>
              <a:t>dati</a:t>
            </a: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5D6D71-B0E6-47D6-AAB2-7D9C8A156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r="5331" b="1"/>
          <a:stretch/>
        </p:blipFill>
        <p:spPr>
          <a:xfrm>
            <a:off x="7878473" y="1697277"/>
            <a:ext cx="3804353" cy="4377846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1348337-35E7-46F1-B14A-C592EB80C0A8}"/>
              </a:ext>
            </a:extLst>
          </p:cNvPr>
          <p:cNvCxnSpPr/>
          <p:nvPr/>
        </p:nvCxnSpPr>
        <p:spPr>
          <a:xfrm>
            <a:off x="628650" y="4057650"/>
            <a:ext cx="5400675" cy="0"/>
          </a:xfrm>
          <a:prstGeom prst="line">
            <a:avLst/>
          </a:prstGeom>
          <a:ln w="158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73"/>
                    </a14:imgEffect>
                    <a14:imgEffect>
                      <a14:saturation sat="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A942827-9D24-49EA-B9BA-924131E91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89D61AB7-AD33-4B1F-B16A-8F4F2DC144CD}"/>
              </a:ext>
            </a:extLst>
          </p:cNvPr>
          <p:cNvSpPr/>
          <p:nvPr/>
        </p:nvSpPr>
        <p:spPr>
          <a:xfrm>
            <a:off x="895348" y="2574336"/>
            <a:ext cx="2495550" cy="689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>
                <a:solidFill>
                  <a:schemeClr val="tx1"/>
                </a:solidFill>
                <a:latin typeface="Berlin Sans FB" panose="020E0602020502020306" pitchFamily="34" charset="0"/>
              </a:rPr>
              <a:t>‘mongoexport’</a:t>
            </a:r>
            <a:endParaRPr lang="en-GB" sz="2400" i="1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2B8D192-E353-4C01-A143-7F58D977EB7F}"/>
              </a:ext>
            </a:extLst>
          </p:cNvPr>
          <p:cNvSpPr txBox="1"/>
          <p:nvPr/>
        </p:nvSpPr>
        <p:spPr>
          <a:xfrm>
            <a:off x="1533521" y="3893279"/>
            <a:ext cx="18573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File</a:t>
            </a:r>
            <a:r>
              <a:rPr lang="it-IT" sz="2000" dirty="0">
                <a:latin typeface="Berlin Sans FB" panose="020E0602020502020306" pitchFamily="34" charset="0"/>
              </a:rPr>
              <a:t> </a:t>
            </a: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JSON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Username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Author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Text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Location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Data</a:t>
            </a:r>
          </a:p>
          <a:p>
            <a:endParaRPr lang="en-GB" dirty="0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6BC08DD1-A1B7-453A-8604-E2484C557B2A}"/>
              </a:ext>
            </a:extLst>
          </p:cNvPr>
          <p:cNvSpPr/>
          <p:nvPr/>
        </p:nvSpPr>
        <p:spPr>
          <a:xfrm>
            <a:off x="1885946" y="1945004"/>
            <a:ext cx="352425" cy="457199"/>
          </a:xfrm>
          <a:prstGeom prst="downArrow">
            <a:avLst/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804CBA22-DFA9-4E34-9E63-EDF791C4F288}"/>
              </a:ext>
            </a:extLst>
          </p:cNvPr>
          <p:cNvSpPr/>
          <p:nvPr/>
        </p:nvSpPr>
        <p:spPr>
          <a:xfrm>
            <a:off x="1885946" y="3436079"/>
            <a:ext cx="352425" cy="457199"/>
          </a:xfrm>
          <a:prstGeom prst="downArrow">
            <a:avLst/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6274E688-0D0F-4DF8-908B-7537AB2C8001}"/>
              </a:ext>
            </a:extLst>
          </p:cNvPr>
          <p:cNvSpPr/>
          <p:nvPr/>
        </p:nvSpPr>
        <p:spPr>
          <a:xfrm>
            <a:off x="4286250" y="2039421"/>
            <a:ext cx="2847978" cy="1224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>
                <a:solidFill>
                  <a:schemeClr val="tx1"/>
                </a:solidFill>
                <a:latin typeface="Berlin Sans FB" panose="020E0602020502020306" pitchFamily="34" charset="0"/>
              </a:rPr>
              <a:t>Python</a:t>
            </a:r>
          </a:p>
          <a:p>
            <a:pPr algn="ctr"/>
            <a:r>
              <a:rPr lang="it-IT" sz="2000" i="1" dirty="0">
                <a:solidFill>
                  <a:schemeClr val="tx1"/>
                </a:solidFill>
                <a:latin typeface="Berlin Sans FB" panose="020E0602020502020306" pitchFamily="34" charset="0"/>
              </a:rPr>
              <a:t>Data Cleaning/Manipulation</a:t>
            </a:r>
            <a:endParaRPr lang="en-GB" sz="2000" i="1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7B46A114-C6F5-4916-A82D-7B31EB2BF3DF}"/>
              </a:ext>
            </a:extLst>
          </p:cNvPr>
          <p:cNvSpPr/>
          <p:nvPr/>
        </p:nvSpPr>
        <p:spPr>
          <a:xfrm>
            <a:off x="5534026" y="3436079"/>
            <a:ext cx="352425" cy="1181883"/>
          </a:xfrm>
          <a:prstGeom prst="downArrow">
            <a:avLst/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FBB125-4788-4B8B-B1FE-633E51FCC281}"/>
              </a:ext>
            </a:extLst>
          </p:cNvPr>
          <p:cNvSpPr txBox="1"/>
          <p:nvPr/>
        </p:nvSpPr>
        <p:spPr>
          <a:xfrm>
            <a:off x="4566335" y="467599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Data Frame</a:t>
            </a:r>
            <a:endParaRPr lang="en-GB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Parentesi graffa chiusa 27">
            <a:extLst>
              <a:ext uri="{FF2B5EF4-FFF2-40B4-BE49-F238E27FC236}">
                <a16:creationId xmlns:a16="http://schemas.microsoft.com/office/drawing/2014/main" id="{A1D38FA2-AE0B-433C-8243-0CF432D5E2FA}"/>
              </a:ext>
            </a:extLst>
          </p:cNvPr>
          <p:cNvSpPr/>
          <p:nvPr/>
        </p:nvSpPr>
        <p:spPr>
          <a:xfrm>
            <a:off x="3476624" y="3901203"/>
            <a:ext cx="819150" cy="2250346"/>
          </a:xfrm>
          <a:prstGeom prst="rightBrace">
            <a:avLst>
              <a:gd name="adj1" fmla="val 8333"/>
              <a:gd name="adj2" fmla="val 51693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CA244B32-DB2D-4146-ABB7-DDCEA85A6392}"/>
              </a:ext>
            </a:extLst>
          </p:cNvPr>
          <p:cNvSpPr/>
          <p:nvPr/>
        </p:nvSpPr>
        <p:spPr>
          <a:xfrm>
            <a:off x="8159080" y="5589307"/>
            <a:ext cx="2686047" cy="684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  <a:latin typeface="Berlin Sans FB" panose="020E0602020502020306" pitchFamily="34" charset="0"/>
              </a:rPr>
              <a:t>players_convocati.csv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71C9C97-87D2-477B-91E8-5DAF42B98D3C}"/>
              </a:ext>
            </a:extLst>
          </p:cNvPr>
          <p:cNvSpPr/>
          <p:nvPr/>
        </p:nvSpPr>
        <p:spPr>
          <a:xfrm>
            <a:off x="8124833" y="3664678"/>
            <a:ext cx="2686047" cy="684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  <a:latin typeface="Berlin Sans FB" panose="020E0602020502020306" pitchFamily="34" charset="0"/>
              </a:rPr>
              <a:t>CompleteDataset.csv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C6BC3B3-16AB-4A62-99C2-6949D77CFD2D}"/>
              </a:ext>
            </a:extLst>
          </p:cNvPr>
          <p:cNvSpPr/>
          <p:nvPr/>
        </p:nvSpPr>
        <p:spPr>
          <a:xfrm>
            <a:off x="8043868" y="2039420"/>
            <a:ext cx="2847978" cy="1224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>
                <a:solidFill>
                  <a:schemeClr val="tx1"/>
                </a:solidFill>
                <a:latin typeface="Berlin Sans FB" panose="020E0602020502020306" pitchFamily="34" charset="0"/>
              </a:rPr>
              <a:t>Python</a:t>
            </a:r>
          </a:p>
          <a:p>
            <a:pPr algn="ctr"/>
            <a:r>
              <a:rPr lang="it-IT" sz="2000" i="1" dirty="0">
                <a:solidFill>
                  <a:schemeClr val="tx1"/>
                </a:solidFill>
                <a:latin typeface="Berlin Sans FB" panose="020E0602020502020306" pitchFamily="34" charset="0"/>
              </a:rPr>
              <a:t>Data Integration</a:t>
            </a:r>
            <a:endParaRPr lang="en-GB" sz="2000" i="1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32" name="Freccia tridirezionale 31">
            <a:extLst>
              <a:ext uri="{FF2B5EF4-FFF2-40B4-BE49-F238E27FC236}">
                <a16:creationId xmlns:a16="http://schemas.microsoft.com/office/drawing/2014/main" id="{779C22F3-1C65-40FA-BAC7-6CB5D56B7D63}"/>
              </a:ext>
            </a:extLst>
          </p:cNvPr>
          <p:cNvSpPr/>
          <p:nvPr/>
        </p:nvSpPr>
        <p:spPr>
          <a:xfrm rot="16200000">
            <a:off x="7801492" y="3602387"/>
            <a:ext cx="953282" cy="2847979"/>
          </a:xfrm>
          <a:prstGeom prst="leftRightUpArrow">
            <a:avLst>
              <a:gd name="adj1" fmla="val 9013"/>
              <a:gd name="adj2" fmla="val 12011"/>
              <a:gd name="adj3" fmla="val 25000"/>
            </a:avLst>
          </a:pr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Disco magnetico 32">
            <a:extLst>
              <a:ext uri="{FF2B5EF4-FFF2-40B4-BE49-F238E27FC236}">
                <a16:creationId xmlns:a16="http://schemas.microsoft.com/office/drawing/2014/main" id="{A13F1BDF-FA9D-4DA6-8F51-9129D8191E86}"/>
              </a:ext>
            </a:extLst>
          </p:cNvPr>
          <p:cNvSpPr/>
          <p:nvPr/>
        </p:nvSpPr>
        <p:spPr>
          <a:xfrm>
            <a:off x="1382905" y="139213"/>
            <a:ext cx="1358505" cy="149112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Mongo</a:t>
            </a:r>
            <a:r>
              <a:rPr lang="it-IT" sz="3200" dirty="0">
                <a:latin typeface="Berlin Sans FB" panose="020E0602020502020306" pitchFamily="34" charset="0"/>
              </a:rPr>
              <a:t> </a:t>
            </a:r>
            <a:r>
              <a:rPr lang="it-IT" sz="2800" dirty="0">
                <a:latin typeface="Berlin Sans FB" panose="020E0602020502020306" pitchFamily="34" charset="0"/>
              </a:rPr>
              <a:t>DB</a:t>
            </a:r>
            <a:endParaRPr lang="en-GB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2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73"/>
                    </a14:imgEffect>
                    <a14:imgEffect>
                      <a14:saturation sat="0"/>
                    </a14:imgEffect>
                    <a14:imgEffect>
                      <a14:brightnessContrast contrast="3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6A942827-9D24-49EA-B9BA-924131E91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74B69C-482B-4BE3-9936-06C0851C3DDF}"/>
              </a:ext>
            </a:extLst>
          </p:cNvPr>
          <p:cNvSpPr txBox="1"/>
          <p:nvPr/>
        </p:nvSpPr>
        <p:spPr>
          <a:xfrm>
            <a:off x="1035252" y="1432441"/>
            <a:ext cx="2751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erlin Sans FB" panose="020E0602020502020306" pitchFamily="34" charset="0"/>
              </a:rPr>
              <a:t>Final_Complete_France.csv</a:t>
            </a:r>
          </a:p>
          <a:p>
            <a:pPr algn="ctr"/>
            <a:endParaRPr lang="it-IT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endParaRPr lang="it-IT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en-GB" dirty="0">
                <a:solidFill>
                  <a:schemeClr val="bg1"/>
                </a:solidFill>
                <a:latin typeface="Berlin Sans FB" panose="020E0602020502020306" pitchFamily="34" charset="0"/>
              </a:rPr>
              <a:t>3 giocatori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AC02E3-4140-4B63-9587-43D07924C90F}"/>
              </a:ext>
            </a:extLst>
          </p:cNvPr>
          <p:cNvSpPr txBox="1"/>
          <p:nvPr/>
        </p:nvSpPr>
        <p:spPr>
          <a:xfrm>
            <a:off x="4443411" y="2171105"/>
            <a:ext cx="30194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Name </a:t>
            </a: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Nickname </a:t>
            </a: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Club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Preferred Position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Overall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Count_tweet Post_Match_Ratings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Velocity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Attack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Difense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Passing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Movement </a:t>
            </a:r>
          </a:p>
          <a:p>
            <a:pPr lvl="0" algn="ctr"/>
            <a:r>
              <a:rPr lang="it-IT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Physicality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0AFBC73-C23B-4610-9AAE-C32F2C7AA527}"/>
              </a:ext>
            </a:extLst>
          </p:cNvPr>
          <p:cNvSpPr/>
          <p:nvPr/>
        </p:nvSpPr>
        <p:spPr>
          <a:xfrm>
            <a:off x="947739" y="2642592"/>
            <a:ext cx="2926558" cy="3818364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T. Lemar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O. Dembele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N. Kante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A. Griezmann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B. Matuidi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B. Pavard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N. Fekir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F. Thauvin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L. Hernandez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P. Kimpembe</a:t>
            </a:r>
          </a:p>
          <a:p>
            <a:pPr lvl="0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K. Mbappe</a:t>
            </a: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R. Varane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D. Sidibe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H. Lloris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C. Tolisso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S. Umtiti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B. Mendy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P. Pogba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S. Nzonzi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S. Mandanda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A. Rami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O. Giroud</a:t>
            </a:r>
          </a:p>
          <a:p>
            <a:pPr lvl="0" algn="r"/>
            <a:r>
              <a:rPr lang="en-GB" sz="1400" dirty="0">
                <a:solidFill>
                  <a:prstClr val="white"/>
                </a:solidFill>
                <a:latin typeface="Arial Nova" panose="020B0504020202020204" pitchFamily="34" charset="0"/>
              </a:rPr>
              <a:t>A. Areola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AAD5D85-8AAF-45A1-BFDD-11231330CAAF}"/>
              </a:ext>
            </a:extLst>
          </p:cNvPr>
          <p:cNvSpPr/>
          <p:nvPr/>
        </p:nvSpPr>
        <p:spPr>
          <a:xfrm>
            <a:off x="7886997" y="2618766"/>
            <a:ext cx="3019427" cy="3771900"/>
          </a:xfrm>
          <a:prstGeom prst="rect">
            <a:avLst/>
          </a:prstGeom>
          <a:solidFill>
            <a:schemeClr val="tx1">
              <a:lumMod val="85000"/>
              <a:lumOff val="15000"/>
              <a:alpha val="63000"/>
            </a:schemeClr>
          </a:solidFill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 algn="ctr"/>
            <a:endParaRPr lang="en-GB" sz="1400" dirty="0">
              <a:solidFill>
                <a:prstClr val="white"/>
              </a:solidFill>
              <a:latin typeface="Arial Nova" panose="020B0504020202020204" pitchFamily="34" charset="0"/>
            </a:endParaRPr>
          </a:p>
          <a:p>
            <a:pPr algn="ctr"/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L. Modric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M. Brozovic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A. Kramaric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S. Vrsaljko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M. Badelj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I. Strinic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I. Rakitic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M. Kovacic</a:t>
            </a: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A. Rebic</a:t>
            </a:r>
          </a:p>
          <a:p>
            <a:r>
              <a:rPr lang="it-IT" sz="1400" dirty="0">
                <a:solidFill>
                  <a:schemeClr val="bg1"/>
                </a:solidFill>
                <a:latin typeface="Arial Nova" panose="020B0504020202020204" pitchFamily="34" charset="0"/>
              </a:rPr>
              <a:t>D. Vida</a:t>
            </a:r>
          </a:p>
          <a:p>
            <a:pPr algn="ctr"/>
            <a:endParaRPr lang="it-IT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I. Perisic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T. Jedvaj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N. Kalinic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M. Pjaca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V. Corluka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D. Lovren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D. Subasic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M. Mandzukic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D. Caleta-Car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L. Kalinic</a:t>
            </a:r>
          </a:p>
          <a:p>
            <a:pPr algn="ctr"/>
            <a:endParaRPr lang="en-GB" sz="1400" dirty="0">
              <a:latin typeface="Arial Nova" panose="020B0504020202020204" pitchFamily="34" charset="0"/>
            </a:endParaRPr>
          </a:p>
          <a:p>
            <a:endParaRPr lang="en-GB" sz="1400" dirty="0">
              <a:latin typeface="Arial Nova" panose="020B05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F075B90-D6C8-4DC1-A963-7434F812394C}"/>
              </a:ext>
            </a:extLst>
          </p:cNvPr>
          <p:cNvSpPr/>
          <p:nvPr/>
        </p:nvSpPr>
        <p:spPr>
          <a:xfrm>
            <a:off x="7918844" y="467334"/>
            <a:ext cx="2926558" cy="818540"/>
          </a:xfrm>
          <a:prstGeom prst="rect">
            <a:avLst/>
          </a:prstGeom>
          <a:solidFill>
            <a:srgbClr val="FF0000">
              <a:alpha val="88000"/>
            </a:srgbClr>
          </a:solidFill>
          <a:ln>
            <a:solidFill>
              <a:srgbClr val="C0000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CROAZIA</a:t>
            </a:r>
            <a:endParaRPr lang="en-GB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9FE0CF-AE3A-4A68-A44E-29A123A4FADD}"/>
              </a:ext>
            </a:extLst>
          </p:cNvPr>
          <p:cNvSpPr txBox="1"/>
          <p:nvPr/>
        </p:nvSpPr>
        <p:spPr>
          <a:xfrm>
            <a:off x="7977189" y="1432441"/>
            <a:ext cx="2839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erlin Sans FB" panose="020E0602020502020306" pitchFamily="34" charset="0"/>
              </a:rPr>
              <a:t>Final_Complete_Croatia.csv</a:t>
            </a:r>
          </a:p>
          <a:p>
            <a:pPr algn="ctr"/>
            <a:endParaRPr lang="it-IT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endParaRPr lang="it-IT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en-GB" dirty="0">
                <a:solidFill>
                  <a:schemeClr val="bg1"/>
                </a:solidFill>
                <a:latin typeface="Berlin Sans FB" panose="020E0602020502020306" pitchFamily="34" charset="0"/>
              </a:rPr>
              <a:t>0 giocatori</a:t>
            </a:r>
          </a:p>
          <a:p>
            <a:endParaRPr lang="en-GB" dirty="0">
              <a:latin typeface="Berlin Sans FB" panose="020E0602020502020306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154151-3E28-4E79-81AD-C2C4413F36BE}"/>
              </a:ext>
            </a:extLst>
          </p:cNvPr>
          <p:cNvSpPr txBox="1"/>
          <p:nvPr/>
        </p:nvSpPr>
        <p:spPr>
          <a:xfrm>
            <a:off x="5338612" y="1450717"/>
            <a:ext cx="127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erlin Sans FB" panose="020E0602020502020306" pitchFamily="34" charset="0"/>
              </a:rPr>
              <a:t>ATTRIBUTI</a:t>
            </a:r>
            <a:endParaRPr lang="en-GB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ACD26E-9C68-4AE0-8F0A-FB5ECFC005E1}"/>
              </a:ext>
            </a:extLst>
          </p:cNvPr>
          <p:cNvSpPr/>
          <p:nvPr/>
        </p:nvSpPr>
        <p:spPr>
          <a:xfrm>
            <a:off x="947739" y="467334"/>
            <a:ext cx="2926558" cy="818540"/>
          </a:xfrm>
          <a:prstGeom prst="rect">
            <a:avLst/>
          </a:prstGeom>
          <a:solidFill>
            <a:srgbClr val="0000FF">
              <a:alpha val="70000"/>
            </a:srgbClr>
          </a:solidFill>
          <a:ln>
            <a:solidFill>
              <a:srgbClr val="0000FF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FRANCIA</a:t>
            </a:r>
            <a:endParaRPr lang="en-GB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B2D116-C481-484E-9998-A222665010D5}"/>
              </a:ext>
            </a:extLst>
          </p:cNvPr>
          <p:cNvSpPr/>
          <p:nvPr/>
        </p:nvSpPr>
        <p:spPr>
          <a:xfrm>
            <a:off x="4708772" y="1974681"/>
            <a:ext cx="2538412" cy="448627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038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066D7B6B-20B4-450A-A386-DE1454CE85B8}">
  <we:reference id="wa104379699" version="1.0.0.1" store="it-IT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null,&quot;publicReportUrl&quot;:&quot;https://app.powerbi.com/view?r=eyJrIjoiN2I2Y2Q0OTYtMmZiNy00ZjA0LWIzNTktYzIyYzUxMWI5OTU2IiwidCI6IjMyYjI3ZjU0LTA5ZmItNDhhZi05YzE3LTBmOThhNWQ1OThiZiIsImMiOjh9&quot;,&quot;lastState&quot;:&quot;app.embed.publicReport&quot;,&quot;appVersion&quot;:&quot;1.0&quot;,&quot;savedDate&quot;:&quot;2018-09-25T12:18:35.070Z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Arial Nova</vt:lpstr>
      <vt:lpstr>Arial Rounded MT Bold</vt:lpstr>
      <vt:lpstr>Berlin Sans FB</vt:lpstr>
      <vt:lpstr>Berlin Sans FB Demi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b.fumagalli9@campus.unimib.it</dc:creator>
  <cp:lastModifiedBy>b.fumagalli9@campus.unimib.it</cp:lastModifiedBy>
  <cp:revision>35</cp:revision>
  <dcterms:created xsi:type="dcterms:W3CDTF">2018-09-25T16:16:54Z</dcterms:created>
  <dcterms:modified xsi:type="dcterms:W3CDTF">2018-09-26T16:56:52Z</dcterms:modified>
</cp:coreProperties>
</file>