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46A"/>
    <a:srgbClr val="FFE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29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1E744-9E10-4944-8825-B31C95712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F6415C-43D0-4574-87BB-45079633D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360C66-7B31-4CA6-B82E-1848EF46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8CC946-463A-44D8-90F1-360C4A59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C26432-87C2-4671-9681-60EFE7E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7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ACBA2-C2BE-4557-A565-7F3F3A28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53B9DC-512C-4F29-8AD7-933832A93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C3D9A9-BF3A-4A55-B642-94A25F29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F42ED9-A956-4F94-8870-6575263C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C70AB8-1EEE-48C1-ADBE-27545760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94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F79B9C-C462-436F-B165-0A2318D4A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DA36C4-6BE5-45CE-9F4A-97473E36A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17C1F-F0AE-43D5-9465-B8654876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217619-7765-4FE0-81A1-FAB96AA3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21F48E-A89B-486B-9C78-5068F41A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8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3EFF20-6669-42CB-88BA-707594FC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0F8D7-0E19-4FCE-ACA6-80A0B5C7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BA786C-6FD3-4490-9255-54E6CFC3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316858-5A94-4356-BDEF-D14CB981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3DCF05-2DE1-4530-9A4B-8C8996AF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69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9335D-94CA-4DF0-AA59-5B98B35E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64D1AD-4923-4AAD-8423-4FEAD223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49219-DD1B-4252-A16B-995E1CA3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2A3BBE-D9EE-4CEB-BB12-2BC09132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341FD4-8D7A-4221-8355-8DE95E98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187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96317-283B-4CF1-AEA0-E5DAFC43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02A452-C5D2-451F-967B-0811D434E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94B385-9915-4D3A-851A-1EAB371F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5B667A-591F-473A-9FA5-125D3A8B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E0C107-6A6D-45F5-B4ED-3CD6B0E9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DEBBF-99DB-4381-809A-D1718116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66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DCC597-1A1C-47A8-BD77-0E6B79EC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F190CA-698A-4B26-A71E-F7D01B55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58377F-E310-42CC-BC3A-BA0FB4E3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37EF254-6765-495F-8C8C-B554857B1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514BF94-0340-4609-9551-025EFBC0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D15CCC-F26A-4055-B139-D7259EE7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36AA5AD-8314-4070-A684-A6B4C2D0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A42639-B66A-4CCE-AE0E-F469DD40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5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80C43-9C95-4205-A054-45CB2047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C1E3127-48F0-4363-8C4C-379CBB62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4C17F5-8D45-45DF-8AF7-9EA362CE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DEB0F7-C0D2-4283-8B49-53A10E8A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53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338300-D396-41D2-829E-507B5D29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AB1B84-2D5A-4A9C-8F99-1C8730D0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B6455E-CD8C-4626-9285-4BE04636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16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FBA81-C5C1-4339-B315-6DFE927D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8F48BF-3077-4C34-9E47-7FB4EA1E5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F76DBD-C254-4F9F-AAA4-B2D28D3FC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28780E-0256-435B-95FD-DECF4D49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34287F-9C2C-4767-B0D6-7CC065F3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5EF833-70AF-4BC9-98AB-E6813D9E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17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F6C2D9-1BF9-49A9-AF9E-2A29A05A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C81068-5DE8-43F0-97F4-022CBE1DF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FDED31-7929-40EA-A191-D06C8641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4E5C90-E786-4ECE-A9AC-071D5BC2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1E92BA-053F-4C99-A986-4935FA5C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07A97B-BC3F-4AC1-8089-7FA1188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92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04A553-C44A-4B2A-B897-16199DDB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A38F08-C8B3-4AFE-B942-E8CE7181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26BDEA-3A97-4E89-828B-7E2C060E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1C03B-9C2A-4769-B8EB-F6DA5CAC10F9}" type="datetimeFigureOut">
              <a:rPr lang="it-IT" smtClean="0"/>
              <a:t>20/06/2018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99A757-EEE8-4E4B-A985-FC599B72A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16E66B-0B5B-431B-8B63-4DD4A313C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4496-24D6-4853-9E4E-BFAB877385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19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2000" contrast="-31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D155404-7794-411E-9989-8200D1335A20}"/>
              </a:ext>
            </a:extLst>
          </p:cNvPr>
          <p:cNvSpPr/>
          <p:nvPr/>
        </p:nvSpPr>
        <p:spPr>
          <a:xfrm>
            <a:off x="0" y="4958909"/>
            <a:ext cx="6288657" cy="15696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3E44BE-72D8-4D63-B919-8BB5D06AFA35}"/>
              </a:ext>
            </a:extLst>
          </p:cNvPr>
          <p:cNvSpPr txBox="1"/>
          <p:nvPr/>
        </p:nvSpPr>
        <p:spPr>
          <a:xfrm>
            <a:off x="612480" y="4949384"/>
            <a:ext cx="548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FFEF80"/>
                </a:solidFill>
                <a:latin typeface="Myriad Pro Light" panose="020B0603030403020204" pitchFamily="34" charset="0"/>
              </a:rPr>
              <a:t>Casino </a:t>
            </a:r>
            <a:r>
              <a:rPr lang="it-IT" sz="3200" dirty="0" err="1">
                <a:solidFill>
                  <a:srgbClr val="FFEF80"/>
                </a:solidFill>
                <a:latin typeface="Myriad Pro Light" panose="020B0603030403020204" pitchFamily="34" charset="0"/>
              </a:rPr>
              <a:t>Floor</a:t>
            </a:r>
            <a:r>
              <a:rPr lang="it-IT" sz="3200" dirty="0">
                <a:solidFill>
                  <a:srgbClr val="FFEF80"/>
                </a:solidFill>
                <a:latin typeface="Myriad Pro Light" panose="020B0603030403020204" pitchFamily="34" charset="0"/>
              </a:rPr>
              <a:t> Mix </a:t>
            </a:r>
            <a:r>
              <a:rPr lang="it-IT" sz="3200" dirty="0" err="1">
                <a:solidFill>
                  <a:srgbClr val="FFEF80"/>
                </a:solidFill>
                <a:latin typeface="Myriad Pro Light" panose="020B0603030403020204" pitchFamily="34" charset="0"/>
              </a:rPr>
              <a:t>optimization</a:t>
            </a:r>
            <a:endParaRPr lang="it-IT" sz="3200" dirty="0">
              <a:solidFill>
                <a:srgbClr val="FFEF80"/>
              </a:solidFill>
              <a:latin typeface="Myriad Pro Light" panose="020B0603030403020204" pitchFamily="34" charset="0"/>
            </a:endParaRPr>
          </a:p>
          <a:p>
            <a:r>
              <a:rPr lang="it-IT" sz="3200" dirty="0" err="1">
                <a:solidFill>
                  <a:srgbClr val="FFEF80"/>
                </a:solidFill>
                <a:latin typeface="Myriad Pro Light" panose="020B0603030403020204" pitchFamily="34" charset="0"/>
              </a:rPr>
              <a:t>at</a:t>
            </a:r>
            <a:r>
              <a:rPr lang="it-IT" sz="3200" dirty="0">
                <a:solidFill>
                  <a:srgbClr val="FFEF80"/>
                </a:solidFill>
                <a:latin typeface="Myriad Pro Light" panose="020B0603030403020204" pitchFamily="34" charset="0"/>
              </a:rPr>
              <a:t> Lucky </a:t>
            </a:r>
            <a:r>
              <a:rPr lang="it-IT" sz="3200" dirty="0" err="1">
                <a:solidFill>
                  <a:srgbClr val="FFEF80"/>
                </a:solidFill>
                <a:latin typeface="Myriad Pro Light" panose="020B0603030403020204" pitchFamily="34" charset="0"/>
              </a:rPr>
              <a:t>Duck</a:t>
            </a:r>
            <a:r>
              <a:rPr lang="it-IT" sz="3200" dirty="0">
                <a:solidFill>
                  <a:srgbClr val="FFEF80"/>
                </a:solidFill>
                <a:latin typeface="Myriad Pro Light" panose="020B0603030403020204" pitchFamily="34" charset="0"/>
              </a:rPr>
              <a:t> Entertainment</a:t>
            </a:r>
          </a:p>
          <a:p>
            <a:r>
              <a:rPr lang="it-IT" sz="3200" dirty="0">
                <a:solidFill>
                  <a:srgbClr val="FFEF80"/>
                </a:solidFill>
                <a:latin typeface="Myriad Pro Light" panose="020B0603030403020204" pitchFamily="34" charset="0"/>
              </a:rPr>
              <a:t>A </a:t>
            </a:r>
            <a:r>
              <a:rPr lang="it-IT" sz="3200" dirty="0" err="1">
                <a:solidFill>
                  <a:srgbClr val="FFEF80"/>
                </a:solidFill>
                <a:latin typeface="Myriad Pro Light" panose="020B0603030403020204" pitchFamily="34" charset="0"/>
              </a:rPr>
              <a:t>student</a:t>
            </a:r>
            <a:r>
              <a:rPr lang="it-IT" sz="3200" dirty="0">
                <a:solidFill>
                  <a:srgbClr val="FFEF80"/>
                </a:solidFill>
                <a:latin typeface="Myriad Pro Light" panose="020B0603030403020204" pitchFamily="34" charset="0"/>
              </a:rPr>
              <a:t> </a:t>
            </a:r>
            <a:r>
              <a:rPr lang="it-IT" sz="3200" dirty="0" err="1">
                <a:solidFill>
                  <a:srgbClr val="FFEF80"/>
                </a:solidFill>
                <a:latin typeface="Myriad Pro Light" panose="020B0603030403020204" pitchFamily="34" charset="0"/>
              </a:rPr>
              <a:t>solution</a:t>
            </a:r>
            <a:endParaRPr lang="it-IT" dirty="0">
              <a:solidFill>
                <a:srgbClr val="FFEF80"/>
              </a:solidFill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6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099" y="114300"/>
            <a:ext cx="87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MODELLO – </a:t>
            </a:r>
            <a:r>
              <a:rPr lang="it-IT" sz="3600" cap="small" dirty="0">
                <a:latin typeface="Myriad Pro Light" panose="020B0603030403020204" pitchFamily="34" charset="0"/>
              </a:rPr>
              <a:t>vincoli</a:t>
            </a:r>
            <a:endParaRPr lang="it-IT" sz="3600" dirty="0">
              <a:latin typeface="Myriad Pro Light" panose="020B0603030403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B004122-8CF6-4235-8CB4-32AA024294E0}"/>
                  </a:ext>
                </a:extLst>
              </p:cNvPr>
              <p:cNvSpPr txBox="1"/>
              <p:nvPr/>
            </p:nvSpPr>
            <p:spPr>
              <a:xfrm>
                <a:off x="2895600" y="990600"/>
                <a:ext cx="7905731" cy="3130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Myriad Pro Light" panose="020B0603030403020204" pitchFamily="34" charset="0"/>
                  </a:rPr>
                  <a:t>Vincolo sulla capienza delle singole sezioni all’interno dei casinò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Myriad Pro Light" panose="020B0603030403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𝑆𝑒𝑐𝑡𝑖𝑜𝑛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𝑐𝑎𝑝𝑖𝑒𝑛𝑧𝑎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𝑑𝑒𝑙𝑙𝑎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𝑠𝑎𝑙𝑎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dirty="0">
                  <a:latin typeface="Myriad Pro Light" panose="020B0603030403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Myriad Pro Light" panose="020B0603030403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Myriad Pro Light" panose="020B0603030403020204" pitchFamily="34" charset="0"/>
                  </a:rPr>
                  <a:t>Vincolo sul posizionamento delle singole </a:t>
                </a:r>
                <a:r>
                  <a:rPr lang="it-IT" i="1" dirty="0">
                    <a:latin typeface="Myriad Pro Light" panose="020B0603030403020204" pitchFamily="34" charset="0"/>
                  </a:rPr>
                  <a:t>slot </a:t>
                </a:r>
                <a:r>
                  <a:rPr lang="it-IT" i="1" dirty="0" err="1">
                    <a:latin typeface="Myriad Pro Light" panose="020B0603030403020204" pitchFamily="34" charset="0"/>
                  </a:rPr>
                  <a:t>machines</a:t>
                </a:r>
                <a:endParaRPr lang="it-IT" i="1" dirty="0">
                  <a:latin typeface="Myriad Pro Light" panose="020B0603030403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Myriad Pro Light" panose="020B0603030403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𝑉𝑎𝑟𝑖𝑎𝑏𝑙𝑒𝑠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dirty="0">
                  <a:latin typeface="Myriad Pro Light" panose="020B0603030403020204" pitchFamily="34" charset="0"/>
                </a:endParaRPr>
              </a:p>
              <a:p>
                <a:pPr algn="ctr"/>
                <a:endParaRPr lang="it-IT" dirty="0">
                  <a:latin typeface="Myriad Pro Light" panose="020B0603030403020204" pitchFamily="34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B004122-8CF6-4235-8CB4-32AA02429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990600"/>
                <a:ext cx="7905731" cy="3130152"/>
              </a:xfrm>
              <a:prstGeom prst="rect">
                <a:avLst/>
              </a:prstGeom>
              <a:blipFill>
                <a:blip r:embed="rId3"/>
                <a:stretch>
                  <a:fillRect l="-463" t="-9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D31F67F-62A9-44B4-982F-5799D8218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84" y="4120752"/>
            <a:ext cx="8969090" cy="13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099" y="114300"/>
            <a:ext cx="87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RISULTATI - </a:t>
            </a:r>
            <a:r>
              <a:rPr lang="it-IT" sz="3600" cap="small" dirty="0" err="1">
                <a:latin typeface="Myriad Pro Light" panose="020B0603030403020204" pitchFamily="34" charset="0"/>
              </a:rPr>
              <a:t>aries</a:t>
            </a:r>
            <a:endParaRPr lang="it-IT" sz="3600" dirty="0">
              <a:latin typeface="Myriad Pro Light" panose="020B0603030403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004122-8CF6-4235-8CB4-32AA024294E0}"/>
              </a:ext>
            </a:extLst>
          </p:cNvPr>
          <p:cNvSpPr txBox="1"/>
          <p:nvPr/>
        </p:nvSpPr>
        <p:spPr>
          <a:xfrm>
            <a:off x="2895600" y="990600"/>
            <a:ext cx="790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yriad Pro Light" panose="020B0603030403020204" pitchFamily="34" charset="0"/>
              </a:rPr>
              <a:t>Istogramma della </a:t>
            </a:r>
            <a:r>
              <a:rPr lang="it-IT" dirty="0" err="1">
                <a:latin typeface="Myriad Pro Light" panose="020B0603030403020204" pitchFamily="34" charset="0"/>
              </a:rPr>
              <a:t>profitability</a:t>
            </a:r>
            <a:r>
              <a:rPr lang="it-IT" dirty="0">
                <a:latin typeface="Myriad Pro Light" panose="020B0603030403020204" pitchFamily="34" charset="0"/>
              </a:rPr>
              <a:t> nel periodo di osservazione dei casinò</a:t>
            </a:r>
          </a:p>
        </p:txBody>
      </p:sp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E2CBC17-CB55-46EA-B7F2-64C4FC99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5" y="1485901"/>
            <a:ext cx="7798906" cy="41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1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099" y="114300"/>
            <a:ext cx="87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RISULTATI - </a:t>
            </a:r>
            <a:r>
              <a:rPr lang="it-IT" sz="3600" cap="small" dirty="0" err="1">
                <a:latin typeface="Myriad Pro Light" panose="020B0603030403020204" pitchFamily="34" charset="0"/>
              </a:rPr>
              <a:t>aries</a:t>
            </a:r>
            <a:endParaRPr lang="it-IT" sz="3600" dirty="0">
              <a:latin typeface="Myriad Pro Light" panose="020B0603030403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004122-8CF6-4235-8CB4-32AA024294E0}"/>
              </a:ext>
            </a:extLst>
          </p:cNvPr>
          <p:cNvSpPr txBox="1"/>
          <p:nvPr/>
        </p:nvSpPr>
        <p:spPr>
          <a:xfrm>
            <a:off x="2895600" y="990600"/>
            <a:ext cx="805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yriad Pro Light" panose="020B0603030403020204" pitchFamily="34" charset="0"/>
              </a:rPr>
              <a:t>Disposizione delle </a:t>
            </a:r>
            <a:r>
              <a:rPr lang="it-IT" i="1" dirty="0">
                <a:latin typeface="Myriad Pro Light" panose="020B0603030403020204" pitchFamily="34" charset="0"/>
              </a:rPr>
              <a:t>slot machine </a:t>
            </a:r>
            <a:r>
              <a:rPr lang="it-IT" dirty="0">
                <a:latin typeface="Myriad Pro Light" panose="020B0603030403020204" pitchFamily="34" charset="0"/>
              </a:rPr>
              <a:t>al ‘2011-09-01’ e disposizione ottimale calcolata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1497490-B868-4D67-A659-25C8B9B4A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114" y="1485901"/>
            <a:ext cx="6778952" cy="48850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79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099" y="114300"/>
            <a:ext cx="87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RISULTATI - </a:t>
            </a:r>
            <a:r>
              <a:rPr lang="it-IT" sz="3600" cap="small" dirty="0">
                <a:latin typeface="Myriad Pro Light" panose="020B0603030403020204" pitchFamily="34" charset="0"/>
              </a:rPr>
              <a:t>libra</a:t>
            </a:r>
            <a:endParaRPr lang="it-IT" sz="3600" dirty="0">
              <a:latin typeface="Myriad Pro Light" panose="020B0603030403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004122-8CF6-4235-8CB4-32AA024294E0}"/>
              </a:ext>
            </a:extLst>
          </p:cNvPr>
          <p:cNvSpPr txBox="1"/>
          <p:nvPr/>
        </p:nvSpPr>
        <p:spPr>
          <a:xfrm>
            <a:off x="2895600" y="990600"/>
            <a:ext cx="790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yriad Pro Light" panose="020B0603030403020204" pitchFamily="34" charset="0"/>
              </a:rPr>
              <a:t>Istogramma della </a:t>
            </a:r>
            <a:r>
              <a:rPr lang="it-IT" dirty="0" err="1">
                <a:latin typeface="Myriad Pro Light" panose="020B0603030403020204" pitchFamily="34" charset="0"/>
              </a:rPr>
              <a:t>profitability</a:t>
            </a:r>
            <a:r>
              <a:rPr lang="it-IT" dirty="0">
                <a:latin typeface="Myriad Pro Light" panose="020B0603030403020204" pitchFamily="34" charset="0"/>
              </a:rPr>
              <a:t> nel periodo di osservazione dei casinò</a:t>
            </a:r>
          </a:p>
        </p:txBody>
      </p:sp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E2CBC17-CB55-46EA-B7F2-64C4FC99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5" y="1485901"/>
            <a:ext cx="7798906" cy="4118370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B5EBE37-7887-4323-B3E0-487DF80B6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4" y="1483999"/>
            <a:ext cx="7905730" cy="41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099" y="114300"/>
            <a:ext cx="87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RISULTATI - </a:t>
            </a:r>
            <a:r>
              <a:rPr lang="it-IT" sz="3600" cap="small" dirty="0">
                <a:latin typeface="Myriad Pro Light" panose="020B0603030403020204" pitchFamily="34" charset="0"/>
              </a:rPr>
              <a:t>libra</a:t>
            </a:r>
            <a:endParaRPr lang="it-IT" sz="3600" dirty="0">
              <a:latin typeface="Myriad Pro Light" panose="020B0603030403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004122-8CF6-4235-8CB4-32AA024294E0}"/>
              </a:ext>
            </a:extLst>
          </p:cNvPr>
          <p:cNvSpPr txBox="1"/>
          <p:nvPr/>
        </p:nvSpPr>
        <p:spPr>
          <a:xfrm>
            <a:off x="2895600" y="990600"/>
            <a:ext cx="805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yriad Pro Light" panose="020B0603030403020204" pitchFamily="34" charset="0"/>
              </a:rPr>
              <a:t>Disposizione delle </a:t>
            </a:r>
            <a:r>
              <a:rPr lang="it-IT" i="1" dirty="0">
                <a:latin typeface="Myriad Pro Light" panose="020B0603030403020204" pitchFamily="34" charset="0"/>
              </a:rPr>
              <a:t>slot machine </a:t>
            </a:r>
            <a:r>
              <a:rPr lang="it-IT" dirty="0">
                <a:latin typeface="Myriad Pro Light" panose="020B0603030403020204" pitchFamily="34" charset="0"/>
              </a:rPr>
              <a:t>al ‘2011-09-01’ e disposizione ottimale calcolata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6131274-A7C5-4268-8509-D14D514C8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68" y="1485901"/>
            <a:ext cx="3654843" cy="48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7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515D72D9-34EE-4C76-903D-786452CF6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2"/>
          <a:stretch/>
        </p:blipFill>
        <p:spPr>
          <a:xfrm>
            <a:off x="5128260" y="0"/>
            <a:ext cx="7063740" cy="6858000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BC6322A-FE53-4F8D-A29E-EBA43054EE79}"/>
              </a:ext>
            </a:extLst>
          </p:cNvPr>
          <p:cNvCxnSpPr>
            <a:cxnSpLocks/>
          </p:cNvCxnSpPr>
          <p:nvPr/>
        </p:nvCxnSpPr>
        <p:spPr>
          <a:xfrm>
            <a:off x="511037" y="4847811"/>
            <a:ext cx="461722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489303-2C37-4FDF-B2C2-4C1CA6726793}"/>
              </a:ext>
            </a:extLst>
          </p:cNvPr>
          <p:cNvSpPr txBox="1"/>
          <p:nvPr/>
        </p:nvSpPr>
        <p:spPr>
          <a:xfrm>
            <a:off x="441464" y="4211419"/>
            <a:ext cx="869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Grazie per l’attenzione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1E107B8-1F8C-48C4-ADB7-A1DFCEA6E172}"/>
              </a:ext>
            </a:extLst>
          </p:cNvPr>
          <p:cNvCxnSpPr/>
          <p:nvPr/>
        </p:nvCxnSpPr>
        <p:spPr>
          <a:xfrm>
            <a:off x="512826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8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30FD854-D2FC-497A-BF75-F83E0237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2" y="289343"/>
            <a:ext cx="1282459" cy="137864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B377E0C-2E2E-45F7-9493-07948BEE0068}"/>
              </a:ext>
            </a:extLst>
          </p:cNvPr>
          <p:cNvSpPr/>
          <p:nvPr/>
        </p:nvSpPr>
        <p:spPr>
          <a:xfrm>
            <a:off x="2027208" y="297969"/>
            <a:ext cx="45719" cy="6309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24647D-0F14-463F-B769-B969943B8674}"/>
              </a:ext>
            </a:extLst>
          </p:cNvPr>
          <p:cNvSpPr txBox="1"/>
          <p:nvPr/>
        </p:nvSpPr>
        <p:spPr>
          <a:xfrm>
            <a:off x="1319843" y="470497"/>
            <a:ext cx="1068554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Università degli Studi di Milano – Bicocca</a:t>
            </a:r>
          </a:p>
          <a:p>
            <a:pPr algn="ctr"/>
            <a:endParaRPr lang="it-IT" sz="2400" dirty="0"/>
          </a:p>
          <a:p>
            <a:pPr algn="ctr"/>
            <a:r>
              <a:rPr lang="it-IT" sz="2400" b="1" dirty="0"/>
              <a:t>Corso di Laurea Magistrale in Data Science</a:t>
            </a:r>
          </a:p>
          <a:p>
            <a:pPr algn="ctr"/>
            <a:endParaRPr lang="it-IT" sz="2400" dirty="0"/>
          </a:p>
          <a:p>
            <a:pPr algn="ctr"/>
            <a:r>
              <a:rPr lang="it-IT" sz="3000" b="1" dirty="0" err="1"/>
              <a:t>Decision</a:t>
            </a:r>
            <a:r>
              <a:rPr lang="it-IT" sz="3000" b="1" dirty="0"/>
              <a:t> </a:t>
            </a:r>
            <a:r>
              <a:rPr lang="it-IT" sz="3000" b="1" dirty="0" err="1"/>
              <a:t>Models</a:t>
            </a:r>
            <a:r>
              <a:rPr lang="it-IT" sz="3000" b="1" dirty="0"/>
              <a:t> </a:t>
            </a:r>
          </a:p>
          <a:p>
            <a:pPr algn="ctr"/>
            <a:r>
              <a:rPr lang="it-IT" sz="3000" b="1" dirty="0" err="1"/>
              <a:t>Final</a:t>
            </a:r>
            <a:r>
              <a:rPr lang="it-IT" sz="3000" b="1" dirty="0"/>
              <a:t> Project</a:t>
            </a:r>
          </a:p>
          <a:p>
            <a:pPr algn="ctr"/>
            <a:endParaRPr lang="it-IT" sz="2400" dirty="0"/>
          </a:p>
          <a:p>
            <a:pPr algn="ctr"/>
            <a:r>
              <a:rPr lang="it-IT" sz="2400" i="1" dirty="0"/>
              <a:t>Autori</a:t>
            </a:r>
          </a:p>
          <a:p>
            <a:pPr algn="ctr"/>
            <a:r>
              <a:rPr lang="it-IT" sz="2400" i="1" dirty="0"/>
              <a:t>Beatrice Fumagalli – 784549 </a:t>
            </a:r>
          </a:p>
          <a:p>
            <a:pPr algn="ctr"/>
            <a:r>
              <a:rPr lang="it-IT" sz="2400" i="1" dirty="0"/>
              <a:t>Matteo Porcino – 748876</a:t>
            </a:r>
          </a:p>
          <a:p>
            <a:pPr algn="ctr"/>
            <a:r>
              <a:rPr lang="it-IT" sz="2400" i="1" dirty="0"/>
              <a:t>Pierluigi </a:t>
            </a:r>
            <a:r>
              <a:rPr lang="it-IT" sz="2400" i="1" dirty="0" err="1"/>
              <a:t>Tagliabue</a:t>
            </a:r>
            <a:r>
              <a:rPr lang="it-IT" sz="2400" i="1" dirty="0"/>
              <a:t> – 835211</a:t>
            </a:r>
          </a:p>
          <a:p>
            <a:pPr algn="ctr"/>
            <a:endParaRPr lang="it-IT" i="1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21 Giugno 2018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22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100" y="114300"/>
            <a:ext cx="592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CASO DI STUDIO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E24237-398D-42B2-9CB7-30D21AD6A26D}"/>
              </a:ext>
            </a:extLst>
          </p:cNvPr>
          <p:cNvSpPr txBox="1"/>
          <p:nvPr/>
        </p:nvSpPr>
        <p:spPr>
          <a:xfrm>
            <a:off x="2838450" y="942975"/>
            <a:ext cx="854392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latin typeface="Myriad Pro Light" panose="020B0603030403020204" pitchFamily="34" charset="0"/>
              </a:rPr>
              <a:t>Lucky </a:t>
            </a:r>
            <a:r>
              <a:rPr lang="it-IT" sz="2200" dirty="0" err="1">
                <a:latin typeface="Myriad Pro Light" panose="020B0603030403020204" pitchFamily="34" charset="0"/>
              </a:rPr>
              <a:t>Duck</a:t>
            </a:r>
            <a:r>
              <a:rPr lang="it-IT" sz="2200" dirty="0">
                <a:latin typeface="Myriad Pro Light" panose="020B0603030403020204" pitchFamily="34" charset="0"/>
              </a:rPr>
              <a:t> Entertainment possiede 2 casinò</a:t>
            </a:r>
          </a:p>
          <a:p>
            <a:pPr algn="just"/>
            <a:endParaRPr lang="it-IT" sz="2200" dirty="0">
              <a:latin typeface="Myriad Pro Light" panose="020B0603030403020204" pitchFamily="34" charset="0"/>
            </a:endParaRPr>
          </a:p>
          <a:p>
            <a:pPr algn="just"/>
            <a:r>
              <a:rPr lang="it-IT" sz="2200" dirty="0">
                <a:latin typeface="Myriad Pro Light" panose="020B0603030403020204" pitchFamily="34" charset="0"/>
              </a:rPr>
              <a:t>Il Vice-presidente delle operazioni Donald </a:t>
            </a:r>
            <a:r>
              <a:rPr lang="it-IT" sz="2200" dirty="0" err="1">
                <a:latin typeface="Myriad Pro Light" panose="020B0603030403020204" pitchFamily="34" charset="0"/>
              </a:rPr>
              <a:t>Bird</a:t>
            </a:r>
            <a:r>
              <a:rPr lang="it-IT" sz="2200" dirty="0">
                <a:latin typeface="Myriad Pro Light" panose="020B0603030403020204" pitchFamily="34" charset="0"/>
              </a:rPr>
              <a:t> è fortemente convinto che </a:t>
            </a:r>
            <a:r>
              <a:rPr lang="it-IT" sz="2200" dirty="0" err="1">
                <a:latin typeface="Myriad Pro Light" panose="020B0603030403020204" pitchFamily="34" charset="0"/>
              </a:rPr>
              <a:t>l’</a:t>
            </a:r>
            <a:r>
              <a:rPr lang="it-IT" sz="2200" i="1" dirty="0" err="1">
                <a:latin typeface="Myriad Pro Light" panose="020B0603030403020204" pitchFamily="34" charset="0"/>
              </a:rPr>
              <a:t>analytics</a:t>
            </a:r>
            <a:r>
              <a:rPr lang="it-IT" sz="2200" dirty="0">
                <a:latin typeface="Myriad Pro Light" panose="020B0603030403020204" pitchFamily="34" charset="0"/>
              </a:rPr>
              <a:t> possa aiutare la compagnia a massimizzare l’utilizzo degli spazi interni dei casinò.</a:t>
            </a:r>
          </a:p>
          <a:p>
            <a:pPr algn="just"/>
            <a:r>
              <a:rPr lang="it-IT" sz="2200" dirty="0">
                <a:latin typeface="Myriad Pro Light" panose="020B0603030403020204" pitchFamily="34" charset="0"/>
              </a:rPr>
              <a:t>Il suo team ha osservato i diversi tipi di </a:t>
            </a:r>
            <a:r>
              <a:rPr lang="it-IT" sz="2200" i="1" dirty="0">
                <a:latin typeface="Myriad Pro Light" panose="020B0603030403020204" pitchFamily="34" charset="0"/>
              </a:rPr>
              <a:t>slot </a:t>
            </a:r>
            <a:r>
              <a:rPr lang="it-IT" sz="2200" i="1" dirty="0" err="1">
                <a:latin typeface="Myriad Pro Light" panose="020B0603030403020204" pitchFamily="34" charset="0"/>
              </a:rPr>
              <a:t>machines</a:t>
            </a:r>
            <a:r>
              <a:rPr lang="it-IT" sz="2200" dirty="0">
                <a:latin typeface="Myriad Pro Light" panose="020B0603030403020204" pitchFamily="34" charset="0"/>
              </a:rPr>
              <a:t> producono livelli di redditività differenti.</a:t>
            </a:r>
          </a:p>
          <a:p>
            <a:pPr algn="just"/>
            <a:endParaRPr lang="it-IT" dirty="0">
              <a:latin typeface="Myriad Pro Light" panose="020B06030304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29CEFC5-B214-4C06-93D6-7302EB4080C7}"/>
              </a:ext>
            </a:extLst>
          </p:cNvPr>
          <p:cNvSpPr txBox="1"/>
          <p:nvPr/>
        </p:nvSpPr>
        <p:spPr>
          <a:xfrm>
            <a:off x="2838450" y="3800475"/>
            <a:ext cx="85439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Myriad Pro Light" panose="020B0603030403020204" pitchFamily="34" charset="0"/>
              </a:rPr>
              <a:t>OBIETTIVO</a:t>
            </a:r>
          </a:p>
          <a:p>
            <a:r>
              <a:rPr lang="it-IT" sz="2800" dirty="0">
                <a:latin typeface="Myriad Pro Light" panose="020B0603030403020204" pitchFamily="34" charset="0"/>
              </a:rPr>
              <a:t>Determinare il migliore mix di </a:t>
            </a:r>
            <a:r>
              <a:rPr lang="it-IT" sz="2800" i="1" dirty="0">
                <a:latin typeface="Myriad Pro Light" panose="020B0603030403020204" pitchFamily="34" charset="0"/>
              </a:rPr>
              <a:t>slot </a:t>
            </a:r>
            <a:r>
              <a:rPr lang="it-IT" sz="2800" i="1" dirty="0" err="1">
                <a:latin typeface="Myriad Pro Light" panose="020B0603030403020204" pitchFamily="34" charset="0"/>
              </a:rPr>
              <a:t>machines</a:t>
            </a:r>
            <a:r>
              <a:rPr lang="it-IT" sz="2800" dirty="0">
                <a:latin typeface="Myriad Pro Light" panose="020B0603030403020204" pitchFamily="34" charset="0"/>
              </a:rPr>
              <a:t> per ciascuno dei due casinò che ne massimizzi il profitto.</a:t>
            </a:r>
          </a:p>
        </p:txBody>
      </p:sp>
    </p:spTree>
    <p:extLst>
      <p:ext uri="{BB962C8B-B14F-4D97-AF65-F5344CB8AC3E}">
        <p14:creationId xmlns:p14="http://schemas.microsoft.com/office/powerpoint/2010/main" val="35708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100" y="114300"/>
            <a:ext cx="592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DATASET 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004122-8CF6-4235-8CB4-32AA024294E0}"/>
              </a:ext>
            </a:extLst>
          </p:cNvPr>
          <p:cNvSpPr txBox="1"/>
          <p:nvPr/>
        </p:nvSpPr>
        <p:spPr>
          <a:xfrm>
            <a:off x="2895600" y="990600"/>
            <a:ext cx="83256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Myriad Pro Light" panose="020B0603030403020204" pitchFamily="34" charset="0"/>
              </a:rPr>
              <a:t>ATTRIBUTI</a:t>
            </a:r>
            <a:r>
              <a:rPr lang="it-IT" sz="2400" dirty="0">
                <a:latin typeface="Myriad Pro Light" panose="020B0603030403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Myriad Pro Light" panose="020B0603030403020204" pitchFamily="34" charset="0"/>
              </a:rPr>
              <a:t>MachineName</a:t>
            </a:r>
            <a:r>
              <a:rPr lang="it-IT" sz="2400" i="1" dirty="0">
                <a:latin typeface="Myriad Pro Light" panose="020B0603030403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>
                <a:latin typeface="Myriad Pro Light" panose="020B0603030403020204" pitchFamily="34" charset="0"/>
              </a:rPr>
              <a:t>Casino – </a:t>
            </a:r>
            <a:r>
              <a:rPr lang="it-IT" sz="2400" dirty="0" err="1">
                <a:latin typeface="Myriad Pro Light" panose="020B0603030403020204" pitchFamily="34" charset="0"/>
              </a:rPr>
              <a:t>Aries</a:t>
            </a:r>
            <a:r>
              <a:rPr lang="it-IT" sz="2400" dirty="0">
                <a:latin typeface="Myriad Pro Light" panose="020B0603030403020204" pitchFamily="34" charset="0"/>
              </a:rPr>
              <a:t>, Libra</a:t>
            </a:r>
            <a:endParaRPr lang="it-IT" sz="2400" i="1" dirty="0">
              <a:latin typeface="Myriad Pro Light" panose="020B06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Myriad Pro Light" panose="020B0603030403020204" pitchFamily="34" charset="0"/>
              </a:rPr>
              <a:t>Section</a:t>
            </a:r>
            <a:r>
              <a:rPr lang="it-IT" sz="2400" i="1" dirty="0">
                <a:latin typeface="Myriad Pro Light" panose="020B0603030403020204" pitchFamily="34" charset="0"/>
              </a:rPr>
              <a:t> </a:t>
            </a:r>
            <a:r>
              <a:rPr lang="it-IT" sz="2400" dirty="0">
                <a:latin typeface="Myriad Pro Light" panose="020B0603030403020204" pitchFamily="34" charset="0"/>
              </a:rPr>
              <a:t>– </a:t>
            </a:r>
            <a:r>
              <a:rPr lang="it-IT" sz="2400" dirty="0" err="1">
                <a:latin typeface="Myriad Pro Light" panose="020B0603030403020204" pitchFamily="34" charset="0"/>
              </a:rPr>
              <a:t>Boundary</a:t>
            </a:r>
            <a:r>
              <a:rPr lang="it-IT" sz="2400" dirty="0">
                <a:latin typeface="Myriad Pro Light" panose="020B0603030403020204" pitchFamily="34" charset="0"/>
              </a:rPr>
              <a:t>, </a:t>
            </a:r>
            <a:r>
              <a:rPr lang="it-IT" sz="2400" dirty="0" err="1">
                <a:latin typeface="Myriad Pro Light" panose="020B0603030403020204" pitchFamily="34" charset="0"/>
              </a:rPr>
              <a:t>Entrance</a:t>
            </a:r>
            <a:r>
              <a:rPr lang="it-IT" sz="2400" dirty="0">
                <a:latin typeface="Myriad Pro Light" panose="020B0603030403020204" pitchFamily="34" charset="0"/>
              </a:rPr>
              <a:t>, </a:t>
            </a:r>
            <a:r>
              <a:rPr lang="it-IT" sz="2400" dirty="0" err="1">
                <a:latin typeface="Myriad Pro Light" panose="020B0603030403020204" pitchFamily="34" charset="0"/>
              </a:rPr>
              <a:t>Interior</a:t>
            </a:r>
            <a:r>
              <a:rPr lang="it-IT" sz="2400" dirty="0">
                <a:latin typeface="Myriad Pro Light" panose="020B0603030403020204" pitchFamily="34" charset="0"/>
              </a:rPr>
              <a:t>, </a:t>
            </a:r>
            <a:r>
              <a:rPr lang="it-IT" sz="2400" dirty="0" err="1">
                <a:latin typeface="Myriad Pro Light" panose="020B0603030403020204" pitchFamily="34" charset="0"/>
              </a:rPr>
              <a:t>RestaurantPlaza</a:t>
            </a:r>
            <a:endParaRPr lang="it-IT" sz="2400" i="1" dirty="0">
              <a:latin typeface="Myriad Pro Light" panose="020B06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Myriad Pro Light" panose="020B0603030403020204" pitchFamily="34" charset="0"/>
              </a:rPr>
              <a:t>Denomination</a:t>
            </a:r>
            <a:endParaRPr lang="it-IT" sz="2400" i="1" dirty="0">
              <a:latin typeface="Myriad Pro Light" panose="020B06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Myriad Pro Light" panose="020B0603030403020204" pitchFamily="34" charset="0"/>
              </a:rPr>
              <a:t>MachineType</a:t>
            </a:r>
            <a:r>
              <a:rPr lang="it-IT" sz="2400" i="1" dirty="0">
                <a:latin typeface="Myriad Pro Light" panose="020B0603030403020204" pitchFamily="34" charset="0"/>
              </a:rPr>
              <a:t> – </a:t>
            </a:r>
            <a:r>
              <a:rPr lang="it-IT" sz="2400" dirty="0">
                <a:latin typeface="Myriad Pro Light" panose="020B0603030403020204" pitchFamily="34" charset="0"/>
              </a:rPr>
              <a:t>Video, </a:t>
            </a:r>
            <a:r>
              <a:rPr lang="it-IT" sz="2400" dirty="0" err="1">
                <a:latin typeface="Myriad Pro Light" panose="020B0603030403020204" pitchFamily="34" charset="0"/>
              </a:rPr>
              <a:t>Reel</a:t>
            </a:r>
            <a:r>
              <a:rPr lang="it-IT" sz="2400" dirty="0">
                <a:latin typeface="Myriad Pro Light" panose="020B0603030403020204" pitchFamily="34" charset="0"/>
              </a:rPr>
              <a:t>, </a:t>
            </a:r>
            <a:r>
              <a:rPr lang="it-IT" sz="2400" dirty="0" err="1">
                <a:latin typeface="Myriad Pro Light" panose="020B0603030403020204" pitchFamily="34" charset="0"/>
              </a:rPr>
              <a:t>VPoker</a:t>
            </a:r>
            <a:endParaRPr lang="it-IT" sz="2400" i="1" dirty="0">
              <a:latin typeface="Myriad Pro Light" panose="020B06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Myriad Pro Light" panose="020B0603030403020204" pitchFamily="34" charset="0"/>
              </a:rPr>
              <a:t>Manufacturer</a:t>
            </a:r>
            <a:endParaRPr lang="it-IT" sz="2400" i="1" dirty="0">
              <a:latin typeface="Myriad Pro Light" panose="020B06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>
                <a:latin typeface="Myriad Pro Light" panose="020B0603030403020204" pitchFamily="34" charset="0"/>
              </a:rPr>
              <a:t>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Myriad Pro Light" panose="020B0603030403020204" pitchFamily="34" charset="0"/>
              </a:rPr>
              <a:t>Month</a:t>
            </a:r>
            <a:r>
              <a:rPr lang="it-IT" sz="2400" i="1" dirty="0">
                <a:latin typeface="Myriad Pro Light" panose="020B0603030403020204" pitchFamily="34" charset="0"/>
              </a:rPr>
              <a:t> – </a:t>
            </a:r>
            <a:r>
              <a:rPr lang="it-IT" sz="2400" dirty="0">
                <a:latin typeface="Myriad Pro Light" panose="020B0603030403020204" pitchFamily="34" charset="0"/>
              </a:rPr>
              <a:t>date da ‘2011-09-01’ a ‘2012-08-01’</a:t>
            </a:r>
            <a:endParaRPr lang="it-IT" sz="2400" i="1" dirty="0">
              <a:latin typeface="Myriad Pro Light" panose="020B06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Myriad Pro Light" panose="020B0603030403020204" pitchFamily="34" charset="0"/>
              </a:rPr>
              <a:t>GrossRevenue</a:t>
            </a:r>
            <a:endParaRPr lang="it-IT" sz="2400" i="1" dirty="0">
              <a:latin typeface="Myriad Pro Light" panose="020B06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Myriad Pro Light" panose="020B0603030403020204" pitchFamily="34" charset="0"/>
              </a:rPr>
              <a:t>GrossRevenuePerMachine</a:t>
            </a:r>
            <a:endParaRPr lang="it-IT" sz="2400" i="1" dirty="0">
              <a:latin typeface="Myriad Pro Light" panose="020B06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Myriad Pro Light" panose="020B0603030403020204" pitchFamily="34" charset="0"/>
              </a:rPr>
              <a:t>Plays</a:t>
            </a:r>
            <a:endParaRPr lang="it-IT" sz="2400" i="1" dirty="0">
              <a:latin typeface="Myriad Pro Light" panose="020B06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Myriad Pro Light" panose="020B0603030403020204" pitchFamily="34" charset="0"/>
              </a:rPr>
              <a:t>PlaysPerMachine</a:t>
            </a:r>
            <a:endParaRPr lang="it-IT" sz="2400" i="1" dirty="0">
              <a:latin typeface="Myriad Pro Light" panose="020B06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Myriad Pro Light" panose="020B0603030403020204" pitchFamily="34" charset="0"/>
              </a:rPr>
              <a:t>NoMachines</a:t>
            </a:r>
            <a:endParaRPr lang="it-IT" sz="2400" i="1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3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100" y="114300"/>
            <a:ext cx="592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DATASET – </a:t>
            </a:r>
            <a:r>
              <a:rPr lang="it-IT" sz="3600" cap="small" dirty="0">
                <a:latin typeface="Myriad Pro Light" panose="020B0603030403020204" pitchFamily="34" charset="0"/>
              </a:rPr>
              <a:t>data </a:t>
            </a:r>
            <a:r>
              <a:rPr lang="it-IT" sz="3600" cap="small" dirty="0" err="1">
                <a:latin typeface="Myriad Pro Light" panose="020B0603030403020204" pitchFamily="34" charset="0"/>
              </a:rPr>
              <a:t>exploration</a:t>
            </a:r>
            <a:endParaRPr lang="it-IT" sz="3600" dirty="0">
              <a:latin typeface="Myriad Pro Light" panose="020B0603030403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004122-8CF6-4235-8CB4-32AA024294E0}"/>
              </a:ext>
            </a:extLst>
          </p:cNvPr>
          <p:cNvSpPr txBox="1"/>
          <p:nvPr/>
        </p:nvSpPr>
        <p:spPr>
          <a:xfrm>
            <a:off x="2895600" y="990600"/>
            <a:ext cx="790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yriad Pro Light" panose="020B0603030403020204" pitchFamily="34" charset="0"/>
              </a:rPr>
              <a:t>Individuazione </a:t>
            </a:r>
            <a:r>
              <a:rPr lang="it-IT" dirty="0" err="1">
                <a:latin typeface="Myriad Pro Light" panose="020B0603030403020204" pitchFamily="34" charset="0"/>
              </a:rPr>
              <a:t>tupla</a:t>
            </a:r>
            <a:r>
              <a:rPr lang="it-IT" dirty="0">
                <a:latin typeface="Myriad Pro Light" panose="020B0603030403020204" pitchFamily="34" charset="0"/>
              </a:rPr>
              <a:t> identificativa per ogni </a:t>
            </a:r>
            <a:r>
              <a:rPr lang="it-IT" i="1" dirty="0">
                <a:latin typeface="Myriad Pro Light" panose="020B0603030403020204" pitchFamily="34" charset="0"/>
              </a:rPr>
              <a:t>slot machine</a:t>
            </a:r>
            <a:r>
              <a:rPr lang="it-IT" dirty="0">
                <a:latin typeface="Myriad Pro Light" panose="020B0603030403020204" pitchFamily="34" charset="0"/>
              </a:rPr>
              <a:t>:</a:t>
            </a:r>
            <a:endParaRPr lang="it-IT" i="1" dirty="0">
              <a:latin typeface="Myriad Pro Light" panose="020B0603030403020204" pitchFamily="34" charset="0"/>
            </a:endParaRPr>
          </a:p>
          <a:p>
            <a:pPr algn="ctr"/>
            <a:r>
              <a:rPr lang="it-IT" i="1" dirty="0" err="1">
                <a:latin typeface="Myriad Pro Light" panose="020B0603030403020204" pitchFamily="34" charset="0"/>
              </a:rPr>
              <a:t>MachineName</a:t>
            </a:r>
            <a:r>
              <a:rPr lang="it-IT" i="1" dirty="0">
                <a:latin typeface="Myriad Pro Light" panose="020B0603030403020204" pitchFamily="34" charset="0"/>
              </a:rPr>
              <a:t>, </a:t>
            </a:r>
            <a:r>
              <a:rPr lang="it-IT" i="1" dirty="0" err="1">
                <a:latin typeface="Myriad Pro Light" panose="020B0603030403020204" pitchFamily="34" charset="0"/>
              </a:rPr>
              <a:t>Manufacturer</a:t>
            </a:r>
            <a:r>
              <a:rPr lang="it-IT" i="1" dirty="0">
                <a:latin typeface="Myriad Pro Light" panose="020B0603030403020204" pitchFamily="34" charset="0"/>
              </a:rPr>
              <a:t>, Model, </a:t>
            </a:r>
            <a:r>
              <a:rPr lang="it-IT" i="1" dirty="0" err="1">
                <a:latin typeface="Myriad Pro Light" panose="020B0603030403020204" pitchFamily="34" charset="0"/>
              </a:rPr>
              <a:t>Denomination</a:t>
            </a:r>
            <a:endParaRPr lang="it-IT" i="1" dirty="0">
              <a:latin typeface="Myriad Pro Light" panose="020B0603030403020204" pitchFamily="34" charset="0"/>
            </a:endParaRPr>
          </a:p>
          <a:p>
            <a:r>
              <a:rPr lang="it-IT" i="1" dirty="0">
                <a:latin typeface="Myriad Pro Light" panose="020B0603030403020204" pitchFamily="34" charset="0"/>
              </a:rPr>
              <a:t>         </a:t>
            </a:r>
          </a:p>
          <a:p>
            <a:r>
              <a:rPr lang="it-IT" dirty="0">
                <a:latin typeface="Myriad Pro Light" panose="020B0603030403020204" pitchFamily="34" charset="0"/>
              </a:rPr>
              <a:t>Definizione capienza degli ambienti dei casinò: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43877564-61EA-4CBB-9E3D-7E5021CAC4BC}"/>
              </a:ext>
            </a:extLst>
          </p:cNvPr>
          <p:cNvGrpSpPr/>
          <p:nvPr/>
        </p:nvGrpSpPr>
        <p:grpSpPr>
          <a:xfrm>
            <a:off x="4675618" y="2190929"/>
            <a:ext cx="5712622" cy="2711602"/>
            <a:chOff x="3703797" y="2286604"/>
            <a:chExt cx="5712622" cy="271160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505D7802-80AC-4A24-B6BA-34BFD456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797" y="2286605"/>
              <a:ext cx="2789889" cy="271160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E07EA27-33D2-478B-AA8D-195C59A8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534" y="2286604"/>
              <a:ext cx="2789885" cy="271160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334D96-C467-4449-AD5D-A2D9C1A6A434}"/>
              </a:ext>
            </a:extLst>
          </p:cNvPr>
          <p:cNvSpPr txBox="1"/>
          <p:nvPr/>
        </p:nvSpPr>
        <p:spPr>
          <a:xfrm>
            <a:off x="3687417" y="3250096"/>
            <a:ext cx="8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>
                <a:latin typeface="Myriad Pro Light" panose="020B0603030403020204" pitchFamily="34" charset="0"/>
              </a:rPr>
              <a:t>Aries</a:t>
            </a:r>
            <a:endParaRPr lang="it-IT" dirty="0">
              <a:latin typeface="Myriad Pro Light" panose="020B0603030403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84FE843-602F-4BDF-A9B8-8A0814B8165E}"/>
              </a:ext>
            </a:extLst>
          </p:cNvPr>
          <p:cNvSpPr txBox="1"/>
          <p:nvPr/>
        </p:nvSpPr>
        <p:spPr>
          <a:xfrm>
            <a:off x="10489081" y="3253411"/>
            <a:ext cx="8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yriad Pro Light" panose="020B0603030403020204" pitchFamily="34" charset="0"/>
              </a:rPr>
              <a:t>Libra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DD048A3-74B7-4C36-A2FD-6584E7660F39}"/>
              </a:ext>
            </a:extLst>
          </p:cNvPr>
          <p:cNvSpPr txBox="1"/>
          <p:nvPr/>
        </p:nvSpPr>
        <p:spPr>
          <a:xfrm>
            <a:off x="2895600" y="5155096"/>
            <a:ext cx="790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yriad Pro Light" panose="020B0603030403020204" pitchFamily="34" charset="0"/>
              </a:rPr>
              <a:t>Particolarità riscontrate: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Myriad Pro Light" panose="020B0603030403020204" pitchFamily="34" charset="0"/>
              </a:rPr>
              <a:t>Assenza di osservazioni per alcune </a:t>
            </a:r>
            <a:r>
              <a:rPr lang="it-IT" i="1" dirty="0">
                <a:latin typeface="Myriad Pro Light" panose="020B0603030403020204" pitchFamily="34" charset="0"/>
              </a:rPr>
              <a:t>slot machine</a:t>
            </a:r>
            <a:r>
              <a:rPr lang="it-IT" dirty="0">
                <a:latin typeface="Myriad Pro Light" panose="020B0603030403020204" pitchFamily="34" charset="0"/>
              </a:rPr>
              <a:t> in alcune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Myriad Pro Light" panose="020B0603030403020204" pitchFamily="34" charset="0"/>
              </a:rPr>
              <a:t>Cambio dell’attributo </a:t>
            </a:r>
            <a:r>
              <a:rPr lang="it-IT" i="1" dirty="0" err="1">
                <a:latin typeface="Myriad Pro Light" panose="020B0603030403020204" pitchFamily="34" charset="0"/>
              </a:rPr>
              <a:t>Denomination</a:t>
            </a:r>
            <a:r>
              <a:rPr lang="it-IT" dirty="0">
                <a:latin typeface="Myriad Pro Light" panose="020B0603030403020204" pitchFamily="34" charset="0"/>
              </a:rPr>
              <a:t> in date differenti per la medesima </a:t>
            </a:r>
            <a:r>
              <a:rPr lang="it-IT" i="1" dirty="0">
                <a:latin typeface="Myriad Pro Light" panose="020B0603030403020204" pitchFamily="34" charset="0"/>
              </a:rPr>
              <a:t>slot machine</a:t>
            </a:r>
            <a:endParaRPr lang="it-IT" dirty="0"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4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099" y="114300"/>
            <a:ext cx="87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DATASET – </a:t>
            </a:r>
            <a:r>
              <a:rPr lang="it-IT" sz="3600" cap="small" dirty="0">
                <a:latin typeface="Myriad Pro Light" panose="020B0603030403020204" pitchFamily="34" charset="0"/>
              </a:rPr>
              <a:t>data </a:t>
            </a:r>
            <a:r>
              <a:rPr lang="it-IT" sz="3600" cap="small" dirty="0" err="1">
                <a:latin typeface="Myriad Pro Light" panose="020B0603030403020204" pitchFamily="34" charset="0"/>
              </a:rPr>
              <a:t>manipulation</a:t>
            </a:r>
            <a:r>
              <a:rPr lang="it-IT" sz="3600" cap="small" dirty="0">
                <a:latin typeface="Myriad Pro Light" panose="020B0603030403020204" pitchFamily="34" charset="0"/>
              </a:rPr>
              <a:t> &amp; </a:t>
            </a:r>
            <a:r>
              <a:rPr lang="it-IT" sz="3600" cap="small" dirty="0" err="1">
                <a:latin typeface="Myriad Pro Light" panose="020B0603030403020204" pitchFamily="34" charset="0"/>
              </a:rPr>
              <a:t>cleaning</a:t>
            </a:r>
            <a:endParaRPr lang="it-IT" sz="3600" dirty="0">
              <a:latin typeface="Myriad Pro Light" panose="020B0603030403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004122-8CF6-4235-8CB4-32AA024294E0}"/>
              </a:ext>
            </a:extLst>
          </p:cNvPr>
          <p:cNvSpPr txBox="1"/>
          <p:nvPr/>
        </p:nvSpPr>
        <p:spPr>
          <a:xfrm>
            <a:off x="2914650" y="1002269"/>
            <a:ext cx="790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Myriad Pro Light" panose="020B0603030403020204" pitchFamily="34" charset="0"/>
              </a:rPr>
              <a:t>Obiettivo:</a:t>
            </a:r>
          </a:p>
          <a:p>
            <a:r>
              <a:rPr lang="it-IT" dirty="0">
                <a:latin typeface="Myriad Pro Light" panose="020B0603030403020204" pitchFamily="34" charset="0"/>
              </a:rPr>
              <a:t>creare due </a:t>
            </a:r>
            <a:r>
              <a:rPr lang="it-IT" i="1" dirty="0" err="1">
                <a:latin typeface="Myriad Pro Light" panose="020B0603030403020204" pitchFamily="34" charset="0"/>
              </a:rPr>
              <a:t>DataFrame</a:t>
            </a:r>
            <a:r>
              <a:rPr lang="it-IT" dirty="0">
                <a:latin typeface="Myriad Pro Light" panose="020B0603030403020204" pitchFamily="34" charset="0"/>
              </a:rPr>
              <a:t> per ogni casinò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0EAB7C-F1C6-4684-8779-1B5C87FB7D5D}"/>
              </a:ext>
            </a:extLst>
          </p:cNvPr>
          <p:cNvSpPr txBox="1"/>
          <p:nvPr/>
        </p:nvSpPr>
        <p:spPr>
          <a:xfrm>
            <a:off x="2914649" y="2198133"/>
            <a:ext cx="87629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Myriad Pro Light" panose="020B0603030403020204" pitchFamily="34" charset="0"/>
              </a:rPr>
              <a:t>Inventario delle </a:t>
            </a:r>
            <a:r>
              <a:rPr lang="it-IT" sz="2400" b="1" i="1" dirty="0">
                <a:latin typeface="Myriad Pro Light" panose="020B0603030403020204" pitchFamily="34" charset="0"/>
              </a:rPr>
              <a:t>slot </a:t>
            </a:r>
            <a:r>
              <a:rPr lang="it-IT" sz="2400" b="1" i="1" dirty="0" err="1">
                <a:latin typeface="Myriad Pro Light" panose="020B0603030403020204" pitchFamily="34" charset="0"/>
              </a:rPr>
              <a:t>machines</a:t>
            </a:r>
            <a:r>
              <a:rPr lang="it-IT" sz="2400" b="1" i="1" dirty="0">
                <a:latin typeface="Myriad Pro Light" panose="020B0603030403020204" pitchFamily="34" charset="0"/>
              </a:rPr>
              <a:t>:</a:t>
            </a:r>
          </a:p>
          <a:p>
            <a:pPr algn="ctr"/>
            <a:r>
              <a:rPr lang="it-IT" sz="2000" i="1" dirty="0" err="1">
                <a:latin typeface="Myriad Pro Light" panose="020B0603030403020204" pitchFamily="34" charset="0"/>
              </a:rPr>
              <a:t>MachineName</a:t>
            </a:r>
            <a:r>
              <a:rPr lang="it-IT" sz="2000" i="1" dirty="0">
                <a:latin typeface="Myriad Pro Light" panose="020B0603030403020204" pitchFamily="34" charset="0"/>
              </a:rPr>
              <a:t>, </a:t>
            </a:r>
            <a:r>
              <a:rPr lang="it-IT" sz="2000" i="1" dirty="0" err="1">
                <a:latin typeface="Myriad Pro Light" panose="020B0603030403020204" pitchFamily="34" charset="0"/>
              </a:rPr>
              <a:t>Manufacturer</a:t>
            </a:r>
            <a:r>
              <a:rPr lang="it-IT" sz="2000" i="1" dirty="0">
                <a:latin typeface="Myriad Pro Light" panose="020B0603030403020204" pitchFamily="34" charset="0"/>
              </a:rPr>
              <a:t>, Model, </a:t>
            </a:r>
            <a:r>
              <a:rPr lang="it-IT" sz="2000" i="1" dirty="0" err="1">
                <a:latin typeface="Myriad Pro Light" panose="020B0603030403020204" pitchFamily="34" charset="0"/>
              </a:rPr>
              <a:t>MachineType</a:t>
            </a:r>
            <a:r>
              <a:rPr lang="it-IT" sz="2000" i="1" dirty="0">
                <a:latin typeface="Myriad Pro Light" panose="020B0603030403020204" pitchFamily="34" charset="0"/>
              </a:rPr>
              <a:t>, </a:t>
            </a:r>
            <a:r>
              <a:rPr lang="it-IT" sz="2000" i="1" dirty="0" err="1">
                <a:latin typeface="Myriad Pro Light" panose="020B0603030403020204" pitchFamily="34" charset="0"/>
              </a:rPr>
              <a:t>Denomination</a:t>
            </a:r>
            <a:r>
              <a:rPr lang="it-IT" sz="2000" i="1" dirty="0">
                <a:latin typeface="Myriad Pro Light" panose="020B0603030403020204" pitchFamily="34" charset="0"/>
              </a:rPr>
              <a:t>, </a:t>
            </a:r>
            <a:r>
              <a:rPr lang="it-IT" sz="2000" i="1" dirty="0" err="1">
                <a:latin typeface="Myriad Pro Light" panose="020B0603030403020204" pitchFamily="34" charset="0"/>
              </a:rPr>
              <a:t>NoMachines</a:t>
            </a:r>
            <a:endParaRPr lang="it-IT" sz="2000" i="1" dirty="0">
              <a:latin typeface="Myriad Pro Light" panose="020B0603030403020204" pitchFamily="34" charset="0"/>
            </a:endParaRPr>
          </a:p>
          <a:p>
            <a:endParaRPr lang="it-IT" sz="800" i="1" dirty="0">
              <a:latin typeface="Myriad Pro Light" panose="020B06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latin typeface="Myriad Pro Light" panose="020B0603030403020204" pitchFamily="34" charset="0"/>
              </a:rPr>
              <a:t>Aries</a:t>
            </a:r>
            <a:r>
              <a:rPr lang="it-IT" i="1" dirty="0">
                <a:latin typeface="Myriad Pro Light" panose="020B0603030403020204" pitchFamily="34" charset="0"/>
              </a:rPr>
              <a:t>: 849 slot </a:t>
            </a:r>
            <a:r>
              <a:rPr lang="it-IT" i="1" dirty="0" err="1">
                <a:latin typeface="Myriad Pro Light" panose="020B0603030403020204" pitchFamily="34" charset="0"/>
              </a:rPr>
              <a:t>machines</a:t>
            </a:r>
            <a:r>
              <a:rPr lang="it-IT" i="1" dirty="0">
                <a:latin typeface="Myriad Pro Light" panose="020B0603030403020204" pitchFamily="34" charset="0"/>
              </a:rPr>
              <a:t> totali, 424 configurazioni diverse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Myriad Pro Light" panose="020B0603030403020204" pitchFamily="34" charset="0"/>
              </a:rPr>
              <a:t>Libra: 230 slot </a:t>
            </a:r>
            <a:r>
              <a:rPr lang="it-IT" i="1" dirty="0" err="1">
                <a:latin typeface="Myriad Pro Light" panose="020B0603030403020204" pitchFamily="34" charset="0"/>
              </a:rPr>
              <a:t>machines</a:t>
            </a:r>
            <a:r>
              <a:rPr lang="it-IT" i="1" dirty="0">
                <a:latin typeface="Myriad Pro Light" panose="020B0603030403020204" pitchFamily="34" charset="0"/>
              </a:rPr>
              <a:t> totali, 169 configurazioni diverse</a:t>
            </a:r>
          </a:p>
          <a:p>
            <a:endParaRPr lang="it-IT" dirty="0">
              <a:latin typeface="Myriad Pro Light" panose="020B0603030403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1633FB-4A39-40C3-82EF-BA5D6EDE1EF8}"/>
              </a:ext>
            </a:extLst>
          </p:cNvPr>
          <p:cNvSpPr txBox="1"/>
          <p:nvPr/>
        </p:nvSpPr>
        <p:spPr>
          <a:xfrm>
            <a:off x="2914655" y="4339264"/>
            <a:ext cx="87629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latin typeface="Myriad Pro Light" panose="020B0603030403020204" pitchFamily="34" charset="0"/>
              </a:rPr>
              <a:t>DataFrame</a:t>
            </a:r>
            <a:r>
              <a:rPr lang="it-IT" sz="2400" b="1" dirty="0">
                <a:latin typeface="Myriad Pro Light" panose="020B0603030403020204" pitchFamily="34" charset="0"/>
              </a:rPr>
              <a:t> dei profitti delle </a:t>
            </a:r>
            <a:r>
              <a:rPr lang="it-IT" sz="2400" b="1" i="1" dirty="0">
                <a:latin typeface="Myriad Pro Light" panose="020B0603030403020204" pitchFamily="34" charset="0"/>
              </a:rPr>
              <a:t>slot </a:t>
            </a:r>
            <a:r>
              <a:rPr lang="it-IT" sz="2400" b="1" i="1" dirty="0" err="1">
                <a:latin typeface="Myriad Pro Light" panose="020B0603030403020204" pitchFamily="34" charset="0"/>
              </a:rPr>
              <a:t>machines</a:t>
            </a:r>
            <a:r>
              <a:rPr lang="it-IT" sz="2400" b="1" i="1" dirty="0">
                <a:latin typeface="Myriad Pro Light" panose="020B0603030403020204" pitchFamily="34" charset="0"/>
              </a:rPr>
              <a:t>:</a:t>
            </a:r>
          </a:p>
          <a:p>
            <a:pPr algn="ctr"/>
            <a:r>
              <a:rPr lang="it-IT" sz="2000" i="1" dirty="0" err="1">
                <a:latin typeface="Myriad Pro Light" panose="020B0603030403020204" pitchFamily="34" charset="0"/>
              </a:rPr>
              <a:t>MachineName</a:t>
            </a:r>
            <a:r>
              <a:rPr lang="it-IT" sz="2000" i="1" dirty="0">
                <a:latin typeface="Myriad Pro Light" panose="020B0603030403020204" pitchFamily="34" charset="0"/>
              </a:rPr>
              <a:t>, </a:t>
            </a:r>
            <a:r>
              <a:rPr lang="it-IT" sz="2000" i="1" dirty="0" err="1">
                <a:latin typeface="Myriad Pro Light" panose="020B0603030403020204" pitchFamily="34" charset="0"/>
              </a:rPr>
              <a:t>Manufacturer</a:t>
            </a:r>
            <a:r>
              <a:rPr lang="it-IT" sz="2000" i="1" dirty="0">
                <a:latin typeface="Myriad Pro Light" panose="020B0603030403020204" pitchFamily="34" charset="0"/>
              </a:rPr>
              <a:t>, Model, </a:t>
            </a:r>
            <a:r>
              <a:rPr lang="it-IT" sz="2000" i="1" dirty="0" err="1">
                <a:latin typeface="Myriad Pro Light" panose="020B0603030403020204" pitchFamily="34" charset="0"/>
              </a:rPr>
              <a:t>Denomination</a:t>
            </a:r>
            <a:r>
              <a:rPr lang="it-IT" sz="2000" i="1" dirty="0">
                <a:latin typeface="Myriad Pro Light" panose="020B0603030403020204" pitchFamily="34" charset="0"/>
              </a:rPr>
              <a:t>, </a:t>
            </a:r>
            <a:r>
              <a:rPr lang="it-IT" sz="2000" i="1" dirty="0" err="1">
                <a:latin typeface="Myriad Pro Light" panose="020B0603030403020204" pitchFamily="34" charset="0"/>
              </a:rPr>
              <a:t>Section</a:t>
            </a:r>
            <a:r>
              <a:rPr lang="it-IT" sz="2000" i="1" dirty="0">
                <a:latin typeface="Myriad Pro Light" panose="020B0603030403020204" pitchFamily="34" charset="0"/>
              </a:rPr>
              <a:t>, </a:t>
            </a:r>
            <a:r>
              <a:rPr lang="it-IT" sz="2000" i="1" dirty="0" err="1">
                <a:latin typeface="Myriad Pro Light" panose="020B0603030403020204" pitchFamily="34" charset="0"/>
              </a:rPr>
              <a:t>GrossRevenuePerMachine</a:t>
            </a:r>
            <a:r>
              <a:rPr lang="it-IT" sz="2000" i="1" dirty="0">
                <a:latin typeface="Myriad Pro Light" panose="020B0603030403020204" pitchFamily="34" charset="0"/>
              </a:rPr>
              <a:t>, </a:t>
            </a:r>
            <a:r>
              <a:rPr lang="it-IT" sz="2000" i="1" dirty="0" err="1">
                <a:latin typeface="Myriad Pro Light" panose="020B0603030403020204" pitchFamily="34" charset="0"/>
              </a:rPr>
              <a:t>PlaysPerMachine</a:t>
            </a:r>
            <a:r>
              <a:rPr lang="it-IT" sz="2000" i="1" dirty="0">
                <a:latin typeface="Myriad Pro Light" panose="020B0603030403020204" pitchFamily="34" charset="0"/>
              </a:rPr>
              <a:t>, </a:t>
            </a:r>
            <a:r>
              <a:rPr lang="it-IT" sz="2000" i="1" dirty="0" err="1">
                <a:latin typeface="Myriad Pro Light" panose="020B0603030403020204" pitchFamily="34" charset="0"/>
              </a:rPr>
              <a:t>Daily_profitability</a:t>
            </a:r>
            <a:endParaRPr lang="it-IT" sz="2000" dirty="0">
              <a:latin typeface="Myriad Pro Light" panose="020B0603030403020204" pitchFamily="34" charset="0"/>
            </a:endParaRPr>
          </a:p>
          <a:p>
            <a:endParaRPr lang="it-IT" dirty="0">
              <a:latin typeface="Myriad Pro Light" panose="020B06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 err="1">
                <a:latin typeface="Myriad Pro Light" panose="020B0603030403020204" pitchFamily="34" charset="0"/>
              </a:rPr>
              <a:t>Daily_profitability</a:t>
            </a:r>
            <a:r>
              <a:rPr lang="it-IT" i="1" dirty="0">
                <a:latin typeface="Myriad Pro Light" panose="020B0603030403020204" pitchFamily="34" charset="0"/>
              </a:rPr>
              <a:t> = </a:t>
            </a:r>
            <a:r>
              <a:rPr lang="it-IT" i="1" dirty="0" err="1">
                <a:latin typeface="Myriad Pro Light" panose="020B0603030403020204" pitchFamily="34" charset="0"/>
              </a:rPr>
              <a:t>daily</a:t>
            </a:r>
            <a:r>
              <a:rPr lang="it-IT" i="1" dirty="0">
                <a:latin typeface="Myriad Pro Light" panose="020B0603030403020204" pitchFamily="34" charset="0"/>
              </a:rPr>
              <a:t> </a:t>
            </a:r>
            <a:r>
              <a:rPr lang="it-IT" i="1" dirty="0" err="1">
                <a:latin typeface="Myriad Pro Light" panose="020B0603030403020204" pitchFamily="34" charset="0"/>
              </a:rPr>
              <a:t>plays</a:t>
            </a:r>
            <a:r>
              <a:rPr lang="it-IT" i="1" dirty="0">
                <a:latin typeface="Myriad Pro Light" panose="020B0603030403020204" pitchFamily="34" charset="0"/>
              </a:rPr>
              <a:t> per machine * </a:t>
            </a:r>
            <a:r>
              <a:rPr lang="it-IT" i="1" dirty="0" err="1">
                <a:latin typeface="Myriad Pro Light" panose="020B0603030403020204" pitchFamily="34" charset="0"/>
              </a:rPr>
              <a:t>daily</a:t>
            </a:r>
            <a:r>
              <a:rPr lang="it-IT" i="1" dirty="0">
                <a:latin typeface="Myriad Pro Light" panose="020B0603030403020204" pitchFamily="34" charset="0"/>
              </a:rPr>
              <a:t> </a:t>
            </a:r>
            <a:r>
              <a:rPr lang="it-IT" i="1" dirty="0" err="1">
                <a:latin typeface="Myriad Pro Light" panose="020B0603030403020204" pitchFamily="34" charset="0"/>
              </a:rPr>
              <a:t>gross</a:t>
            </a:r>
            <a:r>
              <a:rPr lang="it-IT" i="1" dirty="0">
                <a:latin typeface="Myriad Pro Light" panose="020B0603030403020204" pitchFamily="34" charset="0"/>
              </a:rPr>
              <a:t> </a:t>
            </a:r>
            <a:r>
              <a:rPr lang="it-IT" i="1" dirty="0" err="1">
                <a:latin typeface="Myriad Pro Light" panose="020B0603030403020204" pitchFamily="34" charset="0"/>
              </a:rPr>
              <a:t>revenue</a:t>
            </a:r>
            <a:r>
              <a:rPr lang="it-IT" i="1" dirty="0">
                <a:latin typeface="Myriad Pro Light" panose="020B0603030403020204" pitchFamily="34" charset="0"/>
              </a:rPr>
              <a:t> per machine</a:t>
            </a:r>
          </a:p>
        </p:txBody>
      </p:sp>
    </p:spTree>
    <p:extLst>
      <p:ext uri="{BB962C8B-B14F-4D97-AF65-F5344CB8AC3E}">
        <p14:creationId xmlns:p14="http://schemas.microsoft.com/office/powerpoint/2010/main" val="395505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099" y="114300"/>
            <a:ext cx="87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MODELLO – </a:t>
            </a:r>
            <a:r>
              <a:rPr lang="it-IT" sz="3600" cap="small" dirty="0">
                <a:latin typeface="Myriad Pro Light" panose="020B0603030403020204" pitchFamily="34" charset="0"/>
              </a:rPr>
              <a:t>assunzioni</a:t>
            </a:r>
            <a:endParaRPr lang="it-IT" sz="3600" dirty="0">
              <a:latin typeface="Myriad Pro Light" panose="020B0603030403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004122-8CF6-4235-8CB4-32AA024294E0}"/>
              </a:ext>
            </a:extLst>
          </p:cNvPr>
          <p:cNvSpPr txBox="1"/>
          <p:nvPr/>
        </p:nvSpPr>
        <p:spPr>
          <a:xfrm>
            <a:off x="2895600" y="990600"/>
            <a:ext cx="85724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Myriad Pro Light" panose="020B0603030403020204" pitchFamily="34" charset="0"/>
              </a:rPr>
              <a:t>Alla data ’2011-09-01’ sono già presenti tutte le </a:t>
            </a:r>
            <a:r>
              <a:rPr lang="it-IT" sz="2000" i="1" dirty="0">
                <a:latin typeface="Myriad Pro Light" panose="020B0603030403020204" pitchFamily="34" charset="0"/>
              </a:rPr>
              <a:t>slot </a:t>
            </a:r>
            <a:r>
              <a:rPr lang="it-IT" sz="2000" i="1" dirty="0" err="1">
                <a:latin typeface="Myriad Pro Light" panose="020B0603030403020204" pitchFamily="34" charset="0"/>
              </a:rPr>
              <a:t>machines</a:t>
            </a:r>
            <a:r>
              <a:rPr lang="it-IT" sz="2000" dirty="0">
                <a:latin typeface="Myriad Pro Light" panose="020B0603030403020204" pitchFamily="34" charset="0"/>
              </a:rPr>
              <a:t> di entrambi i casinò</a:t>
            </a:r>
          </a:p>
          <a:p>
            <a:endParaRPr lang="it-IT" sz="800" dirty="0">
              <a:latin typeface="Myriad Pro Light" panose="020B06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Myriad Pro Light" panose="020B0603030403020204" pitchFamily="34" charset="0"/>
              </a:rPr>
              <a:t> La capienza dei singoli ambienti del casinò è data dal numero di </a:t>
            </a:r>
            <a:r>
              <a:rPr lang="it-IT" sz="2000" i="1" dirty="0">
                <a:latin typeface="Myriad Pro Light" panose="020B0603030403020204" pitchFamily="34" charset="0"/>
              </a:rPr>
              <a:t>slot </a:t>
            </a:r>
            <a:r>
              <a:rPr lang="it-IT" sz="2000" i="1" dirty="0" err="1">
                <a:latin typeface="Myriad Pro Light" panose="020B0603030403020204" pitchFamily="34" charset="0"/>
              </a:rPr>
              <a:t>machines</a:t>
            </a:r>
            <a:r>
              <a:rPr lang="it-IT" sz="2000" dirty="0">
                <a:latin typeface="Myriad Pro Light" panose="020B0603030403020204" pitchFamily="34" charset="0"/>
              </a:rPr>
              <a:t> presenti alla data ’2011-09-01’ ed è costante nel tempo</a:t>
            </a:r>
          </a:p>
          <a:p>
            <a:endParaRPr lang="it-IT" sz="800" dirty="0">
              <a:latin typeface="Myriad Pro Light" panose="020B06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Myriad Pro Light" panose="020B0603030403020204" pitchFamily="34" charset="0"/>
              </a:rPr>
              <a:t>Le configurazioni di </a:t>
            </a:r>
            <a:r>
              <a:rPr lang="it-IT" sz="2000" i="1" dirty="0">
                <a:latin typeface="Myriad Pro Light" panose="020B0603030403020204" pitchFamily="34" charset="0"/>
              </a:rPr>
              <a:t>slot </a:t>
            </a:r>
            <a:r>
              <a:rPr lang="it-IT" sz="2000" i="1" dirty="0" err="1">
                <a:latin typeface="Myriad Pro Light" panose="020B0603030403020204" pitchFamily="34" charset="0"/>
              </a:rPr>
              <a:t>machines</a:t>
            </a:r>
            <a:r>
              <a:rPr lang="it-IT" sz="2000" dirty="0">
                <a:latin typeface="Myriad Pro Light" panose="020B0603030403020204" pitchFamily="34" charset="0"/>
              </a:rPr>
              <a:t> presenti alla data ’2011-09-01’ sono costanti, pertanto non è possibile modificare il valore dell’attributo </a:t>
            </a:r>
            <a:r>
              <a:rPr lang="it-IT" sz="2000" i="1" dirty="0" err="1">
                <a:latin typeface="Myriad Pro Light" panose="020B0603030403020204" pitchFamily="34" charset="0"/>
              </a:rPr>
              <a:t>Denomination</a:t>
            </a:r>
            <a:endParaRPr lang="it-IT" sz="2000" i="1" dirty="0">
              <a:latin typeface="Myriad Pro Light" panose="020B0603030403020204" pitchFamily="34" charset="0"/>
            </a:endParaRPr>
          </a:p>
          <a:p>
            <a:endParaRPr lang="it-IT" sz="800" i="1" dirty="0">
              <a:latin typeface="Myriad Pro Light" panose="020B06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Myriad Pro Light" panose="020B0603030403020204" pitchFamily="34" charset="0"/>
              </a:rPr>
              <a:t>Il profitto di una configurazione di slot machine varia al variare dell’ambiente in cui è posizionata</a:t>
            </a:r>
          </a:p>
          <a:p>
            <a:endParaRPr lang="it-IT" sz="800" dirty="0">
              <a:latin typeface="Myriad Pro Light" panose="020B06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Myriad Pro Light" panose="020B0603030403020204" pitchFamily="34" charset="0"/>
              </a:rPr>
              <a:t>Il valore della redditività di ogni configurazione è dato dalla media delle singole redditività registrare mensilmente, è pertanto un valore indicativo e non veritiero</a:t>
            </a:r>
          </a:p>
        </p:txBody>
      </p:sp>
    </p:spTree>
    <p:extLst>
      <p:ext uri="{BB962C8B-B14F-4D97-AF65-F5344CB8AC3E}">
        <p14:creationId xmlns:p14="http://schemas.microsoft.com/office/powerpoint/2010/main" val="57780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099" y="114300"/>
            <a:ext cx="87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MODELLO – </a:t>
            </a:r>
            <a:r>
              <a:rPr lang="it-IT" sz="3600" cap="small" dirty="0">
                <a:latin typeface="Myriad Pro Light" panose="020B0603030403020204" pitchFamily="34" charset="0"/>
              </a:rPr>
              <a:t>variabili decisionali</a:t>
            </a:r>
            <a:endParaRPr lang="it-IT" sz="3600" dirty="0">
              <a:latin typeface="Myriad Pro Light" panose="020B0603030403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B004122-8CF6-4235-8CB4-32AA024294E0}"/>
                  </a:ext>
                </a:extLst>
              </p:cNvPr>
              <p:cNvSpPr txBox="1"/>
              <p:nvPr/>
            </p:nvSpPr>
            <p:spPr>
              <a:xfrm>
                <a:off x="2816087" y="892260"/>
                <a:ext cx="7905731" cy="2855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Myriad Pro Light" panose="020B0603030403020204" pitchFamily="34" charset="0"/>
                  </a:rPr>
                  <a:t>Aries: 3396 variabili decisionali </a:t>
                </a:r>
              </a:p>
              <a:p>
                <a:pPr lvl="1"/>
                <a:r>
                  <a:rPr lang="it-IT" dirty="0">
                    <a:latin typeface="Myriad Pro Light" panose="020B0603030403020204" pitchFamily="34" charset="0"/>
                  </a:rPr>
                  <a:t>	849 </a:t>
                </a:r>
                <a:r>
                  <a:rPr lang="it-IT" i="1" dirty="0">
                    <a:latin typeface="Myriad Pro Light" panose="020B0603030403020204" pitchFamily="34" charset="0"/>
                  </a:rPr>
                  <a:t>slot </a:t>
                </a:r>
                <a:r>
                  <a:rPr lang="it-IT" i="1" dirty="0" err="1">
                    <a:latin typeface="Myriad Pro Light" panose="020B0603030403020204" pitchFamily="34" charset="0"/>
                  </a:rPr>
                  <a:t>machines</a:t>
                </a:r>
                <a:r>
                  <a:rPr lang="it-IT" i="1" dirty="0">
                    <a:latin typeface="Myriad Pro Light" panose="020B0603030403020204" pitchFamily="34" charset="0"/>
                  </a:rPr>
                  <a:t>, </a:t>
                </a:r>
                <a:r>
                  <a:rPr lang="it-IT" dirty="0">
                    <a:latin typeface="Myriad Pro Light" panose="020B0603030403020204" pitchFamily="34" charset="0"/>
                  </a:rPr>
                  <a:t>4 sezioni</a:t>
                </a:r>
              </a:p>
              <a:p>
                <a:pPr lvl="1"/>
                <a:endParaRPr lang="it-IT" dirty="0">
                  <a:latin typeface="Myriad Pro Light" panose="020B0603030403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Myriad Pro Light" panose="020B0603030403020204" pitchFamily="34" charset="0"/>
                  </a:rPr>
                  <a:t>Libra: 960 variabili decisioni</a:t>
                </a:r>
              </a:p>
              <a:p>
                <a:pPr lvl="1"/>
                <a:r>
                  <a:rPr lang="it-IT" dirty="0">
                    <a:latin typeface="Myriad Pro Light" panose="020B0603030403020204" pitchFamily="34" charset="0"/>
                  </a:rPr>
                  <a:t>	230 </a:t>
                </a:r>
                <a:r>
                  <a:rPr lang="it-IT" i="1" dirty="0">
                    <a:latin typeface="Myriad Pro Light" panose="020B0603030403020204" pitchFamily="34" charset="0"/>
                  </a:rPr>
                  <a:t>slot </a:t>
                </a:r>
                <a:r>
                  <a:rPr lang="it-IT" i="1" dirty="0" err="1">
                    <a:latin typeface="Myriad Pro Light" panose="020B0603030403020204" pitchFamily="34" charset="0"/>
                  </a:rPr>
                  <a:t>machines</a:t>
                </a:r>
                <a:r>
                  <a:rPr lang="it-IT" i="1" dirty="0">
                    <a:latin typeface="Myriad Pro Light" panose="020B0603030403020204" pitchFamily="34" charset="0"/>
                  </a:rPr>
                  <a:t>,</a:t>
                </a:r>
                <a:r>
                  <a:rPr lang="it-IT" dirty="0">
                    <a:latin typeface="Myriad Pro Light" panose="020B0603030403020204" pitchFamily="34" charset="0"/>
                  </a:rPr>
                  <a:t> 4 sezioni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Myriad Pro Light" panose="020B0603030403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Myriad Pro Light" panose="020B0603030403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𝑙𝑎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𝑠𝑙𝑜𝑡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è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𝑝𝑟𝑒𝑠𝑒𝑛𝑡𝑒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𝑛𝑒𝑙𝑙𝑎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𝑠𝑒𝑧𝑖𝑜𝑛𝑒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𝑎𝑙𝑡𝑟𝑖𝑚𝑒𝑛𝑡𝑖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latin typeface="Myriad Pro Light" panose="020B0603030403020204" pitchFamily="34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B004122-8CF6-4235-8CB4-32AA02429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7" y="892260"/>
                <a:ext cx="7905731" cy="2855141"/>
              </a:xfrm>
              <a:prstGeom prst="rect">
                <a:avLst/>
              </a:prstGeom>
              <a:blipFill>
                <a:blip r:embed="rId3"/>
                <a:stretch>
                  <a:fillRect l="-540" t="-8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E0F407DF-0629-4854-A9B7-80296C9F6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24" y="4367311"/>
            <a:ext cx="792590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6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1">
                <a:lumMod val="40000"/>
                <a:lumOff val="60000"/>
              </a:schemeClr>
            </a:gs>
            <a:gs pos="100000">
              <a:schemeClr val="bg1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oggetto, edificio, slot machine&#10;&#10;Descrizione generata con affidabilità molto elevata">
            <a:extLst>
              <a:ext uri="{FF2B5EF4-FFF2-40B4-BE49-F238E27FC236}">
                <a16:creationId xmlns:a16="http://schemas.microsoft.com/office/drawing/2014/main" id="{8CC74937-DDCF-4690-91A5-3E103CEA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7"/>
          <a:stretch/>
        </p:blipFill>
        <p:spPr>
          <a:xfrm>
            <a:off x="0" y="0"/>
            <a:ext cx="2628900" cy="6858000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89E242D-5C2B-484E-9A7C-AD58DDD06DBB}"/>
              </a:ext>
            </a:extLst>
          </p:cNvPr>
          <p:cNvCxnSpPr/>
          <p:nvPr/>
        </p:nvCxnSpPr>
        <p:spPr>
          <a:xfrm>
            <a:off x="2628900" y="0"/>
            <a:ext cx="0" cy="6858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EDE67A-F2D4-4CA0-A0F6-8F9E6DBC75B1}"/>
              </a:ext>
            </a:extLst>
          </p:cNvPr>
          <p:cNvSpPr txBox="1"/>
          <p:nvPr/>
        </p:nvSpPr>
        <p:spPr>
          <a:xfrm>
            <a:off x="2705099" y="114300"/>
            <a:ext cx="876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Myriad Pro Light" panose="020B0603030403020204" pitchFamily="34" charset="0"/>
              </a:rPr>
              <a:t>MODELLO – </a:t>
            </a:r>
            <a:r>
              <a:rPr lang="it-IT" sz="3600" cap="small" dirty="0">
                <a:latin typeface="Myriad Pro Light" panose="020B0603030403020204" pitchFamily="34" charset="0"/>
              </a:rPr>
              <a:t>funzione obiettivo</a:t>
            </a:r>
            <a:endParaRPr lang="it-IT" sz="3600" dirty="0">
              <a:latin typeface="Myriad Pro Light" panose="020B0603030403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4089D95-7F37-4D5F-B059-462485C569F1}"/>
              </a:ext>
            </a:extLst>
          </p:cNvPr>
          <p:cNvCxnSpPr>
            <a:cxnSpLocks/>
          </p:cNvCxnSpPr>
          <p:nvPr/>
        </p:nvCxnSpPr>
        <p:spPr>
          <a:xfrm>
            <a:off x="1733550" y="742950"/>
            <a:ext cx="82391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B004122-8CF6-4235-8CB4-32AA024294E0}"/>
                  </a:ext>
                </a:extLst>
              </p:cNvPr>
              <p:cNvSpPr txBox="1"/>
              <p:nvPr/>
            </p:nvSpPr>
            <p:spPr>
              <a:xfrm>
                <a:off x="2895600" y="990600"/>
                <a:ext cx="8663605" cy="1998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𝑆𝑒𝑐𝑡𝑖𝑜𝑛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𝐷𝑒𝑐𝑖𝑠𝑖𝑜𝑛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𝑉𝑎𝑟𝑖𝑎𝑏𝑖𝑙𝑒𝑠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it-IT" sz="2400" dirty="0">
                  <a:latin typeface="Myriad Pro Light" panose="020B0603030403020204" pitchFamily="34" charset="0"/>
                </a:endParaRPr>
              </a:p>
              <a:p>
                <a:endParaRPr lang="it-IT" sz="2400" dirty="0">
                  <a:latin typeface="Myriad Pro Light" panose="020B06030304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latin typeface="Myriad Pro Light" panose="020B0603030403020204" pitchFamily="34" charset="0"/>
                  </a:rPr>
                  <a:t> variabile decisionale binaria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latin typeface="Myriad Pro Light" panose="020B0603030403020204" pitchFamily="34" charset="0"/>
                  </a:rPr>
                  <a:t> coefficiente di profitto per la macchina </a:t>
                </a:r>
                <a:r>
                  <a:rPr lang="it-IT" i="1" dirty="0">
                    <a:latin typeface="Myriad Pro Light" panose="020B0603030403020204" pitchFamily="34" charset="0"/>
                  </a:rPr>
                  <a:t>i </a:t>
                </a:r>
                <a:r>
                  <a:rPr lang="it-IT" dirty="0">
                    <a:latin typeface="Myriad Pro Light" panose="020B0603030403020204" pitchFamily="34" charset="0"/>
                  </a:rPr>
                  <a:t>nella sezione </a:t>
                </a:r>
                <a:r>
                  <a:rPr lang="it-IT" i="1" dirty="0">
                    <a:latin typeface="Myriad Pro Light" panose="020B0603030403020204" pitchFamily="34" charset="0"/>
                  </a:rPr>
                  <a:t>j</a:t>
                </a:r>
                <a:endParaRPr lang="it-IT" dirty="0">
                  <a:latin typeface="Myriad Pro Light" panose="020B0603030403020204" pitchFamily="34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B004122-8CF6-4235-8CB4-32AA02429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990600"/>
                <a:ext cx="8663605" cy="1998304"/>
              </a:xfrm>
              <a:prstGeom prst="rect">
                <a:avLst/>
              </a:prstGeom>
              <a:blipFill>
                <a:blip r:embed="rId3"/>
                <a:stretch>
                  <a:fillRect l="-422" b="-30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D9C0B45-0D9D-4AF0-9E8A-7BDB374DA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71" y="3566743"/>
            <a:ext cx="617306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59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525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Myriad Pro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Porcino</dc:creator>
  <cp:lastModifiedBy>Matteo Porcino</cp:lastModifiedBy>
  <cp:revision>15</cp:revision>
  <dcterms:created xsi:type="dcterms:W3CDTF">2018-06-20T13:45:49Z</dcterms:created>
  <dcterms:modified xsi:type="dcterms:W3CDTF">2018-06-20T15:44:19Z</dcterms:modified>
</cp:coreProperties>
</file>