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1.png" ContentType="image/png"/>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BD2F282-E593-4C1E-AD14-5B19F9757E34}" type="datetime">
              <a:rPr b="0" lang="en-US" sz="1200" spc="-1" strike="noStrike">
                <a:solidFill>
                  <a:srgbClr val="8b8b8b"/>
                </a:solidFill>
                <a:latin typeface="Calibri"/>
              </a:rPr>
              <a:t>2/14/21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DB1738D-80ED-4A0A-A431-778A522EEB87}"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A2E951A-3ADD-4AAD-9ED1-1635B873C3B2}" type="datetime">
              <a:rPr b="0" lang="en-US" sz="1200" spc="-1" strike="noStrike">
                <a:solidFill>
                  <a:srgbClr val="8b8b8b"/>
                </a:solidFill>
                <a:latin typeface="Calibri"/>
              </a:rPr>
              <a:t>2/14/21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6E600F3-50C4-4799-842E-BFAAA9FAFFD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672C0A58-C781-4C5C-A7E4-4C76A399C3BD}" type="datetime">
              <a:rPr b="0" lang="en-US" sz="1200" spc="-1" strike="noStrike">
                <a:solidFill>
                  <a:srgbClr val="8b8b8b"/>
                </a:solidFill>
                <a:latin typeface="Calibri"/>
              </a:rPr>
              <a:t>2/14/21</a:t>
            </a:fld>
            <a:endParaRPr b="0" lang="en-US"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F8455AD-D74F-4ED7-BC36-3B05FF646255}" type="slidenum">
              <a:rPr b="0" lang="en-US"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en-US" sz="8800" spc="-1" strike="noStrike">
                <a:solidFill>
                  <a:srgbClr val="4472c4"/>
                </a:solidFill>
                <a:latin typeface="Calibri Light"/>
              </a:rPr>
              <a:t>Capstone Project </a:t>
            </a:r>
            <a:endParaRPr b="0" lang="en-US" sz="8800" spc="-1" strike="noStrike">
              <a:solidFill>
                <a:srgbClr val="000000"/>
              </a:solidFill>
              <a:latin typeface="Calibri"/>
            </a:endParaRPr>
          </a:p>
        </p:txBody>
      </p:sp>
      <p:sp>
        <p:nvSpPr>
          <p:cNvPr id="124"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pPr>
            <a:r>
              <a:rPr b="0" i="1" lang="en-US" sz="2400" spc="-1" strike="noStrike">
                <a:solidFill>
                  <a:srgbClr val="000000"/>
                </a:solidFill>
                <a:latin typeface="Calibri"/>
              </a:rPr>
              <a:t>IBM Data Science Professional Certificate - Coursera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Introduction</a:t>
            </a:r>
            <a:r>
              <a:rPr b="0" lang="en-US" sz="4400" spc="-1" strike="noStrike">
                <a:solidFill>
                  <a:srgbClr val="000000"/>
                </a:solidFill>
                <a:latin typeface="Calibri Light"/>
              </a:rPr>
              <a:t>	</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en-US" sz="2400" spc="-1" strike="noStrike">
                <a:solidFill>
                  <a:srgbClr val="000000"/>
                </a:solidFill>
                <a:latin typeface="Bell MT"/>
              </a:rPr>
              <a:t>Data Science with its machine learning techniques is taking business by storm. Today internet is flooded with these ML models from e-commerce to human care and list goes on.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Bell MT"/>
              </a:rPr>
              <a:t>In this project we will use one of ML technique to look into Neighborhoods of Brooklyn, New York and create cluster containing neighborhoods with similarities.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427680"/>
            <a:ext cx="10515240" cy="79560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Data/Libraries Used -</a:t>
            </a:r>
            <a:endParaRPr b="0" lang="en-US" sz="4400" spc="-1" strike="noStrike">
              <a:solidFill>
                <a:srgbClr val="000000"/>
              </a:solidFill>
              <a:latin typeface="Calibri"/>
            </a:endParaRPr>
          </a:p>
        </p:txBody>
      </p:sp>
      <p:sp>
        <p:nvSpPr>
          <p:cNvPr id="128" name="TextShape 2"/>
          <p:cNvSpPr txBox="1"/>
          <p:nvPr/>
        </p:nvSpPr>
        <p:spPr>
          <a:xfrm>
            <a:off x="838080" y="1420920"/>
            <a:ext cx="10515240" cy="47556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Bell MT"/>
              </a:rPr>
              <a:t>We have used New York dataset which contains details of all Borough in New York and their corresponding neighborhoods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Bell MT"/>
              </a:rPr>
              <a:t>Next we have used Foursquare API to fetch location specific venues from each neighborhood</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Bell MT"/>
              </a:rPr>
              <a:t>We have used Folium library greatly to visualize the neighbourhoods clearly and have a clear understanding. Also Matplotlib is used.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Bell MT"/>
              </a:rPr>
              <a:t>For data wrangling, analysis and cleaning, we have used Numpy, Pandas.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Bell MT"/>
              </a:rPr>
              <a:t>For ML we have used skit-learn library.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TextShape 1"/>
          <p:cNvSpPr txBox="1"/>
          <p:nvPr/>
        </p:nvSpPr>
        <p:spPr>
          <a:xfrm>
            <a:off x="627120" y="365040"/>
            <a:ext cx="1072620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Methodology</a:t>
            </a:r>
            <a:endParaRPr b="0" lang="en-US" sz="4400" spc="-1" strike="noStrike">
              <a:solidFill>
                <a:srgbClr val="000000"/>
              </a:solidFill>
              <a:latin typeface="Calibri"/>
            </a:endParaRPr>
          </a:p>
        </p:txBody>
      </p:sp>
      <p:sp>
        <p:nvSpPr>
          <p:cNvPr id="130" name="TextShape 2"/>
          <p:cNvSpPr txBox="1"/>
          <p:nvPr/>
        </p:nvSpPr>
        <p:spPr>
          <a:xfrm>
            <a:off x="627120" y="1487880"/>
            <a:ext cx="10515240" cy="4743720"/>
          </a:xfrm>
          <a:prstGeom prst="rect">
            <a:avLst/>
          </a:prstGeom>
          <a:noFill/>
          <a:ln>
            <a:noFill/>
          </a:ln>
        </p:spPr>
        <p:txBody>
          <a:bodyPr>
            <a:normAutofit/>
          </a:bodyPr>
          <a:p>
            <a:pPr>
              <a:lnSpc>
                <a:spcPct val="100000"/>
              </a:lnSpc>
              <a:spcBef>
                <a:spcPts val="1001"/>
              </a:spcBef>
            </a:pPr>
            <a:r>
              <a:rPr b="0" lang="en-US" sz="2200" spc="-1" strike="noStrike">
                <a:solidFill>
                  <a:srgbClr val="000000"/>
                </a:solidFill>
                <a:latin typeface="Bell MT"/>
              </a:rPr>
              <a:t>In this project New York data is taken as a base which contains info of all borough and their corresponding neighborhoods. Some exploratory data analysis applied –</a:t>
            </a:r>
            <a:endParaRPr b="0" lang="en-US" sz="22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200" spc="-1" strike="noStrike">
                <a:solidFill>
                  <a:srgbClr val="000000"/>
                </a:solidFill>
                <a:latin typeface="Bell MT"/>
              </a:rPr>
              <a:t>From the dataframe we will subset the dataset to get only the records for BROOKLYN,</a:t>
            </a:r>
            <a:endParaRPr b="0" lang="en-US" sz="22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200" spc="-1" strike="noStrike">
                <a:solidFill>
                  <a:srgbClr val="000000"/>
                </a:solidFill>
                <a:latin typeface="Bell MT"/>
              </a:rPr>
              <a:t>Visualize all neighborhood of BROOKLYN using FOLIUM library.</a:t>
            </a:r>
            <a:endParaRPr b="0" lang="en-US" sz="22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200" spc="-1" strike="noStrike">
                <a:solidFill>
                  <a:srgbClr val="000000"/>
                </a:solidFill>
                <a:latin typeface="Bell MT"/>
              </a:rPr>
              <a:t>Fetching Latitude and Longitude of neighborhoods using Geopy Library</a:t>
            </a:r>
            <a:endParaRPr b="0" lang="en-US" sz="22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200" spc="-1" strike="noStrike">
                <a:solidFill>
                  <a:srgbClr val="000000"/>
                </a:solidFill>
                <a:latin typeface="Bell MT"/>
              </a:rPr>
              <a:t>Normalizing the data fetched from Foursquare API.</a:t>
            </a:r>
            <a:endParaRPr b="0" lang="en-US" sz="2200" spc="-1" strike="noStrike">
              <a:solidFill>
                <a:srgbClr val="000000"/>
              </a:solidFill>
              <a:latin typeface="Calibri"/>
            </a:endParaRPr>
          </a:p>
          <a:p>
            <a:pPr>
              <a:lnSpc>
                <a:spcPct val="100000"/>
              </a:lnSpc>
              <a:spcBef>
                <a:spcPts val="1001"/>
              </a:spcBef>
            </a:pPr>
            <a:endParaRPr b="0" lang="en-US" sz="2200" spc="-1" strike="noStrike">
              <a:solidFill>
                <a:srgbClr val="000000"/>
              </a:solidFill>
              <a:latin typeface="Calibri"/>
            </a:endParaRPr>
          </a:p>
          <a:p>
            <a:pPr>
              <a:lnSpc>
                <a:spcPct val="100000"/>
              </a:lnSpc>
              <a:spcBef>
                <a:spcPts val="1001"/>
              </a:spcBef>
            </a:pPr>
            <a:r>
              <a:rPr b="0" lang="en-US" sz="2200" spc="-1" strike="noStrike">
                <a:solidFill>
                  <a:srgbClr val="000000"/>
                </a:solidFill>
                <a:latin typeface="Bell MT"/>
              </a:rPr>
              <a:t>Machine learning technique –</a:t>
            </a:r>
            <a:endParaRPr b="0" lang="en-US" sz="22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200" spc="-1" strike="noStrike">
                <a:solidFill>
                  <a:srgbClr val="000000"/>
                </a:solidFill>
                <a:latin typeface="Bell MT"/>
              </a:rPr>
              <a:t>We will use Clustering technique of Unsupervised Learning to segment the neighborhoods and cluster them using K-MEANS clustering to get the clusters with similarities in their venues.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Sample Maps Generated for Brooklyn</a:t>
            </a:r>
            <a:endParaRPr b="0" lang="en-US" sz="3600" spc="-1" strike="noStrike">
              <a:solidFill>
                <a:srgbClr val="000000"/>
              </a:solidFill>
              <a:latin typeface="Calibri"/>
            </a:endParaRPr>
          </a:p>
        </p:txBody>
      </p:sp>
      <p:pic>
        <p:nvPicPr>
          <p:cNvPr id="132" name="Content Placeholder 3" descr=""/>
          <p:cNvPicPr/>
          <p:nvPr/>
        </p:nvPicPr>
        <p:blipFill>
          <a:blip r:embed="rId1"/>
          <a:stretch/>
        </p:blipFill>
        <p:spPr>
          <a:xfrm>
            <a:off x="2467080" y="1958040"/>
            <a:ext cx="7257600" cy="4086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Wrapping it up - </a:t>
            </a:r>
            <a:endParaRPr b="0" lang="en-US"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Autofit/>
          </a:bodyPr>
          <a:p>
            <a:pPr marL="228600" indent="-228240">
              <a:lnSpc>
                <a:spcPct val="100000"/>
              </a:lnSpc>
              <a:spcBef>
                <a:spcPts val="1001"/>
              </a:spcBef>
              <a:buClr>
                <a:srgbClr val="000000"/>
              </a:buClr>
              <a:buFont typeface="Arial"/>
              <a:buChar char="•"/>
            </a:pPr>
            <a:r>
              <a:rPr b="0" lang="en-US" sz="2400" spc="-1" strike="noStrike">
                <a:solidFill>
                  <a:srgbClr val="000000"/>
                </a:solidFill>
                <a:latin typeface="Bell MT"/>
              </a:rPr>
              <a:t>According to results we see that most common venues come out to be restaurants and Coffee shops, which means any new businessman can start restaurants provided that they need to compete with existing established chains but if he provides top class facilities to get to top.</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049040" y="2503440"/>
            <a:ext cx="10515240" cy="1325160"/>
          </a:xfrm>
          <a:prstGeom prst="rect">
            <a:avLst/>
          </a:prstGeom>
          <a:noFill/>
          <a:ln>
            <a:noFill/>
          </a:ln>
        </p:spPr>
        <p:txBody>
          <a:bodyPr anchor="ctr">
            <a:normAutofit/>
          </a:bodyPr>
          <a:p>
            <a:pPr>
              <a:lnSpc>
                <a:spcPct val="90000"/>
              </a:lnSpc>
            </a:pPr>
            <a:r>
              <a:rPr b="0" lang="en-US" sz="6000" spc="-1" strike="noStrike">
                <a:solidFill>
                  <a:srgbClr val="000000"/>
                </a:solidFill>
                <a:latin typeface="Calibri Light"/>
              </a:rPr>
              <a:t>                   </a:t>
            </a:r>
            <a:r>
              <a:rPr b="0" lang="en-US" sz="6600" spc="-1" strike="noStrike">
                <a:solidFill>
                  <a:srgbClr val="4472c4"/>
                </a:solidFill>
                <a:latin typeface="Bell MT"/>
              </a:rPr>
              <a:t>Thanks!!!</a:t>
            </a:r>
            <a:endParaRPr b="0" lang="en-US" sz="6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TotalTime>
  <Application>LibreOffice/6.2.5.2$MacOSX_X86_64 LibreOffice_project/1ec314fa52f458adc18c4f025c545a4e8b22c159</Application>
  <Words>317</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2018-11-03T06:29:26Z</dcterms:created>
  <dc:creator>SID SURANGE</dc:creator>
  <dc:description/>
  <dc:language>en-US</dc:language>
  <cp:lastModifiedBy/>
  <dcterms:modified xsi:type="dcterms:W3CDTF">2021-02-14T13:53:16Z</dcterms:modified>
  <cp:revision>8</cp:revision>
  <dc:subject/>
  <dc:title>Capstone Project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