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58" r:id="rId3"/>
    <p:sldId id="313" r:id="rId4"/>
    <p:sldId id="309" r:id="rId5"/>
    <p:sldId id="304" r:id="rId6"/>
    <p:sldId id="305" r:id="rId7"/>
    <p:sldId id="308" r:id="rId8"/>
    <p:sldId id="307" r:id="rId9"/>
    <p:sldId id="310" r:id="rId10"/>
    <p:sldId id="311" r:id="rId11"/>
    <p:sldId id="312" r:id="rId12"/>
    <p:sldId id="286" r:id="rId13"/>
    <p:sldId id="28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D63E4-EEDE-4AF1-8FCF-64EA0D9F88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4E71CEE-A2A7-4F3F-AB10-F0599A3AE6B0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Attractive opportunity</a:t>
          </a:r>
        </a:p>
        <a:p>
          <a:r>
            <a:rPr lang="en-US" sz="1000" dirty="0">
              <a:latin typeface="+mj-lt"/>
            </a:rPr>
            <a:t>• Timely</a:t>
          </a:r>
        </a:p>
        <a:p>
          <a:r>
            <a:rPr lang="en-US" sz="1000" dirty="0">
              <a:latin typeface="+mj-lt"/>
            </a:rPr>
            <a:t>• Solvable</a:t>
          </a:r>
        </a:p>
        <a:p>
          <a:r>
            <a:rPr lang="en-US" sz="1000" dirty="0">
              <a:latin typeface="+mj-lt"/>
            </a:rPr>
            <a:t>• Important</a:t>
          </a:r>
        </a:p>
        <a:p>
          <a:r>
            <a:rPr lang="en-US" sz="1000" dirty="0">
              <a:latin typeface="+mj-lt"/>
            </a:rPr>
            <a:t>• Profitable</a:t>
          </a:r>
        </a:p>
        <a:p>
          <a:r>
            <a:rPr lang="en-US" sz="1000" dirty="0">
              <a:latin typeface="+mj-lt"/>
            </a:rPr>
            <a:t>• Favorable contex</a:t>
          </a:r>
          <a:r>
            <a:rPr lang="en-US" sz="1200" dirty="0">
              <a:latin typeface="+mj-lt"/>
            </a:rPr>
            <a:t>t</a:t>
          </a:r>
        </a:p>
      </dgm:t>
    </dgm:pt>
    <dgm:pt modelId="{013C71C6-2331-4020-9912-F37338CCADA9}" type="parTrans" cxnId="{B9F171FE-0DF9-4727-A842-09B357ADB064}">
      <dgm:prSet/>
      <dgm:spPr/>
      <dgm:t>
        <a:bodyPr/>
        <a:lstStyle/>
        <a:p>
          <a:endParaRPr lang="en-US"/>
        </a:p>
      </dgm:t>
    </dgm:pt>
    <dgm:pt modelId="{71D76104-E96D-48DC-9CDC-42A3CEF17A35}" type="sibTrans" cxnId="{B9F171FE-0DF9-4727-A842-09B357ADB064}">
      <dgm:prSet/>
      <dgm:spPr/>
      <dgm:t>
        <a:bodyPr/>
        <a:lstStyle/>
        <a:p>
          <a:endParaRPr lang="en-US"/>
        </a:p>
      </dgm:t>
    </dgm:pt>
    <dgm:pt modelId="{6BDBB4DC-50D7-4CD0-B0D7-E5226F1E0F65}">
      <dgm:prSet phldrT="[Text]" custT="1"/>
      <dgm:spPr/>
      <dgm:t>
        <a:bodyPr/>
        <a:lstStyle/>
        <a:p>
          <a:endParaRPr lang="en-US" sz="1200" b="1" u="sng" dirty="0">
            <a:latin typeface="+mj-lt"/>
          </a:endParaRPr>
        </a:p>
        <a:p>
          <a:endParaRPr lang="en-US" sz="1200" b="1" u="sng" dirty="0">
            <a:latin typeface="+mj-lt"/>
          </a:endParaRPr>
        </a:p>
        <a:p>
          <a:r>
            <a:rPr lang="en-US" sz="1000" b="1" u="sng" dirty="0">
              <a:latin typeface="+mj-lt"/>
            </a:rPr>
            <a:t>Capabilities</a:t>
          </a:r>
        </a:p>
        <a:p>
          <a:r>
            <a:rPr lang="en-US" sz="1000" b="1" u="sng" dirty="0">
              <a:latin typeface="+mj-lt"/>
            </a:rPr>
            <a:t>and skills</a:t>
          </a:r>
        </a:p>
        <a:p>
          <a:endParaRPr lang="en-US" sz="1000" dirty="0">
            <a:latin typeface="+mj-lt"/>
          </a:endParaRPr>
        </a:p>
        <a:p>
          <a:r>
            <a:rPr lang="en-US" sz="1000" dirty="0">
              <a:latin typeface="+mj-lt"/>
            </a:rPr>
            <a:t>• Good at the</a:t>
          </a:r>
        </a:p>
        <a:p>
          <a:r>
            <a:rPr lang="en-US" sz="1000" dirty="0">
              <a:latin typeface="+mj-lt"/>
            </a:rPr>
            <a:t>needed tasks</a:t>
          </a:r>
        </a:p>
        <a:p>
          <a:r>
            <a:rPr lang="en-US" sz="1000" dirty="0">
              <a:latin typeface="+mj-lt"/>
            </a:rPr>
            <a:t>• Willingness</a:t>
          </a:r>
        </a:p>
        <a:p>
          <a:r>
            <a:rPr lang="en-US" sz="1000" dirty="0">
              <a:latin typeface="+mj-lt"/>
            </a:rPr>
            <a:t>to learn</a:t>
          </a:r>
        </a:p>
      </dgm:t>
    </dgm:pt>
    <dgm:pt modelId="{1FE7F006-94B9-42AC-8174-DE5B03CDC940}" type="parTrans" cxnId="{0658A40C-DD9D-4D0E-B305-74232D42C337}">
      <dgm:prSet/>
      <dgm:spPr/>
      <dgm:t>
        <a:bodyPr/>
        <a:lstStyle/>
        <a:p>
          <a:endParaRPr lang="en-US"/>
        </a:p>
      </dgm:t>
    </dgm:pt>
    <dgm:pt modelId="{D711C372-1E62-4308-A493-10BA118981B1}" type="sibTrans" cxnId="{0658A40C-DD9D-4D0E-B305-74232D42C337}">
      <dgm:prSet/>
      <dgm:spPr/>
      <dgm:t>
        <a:bodyPr/>
        <a:lstStyle/>
        <a:p>
          <a:endParaRPr lang="en-US"/>
        </a:p>
      </dgm:t>
    </dgm:pt>
    <dgm:pt modelId="{989D05AE-599B-4FE2-B6BD-08065F98ED21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Interest, passions,</a:t>
          </a:r>
        </a:p>
        <a:p>
          <a:r>
            <a:rPr lang="en-US" sz="1000" b="1" u="sng" dirty="0">
              <a:latin typeface="+mj-lt"/>
            </a:rPr>
            <a:t>and commitment</a:t>
          </a:r>
        </a:p>
        <a:p>
          <a:r>
            <a:rPr lang="en-US" sz="1000" dirty="0">
              <a:latin typeface="+mj-lt"/>
            </a:rPr>
            <a:t>• Like to do the tasks</a:t>
          </a:r>
        </a:p>
        <a:p>
          <a:r>
            <a:rPr lang="en-US" sz="1000" dirty="0">
              <a:latin typeface="+mj-lt"/>
            </a:rPr>
            <a:t>• Like the challenge</a:t>
          </a:r>
        </a:p>
        <a:p>
          <a:r>
            <a:rPr lang="en-US" sz="1000" dirty="0">
              <a:latin typeface="+mj-lt"/>
            </a:rPr>
            <a:t>• Committed to do what</a:t>
          </a:r>
        </a:p>
        <a:p>
          <a:r>
            <a:rPr lang="en-US" sz="1000" dirty="0">
              <a:latin typeface="+mj-lt"/>
            </a:rPr>
            <a:t>is necessary</a:t>
          </a:r>
        </a:p>
      </dgm:t>
    </dgm:pt>
    <dgm:pt modelId="{C3C56306-251D-41DB-ABDC-4C4B37C6FEBA}" type="parTrans" cxnId="{7D4CE208-4F43-4122-8E6C-7D9ECC892699}">
      <dgm:prSet/>
      <dgm:spPr/>
      <dgm:t>
        <a:bodyPr/>
        <a:lstStyle/>
        <a:p>
          <a:endParaRPr lang="en-US"/>
        </a:p>
      </dgm:t>
    </dgm:pt>
    <dgm:pt modelId="{8601EA8E-92B8-4445-9D5D-26C13E23CB68}" type="sibTrans" cxnId="{7D4CE208-4F43-4122-8E6C-7D9ECC892699}">
      <dgm:prSet/>
      <dgm:spPr/>
      <dgm:t>
        <a:bodyPr/>
        <a:lstStyle/>
        <a:p>
          <a:endParaRPr lang="en-US"/>
        </a:p>
      </dgm:t>
    </dgm:pt>
    <dgm:pt modelId="{0B039336-D673-4D59-835D-4F78C55AECF3}" type="pres">
      <dgm:prSet presAssocID="{894D63E4-EEDE-4AF1-8FCF-64EA0D9F8815}" presName="compositeShape" presStyleCnt="0">
        <dgm:presLayoutVars>
          <dgm:chMax val="7"/>
          <dgm:dir/>
          <dgm:resizeHandles val="exact"/>
        </dgm:presLayoutVars>
      </dgm:prSet>
      <dgm:spPr/>
    </dgm:pt>
    <dgm:pt modelId="{EBB32C19-198F-40ED-8F0B-9A874EB723DE}" type="pres">
      <dgm:prSet presAssocID="{A4E71CEE-A2A7-4F3F-AB10-F0599A3AE6B0}" presName="circ1" presStyleLbl="vennNode1" presStyleIdx="0" presStyleCnt="3" custScaleX="113138" custScaleY="107598" custLinFactNeighborY="-1964"/>
      <dgm:spPr/>
    </dgm:pt>
    <dgm:pt modelId="{5C779F14-6D9E-4F32-8855-FC3BBB853C34}" type="pres">
      <dgm:prSet presAssocID="{A4E71CEE-A2A7-4F3F-AB10-F0599A3AE6B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6DC5A4-CF65-492D-BEAD-896711296C2A}" type="pres">
      <dgm:prSet presAssocID="{6BDBB4DC-50D7-4CD0-B0D7-E5226F1E0F65}" presName="circ2" presStyleLbl="vennNode1" presStyleIdx="1" presStyleCnt="3" custScaleX="119676" custScaleY="112886"/>
      <dgm:spPr/>
    </dgm:pt>
    <dgm:pt modelId="{E555DB4B-B5CD-40BD-94CE-0205CA62774F}" type="pres">
      <dgm:prSet presAssocID="{6BDBB4DC-50D7-4CD0-B0D7-E5226F1E0F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70CDC77-12E7-4641-B621-4BCC68DDBF2A}" type="pres">
      <dgm:prSet presAssocID="{989D05AE-599B-4FE2-B6BD-08065F98ED21}" presName="circ3" presStyleLbl="vennNode1" presStyleIdx="2" presStyleCnt="3" custScaleX="119676" custScaleY="117800"/>
      <dgm:spPr/>
    </dgm:pt>
    <dgm:pt modelId="{956825E6-EB86-4135-9EA9-837D22CCBE55}" type="pres">
      <dgm:prSet presAssocID="{989D05AE-599B-4FE2-B6BD-08065F98ED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55A3705-69CB-4D4B-9762-D78668319570}" type="presOf" srcId="{894D63E4-EEDE-4AF1-8FCF-64EA0D9F8815}" destId="{0B039336-D673-4D59-835D-4F78C55AECF3}" srcOrd="0" destOrd="0" presId="urn:microsoft.com/office/officeart/2005/8/layout/venn1"/>
    <dgm:cxn modelId="{7D4CE208-4F43-4122-8E6C-7D9ECC892699}" srcId="{894D63E4-EEDE-4AF1-8FCF-64EA0D9F8815}" destId="{989D05AE-599B-4FE2-B6BD-08065F98ED21}" srcOrd="2" destOrd="0" parTransId="{C3C56306-251D-41DB-ABDC-4C4B37C6FEBA}" sibTransId="{8601EA8E-92B8-4445-9D5D-26C13E23CB68}"/>
    <dgm:cxn modelId="{0658A40C-DD9D-4D0E-B305-74232D42C337}" srcId="{894D63E4-EEDE-4AF1-8FCF-64EA0D9F8815}" destId="{6BDBB4DC-50D7-4CD0-B0D7-E5226F1E0F65}" srcOrd="1" destOrd="0" parTransId="{1FE7F006-94B9-42AC-8174-DE5B03CDC940}" sibTransId="{D711C372-1E62-4308-A493-10BA118981B1}"/>
    <dgm:cxn modelId="{21553A20-06D5-4DFD-9C8F-B82B3CBCFCFF}" type="presOf" srcId="{6BDBB4DC-50D7-4CD0-B0D7-E5226F1E0F65}" destId="{526DC5A4-CF65-492D-BEAD-896711296C2A}" srcOrd="0" destOrd="0" presId="urn:microsoft.com/office/officeart/2005/8/layout/venn1"/>
    <dgm:cxn modelId="{DE187162-6852-4FB7-9B32-1A269D3A1D94}" type="presOf" srcId="{A4E71CEE-A2A7-4F3F-AB10-F0599A3AE6B0}" destId="{EBB32C19-198F-40ED-8F0B-9A874EB723DE}" srcOrd="0" destOrd="0" presId="urn:microsoft.com/office/officeart/2005/8/layout/venn1"/>
    <dgm:cxn modelId="{5D8ACC49-D21C-4BDD-8B98-E75D9A25384B}" type="presOf" srcId="{A4E71CEE-A2A7-4F3F-AB10-F0599A3AE6B0}" destId="{5C779F14-6D9E-4F32-8855-FC3BBB853C34}" srcOrd="1" destOrd="0" presId="urn:microsoft.com/office/officeart/2005/8/layout/venn1"/>
    <dgm:cxn modelId="{D22E9973-D0FA-4ACE-8E17-242DFBBD81A9}" type="presOf" srcId="{989D05AE-599B-4FE2-B6BD-08065F98ED21}" destId="{956825E6-EB86-4135-9EA9-837D22CCBE55}" srcOrd="1" destOrd="0" presId="urn:microsoft.com/office/officeart/2005/8/layout/venn1"/>
    <dgm:cxn modelId="{671995AA-C8C5-4F68-9A81-44FC7F8981E7}" type="presOf" srcId="{6BDBB4DC-50D7-4CD0-B0D7-E5226F1E0F65}" destId="{E555DB4B-B5CD-40BD-94CE-0205CA62774F}" srcOrd="1" destOrd="0" presId="urn:microsoft.com/office/officeart/2005/8/layout/venn1"/>
    <dgm:cxn modelId="{3645A8EC-6179-460E-987F-B850671D7A3D}" type="presOf" srcId="{989D05AE-599B-4FE2-B6BD-08065F98ED21}" destId="{970CDC77-12E7-4641-B621-4BCC68DDBF2A}" srcOrd="0" destOrd="0" presId="urn:microsoft.com/office/officeart/2005/8/layout/venn1"/>
    <dgm:cxn modelId="{B9F171FE-0DF9-4727-A842-09B357ADB064}" srcId="{894D63E4-EEDE-4AF1-8FCF-64EA0D9F8815}" destId="{A4E71CEE-A2A7-4F3F-AB10-F0599A3AE6B0}" srcOrd="0" destOrd="0" parTransId="{013C71C6-2331-4020-9912-F37338CCADA9}" sibTransId="{71D76104-E96D-48DC-9CDC-42A3CEF17A35}"/>
    <dgm:cxn modelId="{F03CB1D5-6646-4A5C-8044-F41108B4399E}" type="presParOf" srcId="{0B039336-D673-4D59-835D-4F78C55AECF3}" destId="{EBB32C19-198F-40ED-8F0B-9A874EB723DE}" srcOrd="0" destOrd="0" presId="urn:microsoft.com/office/officeart/2005/8/layout/venn1"/>
    <dgm:cxn modelId="{86C50209-CBD5-420B-A686-1AE801270F0E}" type="presParOf" srcId="{0B039336-D673-4D59-835D-4F78C55AECF3}" destId="{5C779F14-6D9E-4F32-8855-FC3BBB853C34}" srcOrd="1" destOrd="0" presId="urn:microsoft.com/office/officeart/2005/8/layout/venn1"/>
    <dgm:cxn modelId="{93D3E97C-32CF-4ADA-B0EA-8944F4CE9F46}" type="presParOf" srcId="{0B039336-D673-4D59-835D-4F78C55AECF3}" destId="{526DC5A4-CF65-492D-BEAD-896711296C2A}" srcOrd="2" destOrd="0" presId="urn:microsoft.com/office/officeart/2005/8/layout/venn1"/>
    <dgm:cxn modelId="{80F8E148-6C32-4A67-80ED-0F250FD7CD93}" type="presParOf" srcId="{0B039336-D673-4D59-835D-4F78C55AECF3}" destId="{E555DB4B-B5CD-40BD-94CE-0205CA62774F}" srcOrd="3" destOrd="0" presId="urn:microsoft.com/office/officeart/2005/8/layout/venn1"/>
    <dgm:cxn modelId="{23373476-EC06-440D-BBA0-2620B49DA88C}" type="presParOf" srcId="{0B039336-D673-4D59-835D-4F78C55AECF3}" destId="{970CDC77-12E7-4641-B621-4BCC68DDBF2A}" srcOrd="4" destOrd="0" presId="urn:microsoft.com/office/officeart/2005/8/layout/venn1"/>
    <dgm:cxn modelId="{112DA69C-24B0-480D-BDC6-38040DACE76E}" type="presParOf" srcId="{0B039336-D673-4D59-835D-4F78C55AECF3}" destId="{956825E6-EB86-4135-9EA9-837D22CCBE5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32C19-198F-40ED-8F0B-9A874EB723DE}">
      <dsp:nvSpPr>
        <dsp:cNvPr id="0" name=""/>
        <dsp:cNvSpPr/>
      </dsp:nvSpPr>
      <dsp:spPr>
        <a:xfrm>
          <a:off x="1888672" y="-40262"/>
          <a:ext cx="3004454" cy="28573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Attractive opportunity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Timely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Solvable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Important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Profitable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Favorable contex</a:t>
          </a:r>
          <a:r>
            <a:rPr lang="en-US" sz="1200" kern="1200" dirty="0">
              <a:latin typeface="+mj-lt"/>
            </a:rPr>
            <a:t>t</a:t>
          </a:r>
        </a:p>
      </dsp:txBody>
      <dsp:txXfrm>
        <a:off x="2289266" y="459771"/>
        <a:ext cx="2203266" cy="1285801"/>
      </dsp:txXfrm>
    </dsp:sp>
    <dsp:sp modelId="{526DC5A4-CF65-492D-BEAD-896711296C2A}">
      <dsp:nvSpPr>
        <dsp:cNvPr id="0" name=""/>
        <dsp:cNvSpPr/>
      </dsp:nvSpPr>
      <dsp:spPr>
        <a:xfrm>
          <a:off x="2760079" y="1549252"/>
          <a:ext cx="3178075" cy="29977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u="sng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Capabilities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skills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+mj-lt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Good at the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needed tasks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Willingness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to learn</a:t>
          </a:r>
        </a:p>
      </dsp:txBody>
      <dsp:txXfrm>
        <a:off x="3732040" y="2323674"/>
        <a:ext cx="1906845" cy="1648769"/>
      </dsp:txXfrm>
    </dsp:sp>
    <dsp:sp modelId="{970CDC77-12E7-4641-B621-4BCC68DDBF2A}">
      <dsp:nvSpPr>
        <dsp:cNvPr id="0" name=""/>
        <dsp:cNvSpPr/>
      </dsp:nvSpPr>
      <dsp:spPr>
        <a:xfrm>
          <a:off x="843645" y="1484005"/>
          <a:ext cx="3178075" cy="3128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Interest, passions,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u="sng" kern="1200" dirty="0">
              <a:latin typeface="+mj-lt"/>
            </a:rPr>
            <a:t>and commitment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to do the tasks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Like the challenge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• Committed to do what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+mj-lt"/>
            </a:rPr>
            <a:t>is necessary</a:t>
          </a:r>
        </a:p>
      </dsp:txBody>
      <dsp:txXfrm>
        <a:off x="1142914" y="2292138"/>
        <a:ext cx="1906845" cy="1720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EADBDC-FAB1-428D-BF00-94B08935230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A298B1-BFE7-41DA-A76F-5D74B7E44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610306-9207-42D9-BB10-7AAF4DB6C9E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TFEUsudhf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Entrepreneurship: </a:t>
            </a:r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January 2018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4676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Firm’s Intellectual Capital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2514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Human Capital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371600"/>
            <a:ext cx="2583976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Organizational Capital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362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Social Capital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667000"/>
            <a:ext cx="2133600" cy="2286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Firm’s mission and purpose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Society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Technology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Workers and associates</a:t>
            </a:r>
          </a:p>
        </p:txBody>
      </p:sp>
      <p:sp>
        <p:nvSpPr>
          <p:cNvPr id="14" name="Oval 13"/>
          <p:cNvSpPr/>
          <p:nvPr/>
        </p:nvSpPr>
        <p:spPr>
          <a:xfrm>
            <a:off x="63246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Customers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Competitors</a:t>
            </a:r>
          </a:p>
        </p:txBody>
      </p:sp>
      <p:sp>
        <p:nvSpPr>
          <p:cNvPr id="16" name="Oval 15"/>
          <p:cNvSpPr/>
          <p:nvPr/>
        </p:nvSpPr>
        <p:spPr>
          <a:xfrm>
            <a:off x="3810000" y="5181600"/>
            <a:ext cx="2362200" cy="1143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Suppliers</a:t>
            </a:r>
          </a:p>
        </p:txBody>
      </p:sp>
      <p:cxnSp>
        <p:nvCxnSpPr>
          <p:cNvPr id="18" name="Straight Connector 17"/>
          <p:cNvCxnSpPr>
            <a:stCxn id="10" idx="6"/>
          </p:cNvCxnSpPr>
          <p:nvPr/>
        </p:nvCxnSpPr>
        <p:spPr>
          <a:xfrm>
            <a:off x="3124200" y="2590800"/>
            <a:ext cx="99060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962400"/>
            <a:ext cx="762000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41260" y="4500633"/>
            <a:ext cx="973540" cy="9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1627" y="4953000"/>
            <a:ext cx="0" cy="274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78857" y="4051109"/>
            <a:ext cx="345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29300" y="4495800"/>
            <a:ext cx="539086" cy="81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1527" y="2719316"/>
            <a:ext cx="526859" cy="47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1752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2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471400" lvl="8" indent="0" algn="ctr">
              <a:buNone/>
            </a:pPr>
            <a:endParaRPr lang="en-US" dirty="0">
              <a:hlinkClick r:id="rId2"/>
            </a:endParaRPr>
          </a:p>
          <a:p>
            <a:pPr marL="0" indent="-137160" algn="ctr">
              <a:buNone/>
            </a:pPr>
            <a:r>
              <a:rPr lang="en-US" sz="2400" b="1" dirty="0">
                <a:latin typeface="+mj-lt"/>
                <a:hlinkClick r:id="rId2"/>
              </a:rPr>
              <a:t>Salman Khan on Khan Academy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 people to read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60000"/>
              </a:lnSpc>
            </a:pPr>
            <a:r>
              <a:rPr lang="en-US">
                <a:latin typeface="Garamond" panose="02020404030301010803" pitchFamily="18" charset="0"/>
              </a:rPr>
              <a:t>Mark </a:t>
            </a:r>
            <a:r>
              <a:rPr lang="en-US" dirty="0" err="1">
                <a:latin typeface="Garamond" panose="02020404030301010803" pitchFamily="18" charset="0"/>
              </a:rPr>
              <a:t>Zuckerberg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Facebook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Jeff </a:t>
            </a:r>
            <a:r>
              <a:rPr lang="en-US" dirty="0" err="1">
                <a:latin typeface="Garamond" panose="02020404030301010803" pitchFamily="18" charset="0"/>
              </a:rPr>
              <a:t>Bezos</a:t>
            </a:r>
            <a:r>
              <a:rPr lang="en-US" dirty="0">
                <a:latin typeface="Garamond" panose="02020404030301010803" pitchFamily="18" charset="0"/>
              </a:rPr>
              <a:t> (Amazon)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Jack Ma (</a:t>
            </a:r>
            <a:r>
              <a:rPr lang="en-US" dirty="0" err="1">
                <a:latin typeface="Garamond" panose="02020404030301010803" pitchFamily="18" charset="0"/>
              </a:rPr>
              <a:t>Alibaba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Sergey, </a:t>
            </a:r>
            <a:r>
              <a:rPr lang="en-US" dirty="0" err="1">
                <a:latin typeface="Garamond" panose="02020404030301010803" pitchFamily="18" charset="0"/>
              </a:rPr>
              <a:t>Brin</a:t>
            </a:r>
            <a:r>
              <a:rPr lang="en-US" dirty="0">
                <a:latin typeface="Garamond" panose="02020404030301010803" pitchFamily="18" charset="0"/>
              </a:rPr>
              <a:t> (Google)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Lerner, Sara (Cisco)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Mohamed </a:t>
            </a:r>
            <a:r>
              <a:rPr lang="en-US" dirty="0" err="1">
                <a:latin typeface="Garamond" panose="02020404030301010803" pitchFamily="18" charset="0"/>
              </a:rPr>
              <a:t>Yunus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Grameen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 err="1">
                <a:latin typeface="Garamond" panose="02020404030301010803" pitchFamily="18" charset="0"/>
              </a:rPr>
              <a:t>Shwed</a:t>
            </a:r>
            <a:r>
              <a:rPr lang="en-US" dirty="0">
                <a:latin typeface="Garamond" panose="02020404030301010803" pitchFamily="18" charset="0"/>
              </a:rPr>
              <a:t> Gil (Checkpoint)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 Ibrahim (</a:t>
            </a:r>
            <a:r>
              <a:rPr lang="en-US" dirty="0" err="1">
                <a:latin typeface="Garamond" panose="02020404030301010803" pitchFamily="18" charset="0"/>
              </a:rPr>
              <a:t>Celtel</a:t>
            </a:r>
            <a:r>
              <a:rPr lang="en-US" dirty="0">
                <a:latin typeface="Garamond" panose="02020404030301010803" pitchFamily="18" charset="0"/>
              </a:rPr>
              <a:t> Africa)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Li Robin (</a:t>
            </a:r>
            <a:r>
              <a:rPr lang="en-US" dirty="0" err="1">
                <a:latin typeface="Garamond" panose="02020404030301010803" pitchFamily="18" charset="0"/>
              </a:rPr>
              <a:t>Baidu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Diane Greene (</a:t>
            </a:r>
            <a:r>
              <a:rPr lang="en-US" dirty="0" err="1">
                <a:latin typeface="Garamond" panose="02020404030301010803" pitchFamily="18" charset="0"/>
              </a:rPr>
              <a:t>VMWare</a:t>
            </a:r>
            <a:r>
              <a:rPr lang="en-US" dirty="0">
                <a:latin typeface="Garamond" panose="02020404030301010803" pitchFamily="18" charset="0"/>
              </a:rPr>
              <a:t> USA)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entrepreneurs?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•"/>
            </a:pPr>
            <a:r>
              <a:rPr lang="en-US" dirty="0">
                <a:latin typeface="+mj-lt"/>
              </a:rPr>
              <a:t>Identify opportunities, mobilize resources, and relentlessly execute on their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Identify </a:t>
            </a:r>
            <a:r>
              <a:rPr lang="en-US" dirty="0">
                <a:latin typeface="+mj-lt"/>
              </a:rPr>
              <a:t>and pursue solutions among problems, possibilities among needs, and opportunities among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Tech entrepreneurs use information technology (IT) to solve problems and exploit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Combine capabilities and skills with interests, passion and commitment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Spot opportunities and execute ~ a favorable juncture of circumstances with a good chance for success or progress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entrepreneur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dirty="0"/>
              <a:t>Entrepreneurship versus intrapreneurship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entrepreneurship / government entrepreneurship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Entrepreneurship versus a trading business</a:t>
            </a:r>
          </a:p>
        </p:txBody>
      </p:sp>
    </p:spTree>
    <p:extLst>
      <p:ext uri="{BB962C8B-B14F-4D97-AF65-F5344CB8AC3E}">
        <p14:creationId xmlns:p14="http://schemas.microsoft.com/office/powerpoint/2010/main" val="31819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opportunity sweet spot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2239137"/>
              </p:ext>
            </p:extLst>
          </p:nvPr>
        </p:nvGraphicFramePr>
        <p:xfrm>
          <a:off x="822960" y="1905000"/>
          <a:ext cx="6781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3886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+mj-lt"/>
              </a:rPr>
              <a:t>The</a:t>
            </a:r>
          </a:p>
          <a:p>
            <a:pPr lvl="0"/>
            <a:r>
              <a:rPr lang="en-US" sz="1200" dirty="0">
                <a:latin typeface="+mj-lt"/>
              </a:rPr>
              <a:t>sweet</a:t>
            </a:r>
          </a:p>
          <a:p>
            <a:pPr lvl="0"/>
            <a:r>
              <a:rPr lang="en-US" sz="1200" dirty="0">
                <a:latin typeface="+mj-lt"/>
              </a:rPr>
              <a:t>spot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725261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Who are some of the tech entrepreneurs you are familiar with?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great entrepreneurs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7" y="2076450"/>
            <a:ext cx="68754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2438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Are entrepreneurs born or made?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Skills/ activities of entrepreneurs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2" y="1990725"/>
            <a:ext cx="66563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and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~ the study of the production, distribution and consumption of goods and services.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667000"/>
            <a:ext cx="19812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latin typeface="+mj-lt"/>
            </a:endParaRPr>
          </a:p>
          <a:p>
            <a:pPr algn="ctr"/>
            <a:endParaRPr lang="en-US" sz="1600" b="1" dirty="0"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Economy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Entrepreneurs as agents of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61846"/>
            <a:ext cx="14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Natural Capital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081046"/>
            <a:ext cx="162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Financial Capital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669" y="5147846"/>
            <a:ext cx="186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Intellectual Capital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2938046"/>
            <a:ext cx="19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Beneficial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0840" y="5147846"/>
            <a:ext cx="234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Undesired waste outputs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4267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124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2069" y="5776017"/>
            <a:ext cx="77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Human Capital: 		Organizational capital: 			Social Capital</a:t>
            </a:r>
          </a:p>
        </p:txBody>
      </p:sp>
    </p:spTree>
    <p:extLst>
      <p:ext uri="{BB962C8B-B14F-4D97-AF65-F5344CB8AC3E}">
        <p14:creationId xmlns:p14="http://schemas.microsoft.com/office/powerpoint/2010/main" val="2282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15008</TotalTime>
  <Words>312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Trebuchet MS</vt:lpstr>
      <vt:lpstr>Retrospect</vt:lpstr>
      <vt:lpstr>Entrepreneurship:  An Introduction</vt:lpstr>
      <vt:lpstr>Who are entrepreneurs?</vt:lpstr>
      <vt:lpstr>Many ways to entrepreneur</vt:lpstr>
      <vt:lpstr>The opportunity sweet spot</vt:lpstr>
      <vt:lpstr>1. Who are some of the tech entrepreneurs you are familiar with?</vt:lpstr>
      <vt:lpstr>Characteristics of great entrepreneurs</vt:lpstr>
      <vt:lpstr>PowerPoint Presentation</vt:lpstr>
      <vt:lpstr>Skills/ activities of entrepreneurs</vt:lpstr>
      <vt:lpstr>Economics and the firm</vt:lpstr>
      <vt:lpstr>PowerPoint Presentation</vt:lpstr>
      <vt:lpstr>Innovation and disruption</vt:lpstr>
      <vt:lpstr>10 people to read about</vt:lpstr>
      <vt:lpstr>Recap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 (TVOM)</dc:title>
  <dc:creator>Kellen</dc:creator>
  <cp:lastModifiedBy>Kellie Murungi</cp:lastModifiedBy>
  <cp:revision>27</cp:revision>
  <dcterms:created xsi:type="dcterms:W3CDTF">2014-09-09T10:50:42Z</dcterms:created>
  <dcterms:modified xsi:type="dcterms:W3CDTF">2019-02-06T12:55:31Z</dcterms:modified>
</cp:coreProperties>
</file>