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925150-C44F-40A9-93A9-FAEB7DC37687}" type="datetimeFigureOut">
              <a:rPr lang="en-US" smtClean="0"/>
              <a:t>3/14/2019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FBFB2E-E4DE-4FAD-BADB-DC25CA658FA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925150-C44F-40A9-93A9-FAEB7DC37687}"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925150-C44F-40A9-93A9-FAEB7DC37687}"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925150-C44F-40A9-93A9-FAEB7DC37687}"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925150-C44F-40A9-93A9-FAEB7DC37687}"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5150-C44F-40A9-93A9-FAEB7DC37687}"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925150-C44F-40A9-93A9-FAEB7DC37687}"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BFB2E-E4DE-4FAD-BADB-DC25CA658F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925150-C44F-40A9-93A9-FAEB7DC37687}"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FBFB2E-E4DE-4FAD-BADB-DC25CA658FA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925150-C44F-40A9-93A9-FAEB7DC37687}" type="datetimeFigureOut">
              <a:rPr lang="en-US" smtClean="0"/>
              <a:t>3/14/2019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FBFB2E-E4DE-4FAD-BADB-DC25CA658FA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mzn.to/1Lvqwf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43000"/>
            <a:ext cx="7772400" cy="1470025"/>
          </a:xfrm>
        </p:spPr>
        <p:txBody>
          <a:bodyPr>
            <a:normAutofit/>
          </a:bodyPr>
          <a:lstStyle/>
          <a:p>
            <a:r>
              <a:rPr lang="en-US" sz="5000" b="1" dirty="0" smtClean="0">
                <a:solidFill>
                  <a:schemeClr val="tx1"/>
                </a:solidFill>
                <a:latin typeface="Times New Roman" pitchFamily="18" charset="0"/>
                <a:cs typeface="Times New Roman" pitchFamily="18" charset="0"/>
              </a:rPr>
              <a:t>START WITH WHY</a:t>
            </a:r>
            <a:r>
              <a:rPr lang="en-US" sz="5000" b="1" dirty="0" smtClean="0">
                <a:latin typeface="Times New Roman" pitchFamily="18" charset="0"/>
                <a:cs typeface="Times New Roman" pitchFamily="18" charset="0"/>
              </a:rPr>
              <a:t>!</a:t>
            </a:r>
            <a:endParaRPr lang="en-US" sz="50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3505200"/>
            <a:ext cx="7772400" cy="2514600"/>
          </a:xfrm>
        </p:spPr>
        <p:txBody>
          <a:bodyPr>
            <a:noAutofit/>
          </a:bodyPr>
          <a:lstStyle/>
          <a:p>
            <a:pPr algn="ctr"/>
            <a:r>
              <a:rPr lang="en-US" sz="2200" dirty="0">
                <a:solidFill>
                  <a:schemeClr val="tx1"/>
                </a:solidFill>
                <a:latin typeface="Times New Roman" pitchFamily="18" charset="0"/>
                <a:cs typeface="Times New Roman" pitchFamily="18" charset="0"/>
              </a:rPr>
              <a:t>There are leaders and there are those who lead. </a:t>
            </a:r>
            <a:r>
              <a:rPr lang="en-US" sz="2200" b="1" dirty="0">
                <a:solidFill>
                  <a:srgbClr val="FFFF00"/>
                </a:solidFill>
                <a:latin typeface="Times New Roman" pitchFamily="18" charset="0"/>
                <a:cs typeface="Times New Roman" pitchFamily="18" charset="0"/>
                <a:hlinkClick r:id="rId2"/>
              </a:rPr>
              <a:t>Start With Why</a:t>
            </a:r>
            <a:r>
              <a:rPr lang="en-US" sz="2200" dirty="0">
                <a:solidFill>
                  <a:schemeClr val="tx1"/>
                </a:solidFill>
                <a:latin typeface="Times New Roman" pitchFamily="18" charset="0"/>
                <a:cs typeface="Times New Roman" pitchFamily="18" charset="0"/>
              </a:rPr>
              <a:t> is about a naturally occurring pattern, a way of thinking, acting and communicating that gives some leaders the ability to inspire those around them. The more organisations and people who learn to also start with </a:t>
            </a:r>
            <a:r>
              <a:rPr lang="en-US" sz="2200" b="1" u="sng" dirty="0">
                <a:solidFill>
                  <a:srgbClr val="FFFF00"/>
                </a:solidFill>
                <a:latin typeface="Times New Roman" pitchFamily="18" charset="0"/>
                <a:cs typeface="Times New Roman" pitchFamily="18" charset="0"/>
              </a:rPr>
              <a:t>WHY</a:t>
            </a:r>
            <a:r>
              <a:rPr lang="en-US" sz="2200" b="1" u="sng" dirty="0">
                <a:solidFill>
                  <a:schemeClr val="tx2"/>
                </a:solidFill>
                <a:latin typeface="Times New Roman" pitchFamily="18" charset="0"/>
                <a:cs typeface="Times New Roman" pitchFamily="18" charset="0"/>
              </a:rPr>
              <a:t>,</a:t>
            </a:r>
            <a:r>
              <a:rPr lang="en-US" sz="2200" u="sng" dirty="0">
                <a:solidFill>
                  <a:schemeClr val="tx2"/>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the more people there will be who wake up feeling fulfilled by the work they 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039112"/>
          </a:xfrm>
        </p:spPr>
        <p:txBody>
          <a:bodyPr>
            <a:normAutofit/>
          </a:bodyPr>
          <a:lstStyle/>
          <a:p>
            <a:pPr algn="ctr"/>
            <a:r>
              <a:rPr lang="en-US" sz="3600" b="1" dirty="0" smtClean="0">
                <a:solidFill>
                  <a:schemeClr val="tx1"/>
                </a:solidFill>
                <a:latin typeface="Times New Roman" pitchFamily="18" charset="0"/>
                <a:cs typeface="Times New Roman" pitchFamily="18" charset="0"/>
              </a:rPr>
              <a:t>Why </a:t>
            </a:r>
            <a:r>
              <a:rPr lang="en-US" sz="3600" b="1" dirty="0" smtClean="0">
                <a:solidFill>
                  <a:schemeClr val="tx1"/>
                </a:solidFill>
                <a:latin typeface="Times New Roman" pitchFamily="18" charset="0"/>
                <a:cs typeface="Times New Roman" pitchFamily="18" charset="0"/>
              </a:rPr>
              <a:t>Manipulation is not the same as </a:t>
            </a:r>
            <a:r>
              <a:rPr lang="en-US" sz="3600" b="1" dirty="0" smtClean="0">
                <a:solidFill>
                  <a:schemeClr val="tx1"/>
                </a:solidFill>
                <a:latin typeface="Times New Roman" pitchFamily="18" charset="0"/>
                <a:cs typeface="Times New Roman" pitchFamily="18" charset="0"/>
              </a:rPr>
              <a:t>inspiration.</a:t>
            </a:r>
            <a:r>
              <a:rPr lang="en-US" b="1" dirty="0" smtClean="0">
                <a:solidFill>
                  <a:schemeClr val="tx1"/>
                </a:solidFill>
              </a:rPr>
              <a:t/>
            </a:r>
            <a:br>
              <a:rPr lang="en-US" b="1"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a:xfrm>
            <a:off x="457200" y="2209800"/>
            <a:ext cx="8229600" cy="4267200"/>
          </a:xfrm>
        </p:spPr>
        <p:txBody>
          <a:bodyPr>
            <a:normAutofit/>
          </a:bodyPr>
          <a:lstStyle/>
          <a:p>
            <a:r>
              <a:rPr lang="en-US" sz="2000" dirty="0" smtClean="0">
                <a:latin typeface="Times New Roman" pitchFamily="18" charset="0"/>
                <a:cs typeface="Times New Roman" pitchFamily="18" charset="0"/>
              </a:rPr>
              <a:t>.</a:t>
            </a:r>
            <a:r>
              <a:rPr lang="en-US" sz="2000" dirty="0" smtClean="0">
                <a:cs typeface="Times New Roman" pitchFamily="18" charset="0"/>
              </a:rPr>
              <a:t> </a:t>
            </a:r>
            <a:r>
              <a:rPr lang="en-US" sz="2000" dirty="0" smtClean="0">
                <a:cs typeface="Times New Roman" pitchFamily="18" charset="0"/>
              </a:rPr>
              <a:t>Simon believes that true leadership means having the ability to inspire people, to provide them with a purpose outside of any benefits or incentives. That these people have the ability to lead because they truly inspire their followers. There is no manipulation or coercion, followers are inspired and feel fulfilled by the work that they do</a:t>
            </a:r>
            <a:endParaRPr lang="en-US" sz="2000" dirty="0" smtClean="0">
              <a:latin typeface="Times New Roman" pitchFamily="18" charset="0"/>
              <a:cs typeface="Times New Roman" pitchFamily="18" charset="0"/>
            </a:endParaRPr>
          </a:p>
          <a:p>
            <a:pPr fontAlgn="base"/>
            <a:r>
              <a:rPr lang="en-US" sz="2000" dirty="0" smtClean="0"/>
              <a:t>The aim should be to inspire loyal customers. Loyal customers results in returning business. A loyal customer is so inspired by your brand that they are willing to turn down a better price or product to continue doing business with you.</a:t>
            </a:r>
          </a:p>
          <a:p>
            <a:pPr fontAlgn="base"/>
            <a:r>
              <a:rPr lang="en-US" sz="2000" dirty="0" smtClean="0"/>
              <a:t>The short term gains of manipulation may seem like the easy option, but it isn’t sustainable. Inspiring loyal customers means putting in the hard work, but gaining long-term benefits.</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219200"/>
          </a:xfrm>
        </p:spPr>
        <p:txBody>
          <a:bodyPr>
            <a:noAutofit/>
          </a:bodyPr>
          <a:lstStyle/>
          <a:p>
            <a:pPr algn="ctr"/>
            <a:r>
              <a:rPr lang="en-US" sz="3600" b="1" dirty="0" smtClean="0">
                <a:solidFill>
                  <a:schemeClr val="tx1"/>
                </a:solidFill>
                <a:latin typeface="Times New Roman" pitchFamily="18" charset="0"/>
                <a:cs typeface="Times New Roman" pitchFamily="18" charset="0"/>
              </a:rPr>
              <a:t>The Golden Circle</a:t>
            </a:r>
            <a:r>
              <a:rPr lang="en-US" sz="4400" b="1" dirty="0" smtClean="0">
                <a:latin typeface="Times New Roman" pitchFamily="18" charset="0"/>
                <a:cs typeface="Times New Roman" pitchFamily="18" charset="0"/>
              </a:rPr>
              <a:t/>
            </a:r>
            <a:br>
              <a:rPr lang="en-US" sz="4400" b="1" dirty="0" smtClean="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r>
              <a:rPr lang="en-US" sz="2000" dirty="0" smtClean="0"/>
              <a:t>The Golden Circle is a concept described by Simon, it shows how certain leaders have the ability to inspire action rather than simply manipulating people to act</a:t>
            </a:r>
            <a:r>
              <a:rPr lang="en-US" sz="2000" dirty="0" smtClean="0"/>
              <a:t>.</a:t>
            </a:r>
          </a:p>
          <a:p>
            <a:r>
              <a:rPr lang="en-US" sz="2000" dirty="0" smtClean="0"/>
              <a:t>Every company in the world knows WHAT they do -e.g. they can describe and define their product or service. Some companies know HOW they do what they do -e.g. they know that their unique selling point is the reason they stand out. Very few companies know WHY they do what they do (and it's not to make money, this is a result). Why do you get out of bed in the morning, what is the companies purpose, and why should anyone care</a:t>
            </a:r>
            <a:r>
              <a:rPr lang="en-US" sz="2000" dirty="0" smtClean="0"/>
              <a:t>?</a:t>
            </a:r>
          </a:p>
          <a:p>
            <a:r>
              <a:rPr lang="en-US" sz="2000" dirty="0" smtClean="0"/>
              <a:t>Simon uses Apple as the example of an inspirational company. The format a normal company would use to communicate their product goes like this; ‘this is what we do, and this is how we do it.’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8305800" cy="1143000"/>
          </a:xfrm>
        </p:spPr>
        <p:txBody>
          <a:bodyPr>
            <a:normAutofit/>
          </a:bodyPr>
          <a:lstStyle/>
          <a:p>
            <a:pPr algn="ctr"/>
            <a:r>
              <a:rPr lang="en-US" sz="4000" b="1" dirty="0" smtClean="0">
                <a:solidFill>
                  <a:schemeClr val="tx1"/>
                </a:solidFill>
                <a:latin typeface="Times New Roman" pitchFamily="18" charset="0"/>
                <a:cs typeface="Times New Roman" pitchFamily="18" charset="0"/>
              </a:rPr>
              <a:t>The Golden Circle</a:t>
            </a:r>
            <a:endParaRPr lang="en-US" sz="4000" b="1" dirty="0">
              <a:solidFill>
                <a:schemeClr val="tx1"/>
              </a:solidFill>
              <a:latin typeface="Times New Roman" pitchFamily="18" charset="0"/>
              <a:cs typeface="Times New Roman" pitchFamily="18" charset="0"/>
            </a:endParaRPr>
          </a:p>
        </p:txBody>
      </p:sp>
      <p:sp>
        <p:nvSpPr>
          <p:cNvPr id="3" name="TextBox 2"/>
          <p:cNvSpPr txBox="1"/>
          <p:nvPr/>
        </p:nvSpPr>
        <p:spPr>
          <a:xfrm>
            <a:off x="381000" y="4876800"/>
            <a:ext cx="8305800" cy="1754326"/>
          </a:xfrm>
          <a:prstGeom prst="rect">
            <a:avLst/>
          </a:prstGeom>
          <a:noFill/>
        </p:spPr>
        <p:txBody>
          <a:bodyPr wrap="square" rtlCol="0">
            <a:spAutoFit/>
          </a:bodyPr>
          <a:lstStyle/>
          <a:p>
            <a:pPr fontAlgn="base"/>
            <a:r>
              <a:rPr lang="en-US" b="1" dirty="0"/>
              <a:t>WHY</a:t>
            </a:r>
            <a:r>
              <a:rPr lang="en-US" dirty="0"/>
              <a:t> – In everything that we do, we believe in challenging the status quo and thinking differently. (This part engages the consumer on an emotional level.)</a:t>
            </a:r>
          </a:p>
          <a:p>
            <a:pPr fontAlgn="base"/>
            <a:r>
              <a:rPr lang="en-US" b="1" dirty="0"/>
              <a:t>HOW</a:t>
            </a:r>
            <a:r>
              <a:rPr lang="en-US" dirty="0"/>
              <a:t> – The way we do this is to design products that are beautifully designed and easy to use. (The how and the what serve as evidence of the why.)</a:t>
            </a:r>
          </a:p>
          <a:p>
            <a:pPr fontAlgn="base"/>
            <a:r>
              <a:rPr lang="en-US" b="1" dirty="0"/>
              <a:t>WHAT</a:t>
            </a:r>
            <a:r>
              <a:rPr lang="en-US" dirty="0"/>
              <a:t> – We just so happen to make great computers. </a:t>
            </a:r>
            <a:r>
              <a:rPr lang="en-US" dirty="0" err="1"/>
              <a:t>Wanna</a:t>
            </a:r>
            <a:r>
              <a:rPr lang="en-US" dirty="0"/>
              <a:t> buy one?</a:t>
            </a:r>
          </a:p>
          <a:p>
            <a:endParaRPr lang="en-US" dirty="0"/>
          </a:p>
        </p:txBody>
      </p:sp>
      <p:pic>
        <p:nvPicPr>
          <p:cNvPr id="1026" name="Picture 2" descr="C:\Users\student.AKNEWHP008\Downloads\the-golden-circle-cone.png"/>
          <p:cNvPicPr>
            <a:picLocks noChangeAspect="1" noChangeArrowheads="1"/>
          </p:cNvPicPr>
          <p:nvPr/>
        </p:nvPicPr>
        <p:blipFill>
          <a:blip r:embed="rId2"/>
          <a:srcRect/>
          <a:stretch>
            <a:fillRect/>
          </a:stretch>
        </p:blipFill>
        <p:spPr bwMode="auto">
          <a:xfrm>
            <a:off x="1752600" y="1371600"/>
            <a:ext cx="4433310" cy="33842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smtClean="0"/>
              <a:t>THE BIG </a:t>
            </a:r>
            <a:r>
              <a:rPr i="1" smtClean="0">
                <a:solidFill>
                  <a:srgbClr val="FFFF00"/>
                </a:solidFill>
              </a:rPr>
              <a:t>WHY.</a:t>
            </a:r>
            <a:endParaRPr lang="en-US" i="1" dirty="0">
              <a:solidFill>
                <a:srgbClr val="FFFF00"/>
              </a:solidFill>
            </a:endParaRPr>
          </a:p>
        </p:txBody>
      </p:sp>
      <p:sp>
        <p:nvSpPr>
          <p:cNvPr id="3" name="Text Placeholder 2"/>
          <p:cNvSpPr>
            <a:spLocks noGrp="1"/>
          </p:cNvSpPr>
          <p:nvPr>
            <p:ph type="body" idx="1"/>
          </p:nvPr>
        </p:nvSpPr>
        <p:spPr>
          <a:xfrm>
            <a:off x="530352" y="3124200"/>
            <a:ext cx="7772400" cy="2743200"/>
          </a:xfrm>
        </p:spPr>
        <p:txBody>
          <a:bodyPr>
            <a:normAutofit/>
          </a:bodyPr>
          <a:lstStyle/>
          <a:p>
            <a:r>
              <a:rPr lang="en-US" dirty="0" smtClean="0"/>
              <a:t> ”The </a:t>
            </a:r>
            <a:r>
              <a:rPr lang="en-US" b="1" u="sng" dirty="0" smtClean="0">
                <a:solidFill>
                  <a:srgbClr val="FFFF00"/>
                </a:solidFill>
              </a:rPr>
              <a:t>WHY</a:t>
            </a:r>
            <a:r>
              <a:rPr lang="en-US" b="1" dirty="0" smtClean="0">
                <a:solidFill>
                  <a:schemeClr val="bg1"/>
                </a:solidFill>
              </a:rPr>
              <a:t> </a:t>
            </a:r>
            <a:r>
              <a:rPr lang="en-US" dirty="0" smtClean="0"/>
              <a:t>does not come from looking ahead at what you want to achieve and figuring out an appropriate strategy to get there. It is not born out of any market research. The Why does not come from extensive interviews with customers or even employees. It comes from looking in the completely opposite direction from where you are now. Finding WHY is a process of discovery, not invention.”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lstStyle/>
          <a:p>
            <a:pPr algn="ctr"/>
            <a:r>
              <a:rPr lang="en-US" b="1" i="1" u="sng" dirty="0" smtClean="0">
                <a:solidFill>
                  <a:srgbClr val="C00000"/>
                </a:solidFill>
              </a:rPr>
              <a:t>EXAMPLES</a:t>
            </a:r>
            <a:endParaRPr lang="en-US" b="1" i="1" u="sng" dirty="0">
              <a:solidFill>
                <a:srgbClr val="C00000"/>
              </a:solidFill>
            </a:endParaRPr>
          </a:p>
        </p:txBody>
      </p:sp>
      <p:sp>
        <p:nvSpPr>
          <p:cNvPr id="3" name="Content Placeholder 2"/>
          <p:cNvSpPr>
            <a:spLocks noGrp="1"/>
          </p:cNvSpPr>
          <p:nvPr>
            <p:ph idx="1"/>
          </p:nvPr>
        </p:nvSpPr>
        <p:spPr/>
        <p:txBody>
          <a:bodyPr/>
          <a:lstStyle/>
          <a:p>
            <a:r>
              <a:rPr lang="en-US" dirty="0" smtClean="0"/>
              <a:t>People like Martin Luther King </a:t>
            </a:r>
            <a:r>
              <a:rPr lang="en-US" dirty="0" err="1" smtClean="0"/>
              <a:t>Jr</a:t>
            </a:r>
            <a:r>
              <a:rPr lang="en-US" dirty="0" smtClean="0"/>
              <a:t>…Steve jobs, had little in common but they all started with WHY. They realized that people would not truly buy into a product, service, movement or idea until they understand the WHY behind it.</a:t>
            </a:r>
          </a:p>
          <a:p>
            <a:r>
              <a:rPr lang="en-US" dirty="0" smtClean="0"/>
              <a:t>Starting with WHY gives your followers and customers a way to identify with you on a personal level; If your WHY matches their WHY, they are willing to stand with you through thick and thin.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851648" cy="1828800"/>
          </a:xfrm>
        </p:spPr>
        <p:txBody>
          <a:bodyPr/>
          <a:lstStyle/>
          <a:p>
            <a:r>
              <a:rPr lang="en-US" dirty="0" smtClean="0">
                <a:solidFill>
                  <a:schemeClr val="tx1"/>
                </a:solidFill>
              </a:rPr>
              <a:t>CONCLUSION </a:t>
            </a:r>
            <a:endParaRPr lang="en-US" dirty="0">
              <a:solidFill>
                <a:schemeClr val="tx1"/>
              </a:solidFill>
            </a:endParaRPr>
          </a:p>
        </p:txBody>
      </p:sp>
      <p:sp>
        <p:nvSpPr>
          <p:cNvPr id="3" name="Subtitle 2"/>
          <p:cNvSpPr>
            <a:spLocks noGrp="1"/>
          </p:cNvSpPr>
          <p:nvPr>
            <p:ph type="subTitle" idx="1"/>
          </p:nvPr>
        </p:nvSpPr>
        <p:spPr>
          <a:xfrm>
            <a:off x="457200" y="2971800"/>
            <a:ext cx="7854696" cy="2590800"/>
          </a:xfrm>
        </p:spPr>
        <p:txBody>
          <a:bodyPr>
            <a:normAutofit lnSpcReduction="10000"/>
          </a:bodyPr>
          <a:lstStyle/>
          <a:p>
            <a:pPr algn="ctr"/>
            <a:r>
              <a:rPr lang="en-US" sz="2800" dirty="0" smtClean="0"/>
              <a:t>“People don’t buy </a:t>
            </a:r>
            <a:r>
              <a:rPr lang="en-US" sz="2800" b="1" dirty="0" smtClean="0">
                <a:solidFill>
                  <a:srgbClr val="FFFF00"/>
                </a:solidFill>
              </a:rPr>
              <a:t>WHAT</a:t>
            </a:r>
            <a:r>
              <a:rPr lang="en-US" sz="2800" dirty="0" smtClean="0"/>
              <a:t> you do; they buy </a:t>
            </a:r>
            <a:r>
              <a:rPr lang="en-US" sz="2800" b="1" dirty="0" smtClean="0">
                <a:solidFill>
                  <a:srgbClr val="FFFF00"/>
                </a:solidFill>
              </a:rPr>
              <a:t>WHY</a:t>
            </a:r>
            <a:r>
              <a:rPr lang="en-US" sz="2800" b="1" dirty="0" smtClean="0">
                <a:solidFill>
                  <a:srgbClr val="FF0000"/>
                </a:solidFill>
              </a:rPr>
              <a:t>  </a:t>
            </a:r>
            <a:r>
              <a:rPr lang="en-US" sz="2800" dirty="0" smtClean="0"/>
              <a:t>you do it.”</a:t>
            </a:r>
          </a:p>
          <a:p>
            <a:pPr algn="ctr"/>
            <a:endParaRPr lang="en-US" sz="2800" dirty="0" smtClean="0"/>
          </a:p>
          <a:p>
            <a:pPr algn="ctr"/>
            <a:r>
              <a:rPr lang="en-US" sz="2800" dirty="0" smtClean="0">
                <a:cs typeface="Times New Roman" pitchFamily="18" charset="0"/>
              </a:rPr>
              <a:t>“Leadership requires two things: a </a:t>
            </a:r>
            <a:r>
              <a:rPr lang="en-US" sz="2800" b="1" dirty="0" smtClean="0">
                <a:solidFill>
                  <a:srgbClr val="FFFF00"/>
                </a:solidFill>
                <a:cs typeface="Times New Roman" pitchFamily="18" charset="0"/>
              </a:rPr>
              <a:t>vision</a:t>
            </a:r>
            <a:r>
              <a:rPr lang="en-US" sz="2800" dirty="0" smtClean="0">
                <a:cs typeface="Times New Roman" pitchFamily="18" charset="0"/>
              </a:rPr>
              <a:t> of the world that does not yet exist and the </a:t>
            </a:r>
            <a:r>
              <a:rPr lang="en-US" sz="2800" b="1" dirty="0" smtClean="0">
                <a:solidFill>
                  <a:srgbClr val="FFFF00"/>
                </a:solidFill>
                <a:cs typeface="Times New Roman" pitchFamily="18" charset="0"/>
              </a:rPr>
              <a:t>ability</a:t>
            </a:r>
            <a:r>
              <a:rPr lang="en-US" sz="2800" dirty="0" smtClean="0">
                <a:cs typeface="Times New Roman" pitchFamily="18" charset="0"/>
              </a:rPr>
              <a:t> to </a:t>
            </a:r>
            <a:r>
              <a:rPr lang="en-US" sz="2800" b="1" dirty="0" smtClean="0">
                <a:solidFill>
                  <a:srgbClr val="FFFF00"/>
                </a:solidFill>
                <a:cs typeface="Times New Roman" pitchFamily="18" charset="0"/>
              </a:rPr>
              <a:t>communicate</a:t>
            </a:r>
            <a:r>
              <a:rPr lang="en-US" sz="2800" dirty="0" smtClean="0">
                <a:cs typeface="Times New Roman" pitchFamily="18" charset="0"/>
              </a:rPr>
              <a:t> it.”</a:t>
            </a:r>
            <a:endParaRPr lang="en-US" sz="2800" dirty="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534</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START WITH WHY!</vt:lpstr>
      <vt:lpstr>Why Manipulation is not the same as inspiration. </vt:lpstr>
      <vt:lpstr>The Golden Circle </vt:lpstr>
      <vt:lpstr>The Golden Circle</vt:lpstr>
      <vt:lpstr>THE BIG WHY.</vt:lpstr>
      <vt:lpstr>EXAMPLES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WHY!</dc:title>
  <dc:creator>Tracy</dc:creator>
  <cp:lastModifiedBy>Tracy</cp:lastModifiedBy>
  <cp:revision>13</cp:revision>
  <dcterms:created xsi:type="dcterms:W3CDTF">2019-03-14T06:10:04Z</dcterms:created>
  <dcterms:modified xsi:type="dcterms:W3CDTF">2019-03-14T07:06:21Z</dcterms:modified>
</cp:coreProperties>
</file>