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14"/>
  </p:notesMasterIdLst>
  <p:sldIdLst>
    <p:sldId id="256" r:id="rId2"/>
    <p:sldId id="258" r:id="rId3"/>
    <p:sldId id="313" r:id="rId4"/>
    <p:sldId id="305" r:id="rId5"/>
    <p:sldId id="308" r:id="rId6"/>
    <p:sldId id="307" r:id="rId7"/>
    <p:sldId id="310" r:id="rId8"/>
    <p:sldId id="312" r:id="rId9"/>
    <p:sldId id="286" r:id="rId10"/>
    <p:sldId id="314" r:id="rId11"/>
    <p:sldId id="315" r:id="rId12"/>
    <p:sldId id="316" r:id="rId1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78EADBDC-FAB1-428D-BF00-94B089352307}" type="datetimeFigureOut">
              <a:rPr lang="en-US" smtClean="0"/>
              <a:pPr/>
              <a:t>2/21/2019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61A298B1-BFE7-41DA-A76F-5D74B7E4477F}" type="slidenum">
              <a:rPr lang="en-US" smtClean="0"/>
              <a:pPr/>
              <a:t>‹#›</a:t>
            </a:fld>
            <a:endParaRPr lang="en-US"/>
          </a:p>
        </p:txBody>
      </p:sp>
    </p:spTree>
    <p:extLst>
      <p:ext uri="{BB962C8B-B14F-4D97-AF65-F5344CB8AC3E}">
        <p14:creationId xmlns:p14="http://schemas.microsoft.com/office/powerpoint/2010/main" xmlns="" val="3014861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610306-9207-42D9-BB10-7AAF4DB6C9EB}" type="datetimeFigureOut">
              <a:rPr lang="en-US" smtClean="0"/>
              <a:pPr/>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DBDD-880D-435C-9F3C-EBF9FB987CF9}"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791855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610306-9207-42D9-BB10-7AAF4DB6C9EB}" type="datetimeFigureOut">
              <a:rPr lang="en-US" smtClean="0"/>
              <a:pPr/>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DBDD-880D-435C-9F3C-EBF9FB987CF9}" type="slidenum">
              <a:rPr lang="en-US" smtClean="0"/>
              <a:pPr/>
              <a:t>‹#›</a:t>
            </a:fld>
            <a:endParaRPr lang="en-US"/>
          </a:p>
        </p:txBody>
      </p:sp>
    </p:spTree>
    <p:extLst>
      <p:ext uri="{BB962C8B-B14F-4D97-AF65-F5344CB8AC3E}">
        <p14:creationId xmlns:p14="http://schemas.microsoft.com/office/powerpoint/2010/main" xmlns="" val="1342519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610306-9207-42D9-BB10-7AAF4DB6C9EB}" type="datetimeFigureOut">
              <a:rPr lang="en-US" smtClean="0"/>
              <a:pPr/>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DBDD-880D-435C-9F3C-EBF9FB987CF9}" type="slidenum">
              <a:rPr lang="en-US" smtClean="0"/>
              <a:pPr/>
              <a:t>‹#›</a:t>
            </a:fld>
            <a:endParaRPr lang="en-US"/>
          </a:p>
        </p:txBody>
      </p:sp>
    </p:spTree>
    <p:extLst>
      <p:ext uri="{BB962C8B-B14F-4D97-AF65-F5344CB8AC3E}">
        <p14:creationId xmlns:p14="http://schemas.microsoft.com/office/powerpoint/2010/main" xmlns="" val="3593705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B610306-9207-42D9-BB10-7AAF4DB6C9EB}" type="datetimeFigureOut">
              <a:rPr lang="en-US" smtClean="0"/>
              <a:pPr/>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DBDD-880D-435C-9F3C-EBF9FB987CF9}" type="slidenum">
              <a:rPr lang="en-US" smtClean="0"/>
              <a:pPr/>
              <a:t>‹#›</a:t>
            </a:fld>
            <a:endParaRPr lang="en-US"/>
          </a:p>
        </p:txBody>
      </p:sp>
    </p:spTree>
    <p:extLst>
      <p:ext uri="{BB962C8B-B14F-4D97-AF65-F5344CB8AC3E}">
        <p14:creationId xmlns:p14="http://schemas.microsoft.com/office/powerpoint/2010/main" xmlns="" val="2607465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610306-9207-42D9-BB10-7AAF4DB6C9EB}" type="datetimeFigureOut">
              <a:rPr lang="en-US" smtClean="0"/>
              <a:pPr/>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DBDD-880D-435C-9F3C-EBF9FB987CF9}"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692409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B610306-9207-42D9-BB10-7AAF4DB6C9EB}" type="datetimeFigureOut">
              <a:rPr lang="en-US" smtClean="0"/>
              <a:pPr/>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FDBDD-880D-435C-9F3C-EBF9FB987CF9}" type="slidenum">
              <a:rPr lang="en-US" smtClean="0"/>
              <a:pPr/>
              <a:t>‹#›</a:t>
            </a:fld>
            <a:endParaRPr lang="en-US"/>
          </a:p>
        </p:txBody>
      </p:sp>
    </p:spTree>
    <p:extLst>
      <p:ext uri="{BB962C8B-B14F-4D97-AF65-F5344CB8AC3E}">
        <p14:creationId xmlns:p14="http://schemas.microsoft.com/office/powerpoint/2010/main" xmlns="" val="2135104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610306-9207-42D9-BB10-7AAF4DB6C9EB}" type="datetimeFigureOut">
              <a:rPr lang="en-US" smtClean="0"/>
              <a:pPr/>
              <a:t>2/21/2019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6FDBDD-880D-435C-9F3C-EBF9FB987CF9}" type="slidenum">
              <a:rPr lang="en-US" smtClean="0"/>
              <a:pPr/>
              <a:t>‹#›</a:t>
            </a:fld>
            <a:endParaRPr lang="en-US"/>
          </a:p>
        </p:txBody>
      </p:sp>
    </p:spTree>
    <p:extLst>
      <p:ext uri="{BB962C8B-B14F-4D97-AF65-F5344CB8AC3E}">
        <p14:creationId xmlns:p14="http://schemas.microsoft.com/office/powerpoint/2010/main" xmlns="" val="506566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610306-9207-42D9-BB10-7AAF4DB6C9EB}" type="datetimeFigureOut">
              <a:rPr lang="en-US" smtClean="0"/>
              <a:pPr/>
              <a:t>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6FDBDD-880D-435C-9F3C-EBF9FB987CF9}" type="slidenum">
              <a:rPr lang="en-US" smtClean="0"/>
              <a:pPr/>
              <a:t>‹#›</a:t>
            </a:fld>
            <a:endParaRPr lang="en-US"/>
          </a:p>
        </p:txBody>
      </p:sp>
    </p:spTree>
    <p:extLst>
      <p:ext uri="{BB962C8B-B14F-4D97-AF65-F5344CB8AC3E}">
        <p14:creationId xmlns:p14="http://schemas.microsoft.com/office/powerpoint/2010/main" xmlns="" val="2711339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610306-9207-42D9-BB10-7AAF4DB6C9EB}" type="datetimeFigureOut">
              <a:rPr lang="en-US" smtClean="0"/>
              <a:pPr/>
              <a:t>2/21/2019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B6FDBDD-880D-435C-9F3C-EBF9FB987CF9}" type="slidenum">
              <a:rPr lang="en-US" smtClean="0"/>
              <a:pPr/>
              <a:t>‹#›</a:t>
            </a:fld>
            <a:endParaRPr lang="en-US"/>
          </a:p>
        </p:txBody>
      </p:sp>
    </p:spTree>
    <p:extLst>
      <p:ext uri="{BB962C8B-B14F-4D97-AF65-F5344CB8AC3E}">
        <p14:creationId xmlns:p14="http://schemas.microsoft.com/office/powerpoint/2010/main" xmlns="" val="4171183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610306-9207-42D9-BB10-7AAF4DB6C9EB}" type="datetimeFigureOut">
              <a:rPr lang="en-US" smtClean="0"/>
              <a:pPr/>
              <a:t>2/21/2019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B6FDBDD-880D-435C-9F3C-EBF9FB987CF9}" type="slidenum">
              <a:rPr lang="en-US" smtClean="0"/>
              <a:pPr/>
              <a:t>‹#›</a:t>
            </a:fld>
            <a:endParaRPr lang="en-US"/>
          </a:p>
        </p:txBody>
      </p:sp>
    </p:spTree>
    <p:extLst>
      <p:ext uri="{BB962C8B-B14F-4D97-AF65-F5344CB8AC3E}">
        <p14:creationId xmlns:p14="http://schemas.microsoft.com/office/powerpoint/2010/main" xmlns="" val="2666182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610306-9207-42D9-BB10-7AAF4DB6C9EB}" type="datetimeFigureOut">
              <a:rPr lang="en-US" smtClean="0"/>
              <a:pPr/>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FDBDD-880D-435C-9F3C-EBF9FB987CF9}" type="slidenum">
              <a:rPr lang="en-US" smtClean="0"/>
              <a:pPr/>
              <a:t>‹#›</a:t>
            </a:fld>
            <a:endParaRPr lang="en-US"/>
          </a:p>
        </p:txBody>
      </p:sp>
    </p:spTree>
    <p:extLst>
      <p:ext uri="{BB962C8B-B14F-4D97-AF65-F5344CB8AC3E}">
        <p14:creationId xmlns:p14="http://schemas.microsoft.com/office/powerpoint/2010/main" xmlns="" val="1049594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610306-9207-42D9-BB10-7AAF4DB6C9EB}" type="datetimeFigureOut">
              <a:rPr lang="en-US" smtClean="0"/>
              <a:pPr/>
              <a:t>2/21/2019</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DB6FDBDD-880D-435C-9F3C-EBF9FB987CF9}"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91231202"/>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ecopost.co.ke/" TargetMode="External"/><Relationship Id="rId2" Type="http://schemas.openxmlformats.org/officeDocument/2006/relationships/hyperlink" Target="http://www.lionessesofafrica.com/lioness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muzindahub.co.zw/"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thriveagric.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2960" y="758952"/>
            <a:ext cx="7543800" cy="2746248"/>
          </a:xfrm>
        </p:spPr>
        <p:txBody>
          <a:bodyPr>
            <a:normAutofit fontScale="90000"/>
          </a:bodyPr>
          <a:lstStyle/>
          <a:p>
            <a:pPr algn="ctr">
              <a:lnSpc>
                <a:spcPct val="100000"/>
              </a:lnSpc>
            </a:pPr>
            <a:r>
              <a:rPr lang="en-US" sz="5000" b="1" dirty="0" smtClean="0"/>
              <a:t>TEN REVOLUTIONARY TECH ENTREPRENUERS IN AFRICA</a:t>
            </a:r>
            <a:endParaRPr lang="en-US" sz="5000" b="1" dirty="0"/>
          </a:p>
        </p:txBody>
      </p:sp>
      <p:sp>
        <p:nvSpPr>
          <p:cNvPr id="3" name="Subtitle 2"/>
          <p:cNvSpPr>
            <a:spLocks noGrp="1"/>
          </p:cNvSpPr>
          <p:nvPr>
            <p:ph type="subTitle" idx="1"/>
          </p:nvPr>
        </p:nvSpPr>
        <p:spPr/>
        <p:txBody>
          <a:bodyPr/>
          <a:lstStyle/>
          <a:p>
            <a:pPr algn="ctr"/>
            <a:r>
              <a:rPr lang="en-US" b="1" dirty="0" smtClean="0"/>
              <a:t>21</a:t>
            </a:r>
            <a:r>
              <a:rPr lang="en-US" b="1" baseline="30000" dirty="0" smtClean="0"/>
              <a:t>st</a:t>
            </a:r>
            <a:r>
              <a:rPr lang="en-US" b="1" dirty="0" smtClean="0"/>
              <a:t> FEBRUARY 2019</a:t>
            </a:r>
            <a:endParaRPr lang="en-US" b="1" dirty="0"/>
          </a:p>
        </p:txBody>
      </p:sp>
    </p:spTree>
  </p:cSld>
  <p:clrMapOvr>
    <a:masterClrMapping/>
  </p:clrMapOvr>
  <p:transition>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609600"/>
            <a:ext cx="7391400" cy="1015663"/>
          </a:xfrm>
          <a:prstGeom prst="rect">
            <a:avLst/>
          </a:prstGeom>
          <a:noFill/>
        </p:spPr>
        <p:txBody>
          <a:bodyPr wrap="square" rtlCol="0">
            <a:spAutoFit/>
          </a:bodyPr>
          <a:lstStyle/>
          <a:p>
            <a:r>
              <a:rPr lang="en-US" sz="3600" b="1" dirty="0" smtClean="0">
                <a:latin typeface="+mj-lt"/>
              </a:rPr>
              <a:t>LORNA RUTTO</a:t>
            </a:r>
          </a:p>
          <a:p>
            <a:r>
              <a:rPr lang="en-US" sz="2400" b="1" i="1" dirty="0" smtClean="0">
                <a:latin typeface="+mj-lt"/>
                <a:cs typeface="Times New Roman" pitchFamily="18" charset="0"/>
              </a:rPr>
              <a:t>Based in Kenya, Founder of Eco post</a:t>
            </a:r>
            <a:endParaRPr lang="en-US" sz="2400" b="1" i="1" dirty="0">
              <a:latin typeface="+mj-lt"/>
              <a:cs typeface="Times New Roman" pitchFamily="18" charset="0"/>
            </a:endParaRPr>
          </a:p>
        </p:txBody>
      </p:sp>
      <p:sp>
        <p:nvSpPr>
          <p:cNvPr id="5" name="TextBox 4"/>
          <p:cNvSpPr txBox="1"/>
          <p:nvPr/>
        </p:nvSpPr>
        <p:spPr>
          <a:xfrm>
            <a:off x="838200" y="1905000"/>
            <a:ext cx="7696200" cy="4754404"/>
          </a:xfrm>
          <a:prstGeom prst="rect">
            <a:avLst/>
          </a:prstGeom>
          <a:noFill/>
        </p:spPr>
        <p:txBody>
          <a:bodyPr wrap="square" rtlCol="0">
            <a:spAutoFit/>
          </a:bodyPr>
          <a:lstStyle/>
          <a:p>
            <a:r>
              <a:rPr lang="en-US" sz="2000" b="1" dirty="0" smtClean="0">
                <a:latin typeface="Times New Roman" pitchFamily="18" charset="0"/>
                <a:cs typeface="Times New Roman" pitchFamily="18" charset="0"/>
                <a:hlinkClick r:id="rId2"/>
              </a:rPr>
              <a:t>Lorna </a:t>
            </a:r>
            <a:r>
              <a:rPr lang="en-US" sz="2000" b="1" dirty="0" err="1" smtClean="0">
                <a:latin typeface="Times New Roman" pitchFamily="18" charset="0"/>
                <a:cs typeface="Times New Roman" pitchFamily="18" charset="0"/>
                <a:hlinkClick r:id="rId2"/>
              </a:rPr>
              <a:t>Rutto</a:t>
            </a:r>
            <a:r>
              <a:rPr lang="en-US" sz="2000" dirty="0" smtClean="0">
                <a:latin typeface="Times New Roman" pitchFamily="18" charset="0"/>
                <a:cs typeface="Times New Roman" pitchFamily="18" charset="0"/>
              </a:rPr>
              <a:t> is a Kenyan eco-</a:t>
            </a:r>
            <a:r>
              <a:rPr lang="en-US" sz="2000" dirty="0" err="1" smtClean="0">
                <a:latin typeface="Times New Roman" pitchFamily="18" charset="0"/>
                <a:cs typeface="Times New Roman" pitchFamily="18" charset="0"/>
              </a:rPr>
              <a:t>preneur</a:t>
            </a:r>
            <a:r>
              <a:rPr lang="en-US" sz="2000" dirty="0" smtClean="0">
                <a:latin typeface="Times New Roman" pitchFamily="18" charset="0"/>
                <a:cs typeface="Times New Roman" pitchFamily="18" charset="0"/>
              </a:rPr>
              <a:t>, and the inspiring founder of </a:t>
            </a:r>
            <a:r>
              <a:rPr lang="en-US" sz="2000" dirty="0" err="1" smtClean="0">
                <a:latin typeface="Times New Roman" pitchFamily="18" charset="0"/>
                <a:cs typeface="Times New Roman" pitchFamily="18" charset="0"/>
                <a:hlinkClick r:id="rId3"/>
              </a:rPr>
              <a:t>EcoPost</a:t>
            </a:r>
            <a:r>
              <a:rPr lang="en-US" sz="2000" dirty="0" smtClean="0">
                <a:latin typeface="Times New Roman" pitchFamily="18" charset="0"/>
                <a:cs typeface="Times New Roman" pitchFamily="18" charset="0"/>
              </a:rPr>
              <a:t>, a social enterprise created in response to the need to find alternative waste management solutions to Kenya's huge plastic waste problem. In 2009 she founded her company, which collects plastic waste and manufactures commercially viable, highly durable, and importantly environmentally friendly fencing posts, used widely across Kenya. In 2011, Lorna was </a:t>
            </a:r>
            <a:r>
              <a:rPr lang="en-US" sz="2000" dirty="0" err="1" smtClean="0">
                <a:latin typeface="Times New Roman" pitchFamily="18" charset="0"/>
                <a:cs typeface="Times New Roman" pitchFamily="18" charset="0"/>
              </a:rPr>
              <a:t>recognised</a:t>
            </a:r>
            <a:r>
              <a:rPr lang="en-US" sz="2000" dirty="0" smtClean="0">
                <a:latin typeface="Times New Roman" pitchFamily="18" charset="0"/>
                <a:cs typeface="Times New Roman" pitchFamily="18" charset="0"/>
              </a:rPr>
              <a:t> by the prestigious Cartier Women's Initiative Awards as their laureate for sub-Saharan Africa.</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Lorna has not only provided Kenya with a commercial alternative to timber, but has in the process created over 300 jobs, generated much needed revenues, saved over 250 acres of forests and taken over 1 million </a:t>
            </a:r>
            <a:r>
              <a:rPr lang="en-US" sz="2000" dirty="0" err="1" smtClean="0">
                <a:latin typeface="Times New Roman" pitchFamily="18" charset="0"/>
                <a:cs typeface="Times New Roman" pitchFamily="18" charset="0"/>
              </a:rPr>
              <a:t>kilogrammes</a:t>
            </a:r>
            <a:r>
              <a:rPr lang="en-US" sz="2000" dirty="0" smtClean="0">
                <a:latin typeface="Times New Roman" pitchFamily="18" charset="0"/>
                <a:cs typeface="Times New Roman" pitchFamily="18" charset="0"/>
              </a:rPr>
              <a:t> of plastic waste out of the environment. Her efforts have won her numerous plaudits and awards, both at home and abroad.</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543800" cy="1450757"/>
          </a:xfrm>
        </p:spPr>
        <p:txBody>
          <a:bodyPr/>
          <a:lstStyle/>
          <a:p>
            <a:r>
              <a:rPr lang="en-US" sz="4200" b="1" dirty="0" smtClean="0"/>
              <a:t>TERESA MBAGAYA</a:t>
            </a:r>
            <a:r>
              <a:rPr lang="en-US" dirty="0" smtClean="0"/>
              <a:t/>
            </a:r>
            <a:br>
              <a:rPr lang="en-US" dirty="0" smtClean="0"/>
            </a:br>
            <a:r>
              <a:rPr lang="en-US" sz="2800" b="1" i="1" dirty="0" smtClean="0"/>
              <a:t>Based in </a:t>
            </a:r>
            <a:r>
              <a:rPr lang="en-US" sz="2800" b="1" i="1" dirty="0" err="1" smtClean="0"/>
              <a:t>Zibambwe</a:t>
            </a:r>
            <a:endParaRPr lang="en-US" b="1" i="1" dirty="0"/>
          </a:p>
        </p:txBody>
      </p:sp>
      <p:sp>
        <p:nvSpPr>
          <p:cNvPr id="3" name="Content Placeholder 2"/>
          <p:cNvSpPr>
            <a:spLocks noGrp="1"/>
          </p:cNvSpPr>
          <p:nvPr>
            <p:ph idx="1"/>
          </p:nvPr>
        </p:nvSpPr>
        <p:spPr>
          <a:xfrm>
            <a:off x="822959" y="1845734"/>
            <a:ext cx="7543801" cy="4250266"/>
          </a:xfrm>
        </p:spPr>
        <p:txBody>
          <a:bodyPr>
            <a:normAutofit/>
          </a:bodyPr>
          <a:lstStyle/>
          <a:p>
            <a:r>
              <a:rPr lang="en-US" dirty="0" smtClean="0">
                <a:solidFill>
                  <a:schemeClr val="tx1"/>
                </a:solidFill>
              </a:rPr>
              <a:t>Teresa </a:t>
            </a:r>
            <a:r>
              <a:rPr lang="en-US" dirty="0" err="1" smtClean="0">
                <a:solidFill>
                  <a:schemeClr val="tx1"/>
                </a:solidFill>
              </a:rPr>
              <a:t>Mbagaya</a:t>
            </a:r>
            <a:r>
              <a:rPr lang="en-US" dirty="0" smtClean="0">
                <a:solidFill>
                  <a:schemeClr val="tx1"/>
                </a:solidFill>
              </a:rPr>
              <a:t> is a young enterprising woman from Zimbabwe and an activist born in Kenya, Nairobi. The 28-year-old holds a Bachelors degree from Yale University. She attended London School of Economics and Politics Sciences and also has a certificate in Advanced Arabic from SIT Graduate Institute in Washington DC.  </a:t>
            </a:r>
          </a:p>
          <a:p>
            <a:r>
              <a:rPr lang="en-US" dirty="0" smtClean="0">
                <a:solidFill>
                  <a:schemeClr val="tx1"/>
                </a:solidFill>
              </a:rPr>
              <a:t>She is a member of Management Leadership for Tomorrow, Africa Leadership Network, Yale Black Alumni Association and an Advisory Board member for </a:t>
            </a:r>
            <a:r>
              <a:rPr lang="en-US" dirty="0" err="1" smtClean="0">
                <a:solidFill>
                  <a:schemeClr val="tx1"/>
                </a:solidFill>
                <a:hlinkClick r:id="rId2"/>
              </a:rPr>
              <a:t>Muzinda</a:t>
            </a:r>
            <a:r>
              <a:rPr lang="en-US" dirty="0" smtClean="0">
                <a:solidFill>
                  <a:schemeClr val="tx1"/>
                </a:solidFill>
                <a:hlinkClick r:id="rId2"/>
              </a:rPr>
              <a:t> </a:t>
            </a:r>
            <a:r>
              <a:rPr lang="en-US" dirty="0" err="1" smtClean="0">
                <a:solidFill>
                  <a:schemeClr val="tx1"/>
                </a:solidFill>
                <a:hlinkClick r:id="rId2"/>
              </a:rPr>
              <a:t>Umuzi</a:t>
            </a:r>
            <a:r>
              <a:rPr lang="en-US" dirty="0" smtClean="0">
                <a:solidFill>
                  <a:schemeClr val="tx1"/>
                </a:solidFill>
                <a:hlinkClick r:id="rId2"/>
              </a:rPr>
              <a:t> Hub</a:t>
            </a:r>
            <a:r>
              <a:rPr lang="en-US" dirty="0" smtClean="0">
                <a:solidFill>
                  <a:schemeClr val="tx1"/>
                </a:solidFill>
              </a:rPr>
              <a:t> (Zimbabwe’s first entrepreneurship and innovation Hub). </a:t>
            </a:r>
          </a:p>
          <a:p>
            <a:r>
              <a:rPr lang="en-US" dirty="0" smtClean="0">
                <a:solidFill>
                  <a:schemeClr val="tx1"/>
                </a:solidFill>
              </a:rPr>
              <a:t>Teresa </a:t>
            </a:r>
            <a:r>
              <a:rPr lang="en-US" dirty="0" err="1" smtClean="0">
                <a:solidFill>
                  <a:schemeClr val="tx1"/>
                </a:solidFill>
              </a:rPr>
              <a:t>Mbagaya</a:t>
            </a:r>
            <a:r>
              <a:rPr lang="en-US" dirty="0" smtClean="0">
                <a:solidFill>
                  <a:schemeClr val="tx1"/>
                </a:solidFill>
              </a:rPr>
              <a:t> is passionate and driven about education technology and has received notable awards and scholarships for being zestful in the cause she cares about..</a:t>
            </a:r>
            <a:endParaRPr lang="en-US"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895600"/>
            <a:ext cx="7543800" cy="1280160"/>
          </a:xfrm>
        </p:spPr>
        <p:txBody>
          <a:bodyPr>
            <a:normAutofit/>
          </a:bodyPr>
          <a:lstStyle/>
          <a:p>
            <a:pPr algn="ctr"/>
            <a:r>
              <a:rPr lang="en-US" sz="5400" b="1" dirty="0" smtClean="0"/>
              <a:t>CONCLUSION</a:t>
            </a:r>
            <a:endParaRPr lang="en-US" sz="5400" b="1" dirty="0"/>
          </a:p>
        </p:txBody>
      </p:sp>
      <p:sp>
        <p:nvSpPr>
          <p:cNvPr id="3" name="Subtitle 2"/>
          <p:cNvSpPr>
            <a:spLocks noGrp="1"/>
          </p:cNvSpPr>
          <p:nvPr>
            <p:ph type="subTitle" idx="1"/>
          </p:nvPr>
        </p:nvSpPr>
        <p:spPr>
          <a:xfrm>
            <a:off x="825038" y="4455620"/>
            <a:ext cx="7543800" cy="1564179"/>
          </a:xfrm>
        </p:spPr>
        <p:txBody>
          <a:bodyPr>
            <a:normAutofit lnSpcReduction="10000"/>
          </a:bodyPr>
          <a:lstStyle/>
          <a:p>
            <a:r>
              <a:rPr lang="en-US" b="1" cap="none" dirty="0" smtClean="0"/>
              <a:t>It’s evident that we cannot run away from technology in our day to day life. So, let us embrace it positively.</a:t>
            </a:r>
          </a:p>
          <a:p>
            <a:r>
              <a:rPr lang="en-US" b="1" dirty="0" smtClean="0"/>
              <a:t>Thank you!</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533400"/>
            <a:ext cx="7543800" cy="1203961"/>
          </a:xfrm>
        </p:spPr>
        <p:txBody>
          <a:bodyPr>
            <a:normAutofit/>
          </a:bodyPr>
          <a:lstStyle/>
          <a:p>
            <a:r>
              <a:rPr lang="en-US" b="1" dirty="0" smtClean="0"/>
              <a:t>Naina Andriantsitohaina</a:t>
            </a:r>
            <a:r>
              <a:rPr lang="en-US" dirty="0" smtClean="0"/>
              <a:t/>
            </a:r>
            <a:br>
              <a:rPr lang="en-US" dirty="0" smtClean="0"/>
            </a:br>
            <a:r>
              <a:rPr lang="en-US" sz="2400" b="1" i="1" dirty="0" smtClean="0">
                <a:solidFill>
                  <a:schemeClr val="tx1"/>
                </a:solidFill>
              </a:rPr>
              <a:t>Based in Madagascar</a:t>
            </a:r>
            <a:endParaRPr lang="en-US" b="1" i="1" dirty="0">
              <a:solidFill>
                <a:schemeClr val="tx1"/>
              </a:solidFill>
            </a:endParaRPr>
          </a:p>
        </p:txBody>
      </p:sp>
      <p:sp>
        <p:nvSpPr>
          <p:cNvPr id="3" name="Content Placeholder 2"/>
          <p:cNvSpPr>
            <a:spLocks noGrp="1"/>
          </p:cNvSpPr>
          <p:nvPr>
            <p:ph idx="1"/>
          </p:nvPr>
        </p:nvSpPr>
        <p:spPr>
          <a:xfrm>
            <a:off x="838200" y="2133600"/>
            <a:ext cx="7543801" cy="4021666"/>
          </a:xfrm>
        </p:spPr>
        <p:txBody>
          <a:bodyPr>
            <a:normAutofit/>
          </a:bodyPr>
          <a:lstStyle/>
          <a:p>
            <a:pPr>
              <a:lnSpc>
                <a:spcPct val="120000"/>
              </a:lnSpc>
              <a:buNone/>
            </a:pPr>
            <a:r>
              <a:rPr lang="en-US" sz="2400" dirty="0" smtClean="0">
                <a:solidFill>
                  <a:schemeClr val="tx1"/>
                </a:solidFill>
                <a:latin typeface="Times New Roman" pitchFamily="18" charset="0"/>
                <a:cs typeface="Times New Roman" pitchFamily="18" charset="0"/>
              </a:rPr>
              <a:t>  </a:t>
            </a:r>
            <a:r>
              <a:rPr lang="en-US" sz="2200" dirty="0" smtClean="0">
                <a:solidFill>
                  <a:schemeClr val="tx1"/>
                </a:solidFill>
                <a:latin typeface="Times New Roman" pitchFamily="18" charset="0"/>
                <a:cs typeface="Times New Roman" pitchFamily="18" charset="0"/>
              </a:rPr>
              <a:t>In 2009 Naina Andriantsitohaina, 54, took control of the Andriantsitohaina Group from his legendary father, Jean-Charles Andriantsitohaina, who founded the group. </a:t>
            </a:r>
          </a:p>
          <a:p>
            <a:pPr>
              <a:lnSpc>
                <a:spcPct val="120000"/>
              </a:lnSpc>
              <a:buNone/>
            </a:pPr>
            <a:r>
              <a:rPr lang="en-US" sz="2200" dirty="0" smtClean="0">
                <a:solidFill>
                  <a:schemeClr val="tx1"/>
                </a:solidFill>
                <a:latin typeface="Times New Roman" pitchFamily="18" charset="0"/>
                <a:cs typeface="Times New Roman" pitchFamily="18" charset="0"/>
              </a:rPr>
              <a:t> The businesses in the conglomerate include printers NIAG, chemicals distributor Prochimad, leading commercial bank BMOI and the </a:t>
            </a:r>
            <a:r>
              <a:rPr lang="en-US" sz="2200" dirty="0" err="1" smtClean="0">
                <a:solidFill>
                  <a:schemeClr val="tx1"/>
                </a:solidFill>
                <a:latin typeface="Times New Roman" pitchFamily="18" charset="0"/>
                <a:cs typeface="Times New Roman" pitchFamily="18" charset="0"/>
              </a:rPr>
              <a:t>Ultima</a:t>
            </a:r>
            <a:r>
              <a:rPr lang="en-US" sz="2200" dirty="0" smtClean="0">
                <a:solidFill>
                  <a:schemeClr val="tx1"/>
                </a:solidFill>
                <a:latin typeface="Times New Roman" pitchFamily="18" charset="0"/>
                <a:cs typeface="Times New Roman" pitchFamily="18" charset="0"/>
              </a:rPr>
              <a:t> Media press group.</a:t>
            </a:r>
          </a:p>
          <a:p>
            <a:pPr>
              <a:buFont typeface="Trebuchet MS" panose="020B0603020202020204" pitchFamily="34" charset="0"/>
              <a:buChar char="•"/>
            </a:pPr>
            <a:endParaRPr lang="en-US" dirty="0">
              <a:latin typeface="+mj-lt"/>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Hassanein</a:t>
            </a:r>
            <a:r>
              <a:rPr lang="en-US" b="1" dirty="0" smtClean="0"/>
              <a:t> </a:t>
            </a:r>
            <a:r>
              <a:rPr lang="en-US" b="1" dirty="0" err="1" smtClean="0"/>
              <a:t>Hiridjee</a:t>
            </a:r>
            <a:r>
              <a:rPr lang="en-US" dirty="0" smtClean="0"/>
              <a:t/>
            </a:r>
            <a:br>
              <a:rPr lang="en-US" dirty="0" smtClean="0"/>
            </a:br>
            <a:r>
              <a:rPr lang="en-US" sz="2400" b="1" i="1" dirty="0" smtClean="0"/>
              <a:t>Based in Madagascar</a:t>
            </a:r>
            <a:endParaRPr lang="en-US" b="1" i="1" dirty="0"/>
          </a:p>
        </p:txBody>
      </p:sp>
      <p:sp>
        <p:nvSpPr>
          <p:cNvPr id="3" name="Content Placeholder 2"/>
          <p:cNvSpPr>
            <a:spLocks noGrp="1"/>
          </p:cNvSpPr>
          <p:nvPr>
            <p:ph idx="1"/>
          </p:nvPr>
        </p:nvSpPr>
        <p:spPr>
          <a:xfrm>
            <a:off x="838200" y="2057400"/>
            <a:ext cx="7543801" cy="3869266"/>
          </a:xfrm>
        </p:spPr>
        <p:txBody>
          <a:bodyPr anchor="t">
            <a:normAutofit/>
          </a:bodyPr>
          <a:lstStyle/>
          <a:p>
            <a:pPr>
              <a:lnSpc>
                <a:spcPct val="100000"/>
              </a:lnSpc>
              <a:buNone/>
            </a:pPr>
            <a:r>
              <a:rPr lang="en-US" sz="2200" dirty="0" smtClean="0">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Hassanein</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Hiridjee</a:t>
            </a:r>
            <a:r>
              <a:rPr lang="en-US" sz="2200" dirty="0" smtClean="0">
                <a:solidFill>
                  <a:schemeClr val="tx1"/>
                </a:solidFill>
                <a:latin typeface="Times New Roman" pitchFamily="18" charset="0"/>
                <a:cs typeface="Times New Roman" pitchFamily="18" charset="0"/>
              </a:rPr>
              <a:t> is the controlling shareholder in </a:t>
            </a:r>
            <a:r>
              <a:rPr lang="en-US" sz="2200" dirty="0" err="1" smtClean="0">
                <a:solidFill>
                  <a:schemeClr val="tx1"/>
                </a:solidFill>
                <a:latin typeface="Times New Roman" pitchFamily="18" charset="0"/>
                <a:cs typeface="Times New Roman" pitchFamily="18" charset="0"/>
              </a:rPr>
              <a:t>Axian</a:t>
            </a:r>
            <a:r>
              <a:rPr lang="en-US" sz="2200" dirty="0" smtClean="0">
                <a:solidFill>
                  <a:schemeClr val="tx1"/>
                </a:solidFill>
                <a:latin typeface="Times New Roman" pitchFamily="18" charset="0"/>
                <a:cs typeface="Times New Roman" pitchFamily="18" charset="0"/>
              </a:rPr>
              <a:t> group, an investment holding company that owns large stakes in BNI Madagascar, one of the largest commercial banks in the Indian Ocean. </a:t>
            </a:r>
          </a:p>
          <a:p>
            <a:pPr>
              <a:lnSpc>
                <a:spcPct val="100000"/>
              </a:lnSpc>
              <a:buNone/>
            </a:pP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Axian</a:t>
            </a:r>
            <a:r>
              <a:rPr lang="en-US" sz="2200" dirty="0" smtClean="0">
                <a:solidFill>
                  <a:schemeClr val="tx1"/>
                </a:solidFill>
                <a:latin typeface="Times New Roman" pitchFamily="18" charset="0"/>
                <a:cs typeface="Times New Roman" pitchFamily="18" charset="0"/>
              </a:rPr>
              <a:t> also owns </a:t>
            </a:r>
            <a:r>
              <a:rPr lang="en-US" sz="2200" dirty="0" err="1" smtClean="0">
                <a:solidFill>
                  <a:schemeClr val="tx1"/>
                </a:solidFill>
                <a:latin typeface="Times New Roman" pitchFamily="18" charset="0"/>
                <a:cs typeface="Times New Roman" pitchFamily="18" charset="0"/>
              </a:rPr>
              <a:t>Telma</a:t>
            </a:r>
            <a:r>
              <a:rPr lang="en-US" sz="2200" dirty="0" smtClean="0">
                <a:solidFill>
                  <a:schemeClr val="tx1"/>
                </a:solidFill>
                <a:latin typeface="Times New Roman" pitchFamily="18" charset="0"/>
                <a:cs typeface="Times New Roman" pitchFamily="18" charset="0"/>
              </a:rPr>
              <a:t>, the 3rd largest mobile network in Madagascar with more than 2 million customers and fuel marketing giant </a:t>
            </a:r>
            <a:r>
              <a:rPr lang="en-US" sz="2200" dirty="0" err="1" smtClean="0">
                <a:solidFill>
                  <a:schemeClr val="tx1"/>
                </a:solidFill>
                <a:latin typeface="Times New Roman" pitchFamily="18" charset="0"/>
                <a:cs typeface="Times New Roman" pitchFamily="18" charset="0"/>
              </a:rPr>
              <a:t>Jovenna</a:t>
            </a:r>
            <a:r>
              <a:rPr lang="en-US" sz="2200" dirty="0" smtClean="0">
                <a:solidFill>
                  <a:schemeClr val="tx1"/>
                </a:solidFill>
                <a:latin typeface="Times New Roman" pitchFamily="18" charset="0"/>
                <a:cs typeface="Times New Roman" pitchFamily="18" charset="0"/>
              </a:rPr>
              <a:t>.</a:t>
            </a:r>
          </a:p>
          <a:p>
            <a:pPr lvl="1">
              <a:lnSpc>
                <a:spcPct val="150000"/>
              </a:lnSpc>
            </a:pPr>
            <a:endParaRPr lang="en-US" dirty="0"/>
          </a:p>
        </p:txBody>
      </p:sp>
    </p:spTree>
    <p:extLst>
      <p:ext uri="{BB962C8B-B14F-4D97-AF65-F5344CB8AC3E}">
        <p14:creationId xmlns:p14="http://schemas.microsoft.com/office/powerpoint/2010/main" xmlns="" val="3181986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1313595"/>
          </a:xfrm>
        </p:spPr>
        <p:txBody>
          <a:bodyPr>
            <a:normAutofit/>
          </a:bodyPr>
          <a:lstStyle/>
          <a:p>
            <a:r>
              <a:rPr lang="en-US" b="1" dirty="0" err="1" smtClean="0">
                <a:cs typeface="Times New Roman" pitchFamily="18" charset="0"/>
              </a:rPr>
              <a:t>Onyeka</a:t>
            </a:r>
            <a:r>
              <a:rPr lang="en-US" b="1" dirty="0" smtClean="0">
                <a:cs typeface="Times New Roman" pitchFamily="18" charset="0"/>
              </a:rPr>
              <a:t> </a:t>
            </a:r>
            <a:r>
              <a:rPr lang="en-US" b="1" dirty="0" err="1" smtClean="0">
                <a:cs typeface="Times New Roman" pitchFamily="18" charset="0"/>
              </a:rPr>
              <a:t>Akumah</a:t>
            </a:r>
            <a:r>
              <a:rPr lang="en-US" dirty="0" smtClean="0">
                <a:cs typeface="Times New Roman" pitchFamily="18" charset="0"/>
              </a:rPr>
              <a:t/>
            </a:r>
            <a:br>
              <a:rPr lang="en-US" dirty="0" smtClean="0">
                <a:cs typeface="Times New Roman" pitchFamily="18" charset="0"/>
              </a:rPr>
            </a:br>
            <a:r>
              <a:rPr lang="en-US" sz="2800" b="1" i="1" dirty="0" smtClean="0">
                <a:cs typeface="Times New Roman" pitchFamily="18" charset="0"/>
              </a:rPr>
              <a:t>Based in Nigeria</a:t>
            </a:r>
            <a:endParaRPr lang="en-US" b="1" i="1" dirty="0"/>
          </a:p>
        </p:txBody>
      </p:sp>
      <p:sp>
        <p:nvSpPr>
          <p:cNvPr id="4" name="TextBox 3"/>
          <p:cNvSpPr txBox="1"/>
          <p:nvPr/>
        </p:nvSpPr>
        <p:spPr>
          <a:xfrm>
            <a:off x="838200" y="2026622"/>
            <a:ext cx="8001000" cy="3724096"/>
          </a:xfrm>
          <a:prstGeom prst="rect">
            <a:avLst/>
          </a:prstGeom>
          <a:noFill/>
        </p:spPr>
        <p:txBody>
          <a:bodyPr wrap="square" rtlCol="0">
            <a:spAutoFit/>
          </a:bodyPr>
          <a:lstStyle/>
          <a:p>
            <a:r>
              <a:rPr lang="en-US" sz="2200" dirty="0" err="1" smtClean="0">
                <a:latin typeface="Times New Roman" pitchFamily="18" charset="0"/>
                <a:cs typeface="Times New Roman" pitchFamily="18" charset="0"/>
              </a:rPr>
              <a:t>Onyeka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Akumah</a:t>
            </a:r>
            <a:r>
              <a:rPr lang="en-US" sz="2200" dirty="0" smtClean="0">
                <a:latin typeface="Times New Roman" pitchFamily="18" charset="0"/>
                <a:cs typeface="Times New Roman" pitchFamily="18" charset="0"/>
              </a:rPr>
              <a:t> is the Founder and Chief Executive Officer (CEO) of </a:t>
            </a:r>
            <a:r>
              <a:rPr lang="en-US" sz="2200" dirty="0" err="1" smtClean="0">
                <a:latin typeface="Times New Roman" pitchFamily="18" charset="0"/>
                <a:cs typeface="Times New Roman" pitchFamily="18" charset="0"/>
              </a:rPr>
              <a:t>Farmcrowdy</a:t>
            </a:r>
            <a:r>
              <a:rPr lang="en-US" sz="2200" dirty="0" smtClean="0">
                <a:latin typeface="Times New Roman" pitchFamily="18" charset="0"/>
                <a:cs typeface="Times New Roman" pitchFamily="18" charset="0"/>
              </a:rPr>
              <a:t> leading a team of 50 innovative Nigerians to establish Nigeria’s First Digital Agriculture platform which has so far impacted the lives of close to 8,000 small-scale farmers across 10 states in Nigeria in less than 2 years since launching the platform.</a:t>
            </a:r>
          </a:p>
          <a:p>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He was named one of Africa’s 30 Innovators 2018 in the recently published Quartz list and one of the Top 20 Young Entrepreneurs to Watch in Africa by the African Youth Forum in Egypt.</a:t>
            </a:r>
          </a:p>
          <a:p>
            <a:endParaRPr lang="en-US" sz="2000" dirty="0" smtClean="0">
              <a:latin typeface="Times New Roman" pitchFamily="18" charset="0"/>
              <a:cs typeface="Times New Roman" pitchFamily="18" charset="0"/>
            </a:endParaRPr>
          </a:p>
          <a:p>
            <a:endParaRPr lang="en-US" dirty="0"/>
          </a:p>
        </p:txBody>
      </p:sp>
    </p:spTree>
  </p:cSld>
  <p:clrMapOvr>
    <a:masterClrMapping/>
  </p:clrMapOvr>
  <p:transition>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685800" y="2590800"/>
            <a:ext cx="8229600" cy="1143000"/>
          </a:xfrm>
          <a:prstGeom prst="rect">
            <a:avLst/>
          </a:prstGeom>
        </p:spPr>
        <p:txBody>
          <a:bodyPr vert="horz" rtlCol="0" anchor="ctr">
            <a:normAutofit fontScale="97500"/>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6" name="TextBox 5"/>
          <p:cNvSpPr txBox="1"/>
          <p:nvPr/>
        </p:nvSpPr>
        <p:spPr>
          <a:xfrm>
            <a:off x="914400" y="1981200"/>
            <a:ext cx="7467600" cy="4370427"/>
          </a:xfrm>
          <a:prstGeom prst="rect">
            <a:avLst/>
          </a:prstGeom>
          <a:noFill/>
        </p:spPr>
        <p:txBody>
          <a:bodyPr wrap="square" rtlCol="0">
            <a:spAutoFit/>
          </a:bodyPr>
          <a:lstStyle/>
          <a:p>
            <a:r>
              <a:rPr lang="en-US" sz="2000" dirty="0" smtClean="0">
                <a:latin typeface="Times New Roman" pitchFamily="18" charset="0"/>
                <a:cs typeface="Times New Roman" pitchFamily="18" charset="0"/>
              </a:rPr>
              <a:t>He has served in leadership positions in AIESEC across Nigeria and Eastern Europe, recently serving as Executive Director; Product &amp; Innovations, on the executive board of AIESEC Alumni Nigeria - the oldest AIESEC Alumni network in Africa.</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Jerry is a startup and emerging markets expert with a vision of using technology to simplify tomorrow. He strongly believes we don't need all the credentials to launch a startup and that too much time can only teach us what could go wrong.</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Jerry has a strong background in advertising strategy and technology complemented with leadership positions in regional, global and provincial social development projects.</a:t>
            </a:r>
          </a:p>
          <a:p>
            <a:endParaRPr lang="en-US" dirty="0"/>
          </a:p>
        </p:txBody>
      </p:sp>
      <p:sp>
        <p:nvSpPr>
          <p:cNvPr id="7" name="TextBox 6"/>
          <p:cNvSpPr txBox="1"/>
          <p:nvPr/>
        </p:nvSpPr>
        <p:spPr>
          <a:xfrm>
            <a:off x="914400" y="685800"/>
            <a:ext cx="6858000" cy="1015663"/>
          </a:xfrm>
          <a:prstGeom prst="rect">
            <a:avLst/>
          </a:prstGeom>
          <a:noFill/>
        </p:spPr>
        <p:txBody>
          <a:bodyPr wrap="square" rtlCol="0">
            <a:spAutoFit/>
          </a:bodyPr>
          <a:lstStyle/>
          <a:p>
            <a:r>
              <a:rPr lang="en-US" sz="3600" b="1" dirty="0" smtClean="0">
                <a:latin typeface="+mj-lt"/>
              </a:rPr>
              <a:t>JERRY OCHE </a:t>
            </a:r>
          </a:p>
          <a:p>
            <a:r>
              <a:rPr lang="en-US" sz="2400" b="1" i="1" dirty="0" smtClean="0">
                <a:latin typeface="Times New Roman" pitchFamily="18" charset="0"/>
                <a:cs typeface="Times New Roman" pitchFamily="18" charset="0"/>
              </a:rPr>
              <a:t>Based in Nigeria, Founder of </a:t>
            </a:r>
            <a:r>
              <a:rPr lang="en-US" sz="2400" b="1" i="1" dirty="0" err="1" smtClean="0">
                <a:latin typeface="Times New Roman" pitchFamily="18" charset="0"/>
                <a:cs typeface="Times New Roman" pitchFamily="18" charset="0"/>
              </a:rPr>
              <a:t>Growsel</a:t>
            </a:r>
            <a:r>
              <a:rPr lang="en-US" sz="2400" b="1" i="1" dirty="0" smtClean="0">
                <a:latin typeface="Times New Roman" pitchFamily="18" charset="0"/>
                <a:cs typeface="Times New Roman" pitchFamily="18" charset="0"/>
              </a:rPr>
              <a:t> Company</a:t>
            </a:r>
            <a:endParaRPr lang="en-US" sz="2400" b="1" i="1" dirty="0">
              <a:latin typeface="Times New Roman" pitchFamily="18" charset="0"/>
              <a:cs typeface="Times New Roman" pitchFamily="18" charset="0"/>
            </a:endParaRPr>
          </a:p>
        </p:txBody>
      </p:sp>
    </p:spTree>
  </p:cSld>
  <p:clrMapOvr>
    <a:masterClrMapping/>
  </p:clrMapOvr>
  <p:transition>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400" b="1" dirty="0" err="1" smtClean="0"/>
              <a:t>Maxime</a:t>
            </a:r>
            <a:r>
              <a:rPr lang="en-US" sz="4400" b="1" dirty="0" smtClean="0"/>
              <a:t> </a:t>
            </a:r>
            <a:r>
              <a:rPr lang="en-US" sz="4400" b="1" dirty="0" err="1" smtClean="0"/>
              <a:t>Dieudonne</a:t>
            </a:r>
            <a:r>
              <a:rPr lang="en-US" b="1" dirty="0" smtClean="0"/>
              <a:t> </a:t>
            </a:r>
            <a:r>
              <a:rPr lang="en-US" dirty="0" smtClean="0"/>
              <a:t/>
            </a:r>
            <a:br>
              <a:rPr lang="en-US" dirty="0" smtClean="0"/>
            </a:br>
            <a:r>
              <a:rPr lang="en-US" sz="2400" b="1" i="1" dirty="0" smtClean="0"/>
              <a:t>Based in Uganda, Co-founder Safe </a:t>
            </a:r>
            <a:r>
              <a:rPr lang="en-US" sz="2400" b="1" i="1" dirty="0" err="1" smtClean="0"/>
              <a:t>Boda</a:t>
            </a:r>
            <a:endParaRPr lang="en-US" b="1" i="1" dirty="0"/>
          </a:p>
        </p:txBody>
      </p:sp>
      <p:sp>
        <p:nvSpPr>
          <p:cNvPr id="5" name="TextBox 4"/>
          <p:cNvSpPr txBox="1"/>
          <p:nvPr/>
        </p:nvSpPr>
        <p:spPr>
          <a:xfrm>
            <a:off x="914400" y="2133600"/>
            <a:ext cx="7391400" cy="2400657"/>
          </a:xfrm>
          <a:prstGeom prst="rect">
            <a:avLst/>
          </a:prstGeom>
          <a:noFill/>
        </p:spPr>
        <p:txBody>
          <a:bodyPr wrap="square" rtlCol="0">
            <a:spAutoFit/>
          </a:bodyPr>
          <a:lstStyle/>
          <a:p>
            <a:pPr>
              <a:lnSpc>
                <a:spcPct val="150000"/>
              </a:lnSpc>
            </a:pPr>
            <a:r>
              <a:rPr lang="en-US" sz="2200" dirty="0" smtClean="0">
                <a:latin typeface="Times New Roman" pitchFamily="18" charset="0"/>
                <a:cs typeface="Times New Roman" pitchFamily="18" charset="0"/>
              </a:rPr>
              <a:t>Natural-</a:t>
            </a:r>
            <a:r>
              <a:rPr lang="en-US" sz="2200" b="1" dirty="0" smtClean="0">
                <a:latin typeface="Times New Roman" pitchFamily="18" charset="0"/>
                <a:cs typeface="Times New Roman" pitchFamily="18" charset="0"/>
              </a:rPr>
              <a:t>born</a:t>
            </a:r>
            <a:r>
              <a:rPr lang="en-US" sz="2200" dirty="0" smtClean="0">
                <a:latin typeface="Times New Roman" pitchFamily="18" charset="0"/>
                <a:cs typeface="Times New Roman" pitchFamily="18" charset="0"/>
              </a:rPr>
              <a:t> entrepreneur hailing from Northern Uganda. </a:t>
            </a:r>
          </a:p>
          <a:p>
            <a:pPr>
              <a:lnSpc>
                <a:spcPct val="150000"/>
              </a:lnSpc>
            </a:pPr>
            <a:r>
              <a:rPr lang="en-US" sz="2200" dirty="0" smtClean="0">
                <a:latin typeface="Times New Roman" pitchFamily="18" charset="0"/>
                <a:cs typeface="Times New Roman" pitchFamily="18" charset="0"/>
              </a:rPr>
              <a:t>He started as a security guard, then a </a:t>
            </a:r>
            <a:r>
              <a:rPr lang="en-US" sz="2200" dirty="0" err="1" smtClean="0">
                <a:latin typeface="Times New Roman" pitchFamily="18" charset="0"/>
                <a:cs typeface="Times New Roman" pitchFamily="18" charset="0"/>
              </a:rPr>
              <a:t>boda</a:t>
            </a:r>
            <a:r>
              <a:rPr lang="en-US" sz="2200" dirty="0" smtClean="0">
                <a:latin typeface="Times New Roman" pitchFamily="18" charset="0"/>
                <a:cs typeface="Times New Roman" pitchFamily="18" charset="0"/>
              </a:rPr>
              <a:t> driver and then founded a city tour guide company. </a:t>
            </a:r>
          </a:p>
          <a:p>
            <a:pPr>
              <a:lnSpc>
                <a:spcPct val="150000"/>
              </a:lnSpc>
            </a:pPr>
            <a:r>
              <a:rPr lang="en-US" sz="2200" dirty="0" smtClean="0">
                <a:latin typeface="Times New Roman" pitchFamily="18" charset="0"/>
                <a:cs typeface="Times New Roman" pitchFamily="18" charset="0"/>
              </a:rPr>
              <a:t>Passionate about the </a:t>
            </a:r>
            <a:r>
              <a:rPr lang="en-US" sz="2200" dirty="0" err="1" smtClean="0">
                <a:latin typeface="Times New Roman" pitchFamily="18" charset="0"/>
                <a:cs typeface="Times New Roman" pitchFamily="18" charset="0"/>
              </a:rPr>
              <a:t>boda</a:t>
            </a:r>
            <a:r>
              <a:rPr lang="en-US" sz="2200" dirty="0" smtClean="0">
                <a:latin typeface="Times New Roman" pitchFamily="18" charset="0"/>
                <a:cs typeface="Times New Roman" pitchFamily="18" charset="0"/>
              </a:rPr>
              <a:t> community in Kampala.</a:t>
            </a:r>
          </a:p>
          <a:p>
            <a:endParaRPr lang="en-US" dirty="0"/>
          </a:p>
        </p:txBody>
      </p:sp>
    </p:spTree>
  </p:cSld>
  <p:clrMapOvr>
    <a:masterClrMapping/>
  </p:clrMapOvr>
  <p:transition>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066800" y="762000"/>
            <a:ext cx="7162800" cy="1077218"/>
          </a:xfrm>
          <a:prstGeom prst="rect">
            <a:avLst/>
          </a:prstGeom>
          <a:noFill/>
        </p:spPr>
        <p:txBody>
          <a:bodyPr wrap="square" rtlCol="0">
            <a:spAutoFit/>
          </a:bodyPr>
          <a:lstStyle/>
          <a:p>
            <a:r>
              <a:rPr lang="en-US" sz="4000" b="1" dirty="0" smtClean="0">
                <a:latin typeface="+mj-lt"/>
              </a:rPr>
              <a:t>Ricky Papa Thompson</a:t>
            </a:r>
          </a:p>
          <a:p>
            <a:r>
              <a:rPr lang="en-US" sz="2400" b="1" i="1" dirty="0" smtClean="0">
                <a:latin typeface="+mj-lt"/>
              </a:rPr>
              <a:t>Based in Uganda, Co-Founder of Safe </a:t>
            </a:r>
            <a:r>
              <a:rPr lang="en-US" sz="2400" b="1" i="1" dirty="0" err="1" smtClean="0">
                <a:latin typeface="+mj-lt"/>
              </a:rPr>
              <a:t>Boda</a:t>
            </a:r>
            <a:r>
              <a:rPr lang="en-US" sz="2400" b="1" i="1" dirty="0" smtClean="0">
                <a:latin typeface="+mj-lt"/>
              </a:rPr>
              <a:t>   </a:t>
            </a:r>
            <a:endParaRPr lang="en-US" sz="2400" b="1" i="1" dirty="0">
              <a:latin typeface="+mj-lt"/>
            </a:endParaRPr>
          </a:p>
        </p:txBody>
      </p:sp>
      <p:sp>
        <p:nvSpPr>
          <p:cNvPr id="22" name="TextBox 21"/>
          <p:cNvSpPr txBox="1"/>
          <p:nvPr/>
        </p:nvSpPr>
        <p:spPr>
          <a:xfrm>
            <a:off x="914400" y="2133600"/>
            <a:ext cx="7772400" cy="4093428"/>
          </a:xfrm>
          <a:prstGeom prst="rect">
            <a:avLst/>
          </a:prstGeom>
          <a:noFill/>
        </p:spPr>
        <p:txBody>
          <a:bodyPr wrap="square" rtlCol="0">
            <a:spAutoFit/>
          </a:bodyPr>
          <a:lstStyle/>
          <a:p>
            <a:pPr fontAlgn="base"/>
            <a:r>
              <a:rPr lang="en-US" sz="2200" dirty="0" smtClean="0">
                <a:latin typeface="Times New Roman" pitchFamily="18" charset="0"/>
                <a:cs typeface="Times New Roman" pitchFamily="18" charset="0"/>
              </a:rPr>
              <a:t>The Ugandan co-founder of Safe </a:t>
            </a:r>
            <a:r>
              <a:rPr lang="en-US" sz="2200" dirty="0" err="1" smtClean="0">
                <a:latin typeface="Times New Roman" pitchFamily="18" charset="0"/>
                <a:cs typeface="Times New Roman" pitchFamily="18" charset="0"/>
              </a:rPr>
              <a:t>Boda</a:t>
            </a:r>
            <a:r>
              <a:rPr lang="en-US" sz="2200" dirty="0" smtClean="0">
                <a:latin typeface="Times New Roman" pitchFamily="18" charset="0"/>
                <a:cs typeface="Times New Roman" pitchFamily="18" charset="0"/>
              </a:rPr>
              <a:t>, Ricky Papa Thompson has been named in the 2018 Forbes’ 30 Most Promising Young Entrepreneurs in Africa. Founded in 2014, Safe </a:t>
            </a:r>
            <a:r>
              <a:rPr lang="en-US" sz="2200" dirty="0" err="1" smtClean="0">
                <a:latin typeface="Times New Roman" pitchFamily="18" charset="0"/>
                <a:cs typeface="Times New Roman" pitchFamily="18" charset="0"/>
              </a:rPr>
              <a:t>Boda</a:t>
            </a:r>
            <a:r>
              <a:rPr lang="en-US" sz="2200" dirty="0" smtClean="0">
                <a:latin typeface="Times New Roman" pitchFamily="18" charset="0"/>
                <a:cs typeface="Times New Roman" pitchFamily="18" charset="0"/>
              </a:rPr>
              <a:t> strives to gives rider and passenger the safest travel experience on a motorbike in and around Kampala.</a:t>
            </a:r>
          </a:p>
          <a:p>
            <a:pPr fontAlgn="base"/>
            <a:endParaRPr lang="en-US" sz="2200" dirty="0" smtClean="0">
              <a:latin typeface="Times New Roman" pitchFamily="18" charset="0"/>
              <a:cs typeface="Times New Roman" pitchFamily="18" charset="0"/>
            </a:endParaRPr>
          </a:p>
          <a:p>
            <a:pPr fontAlgn="base"/>
            <a:r>
              <a:rPr lang="en-US" sz="2200" dirty="0" smtClean="0">
                <a:latin typeface="Times New Roman" pitchFamily="18" charset="0"/>
                <a:cs typeface="Times New Roman" pitchFamily="18" charset="0"/>
              </a:rPr>
              <a:t>Ricky Papa Thompson was a commercial </a:t>
            </a:r>
            <a:r>
              <a:rPr lang="en-US" sz="2200" dirty="0" err="1" smtClean="0">
                <a:latin typeface="Times New Roman" pitchFamily="18" charset="0"/>
                <a:cs typeface="Times New Roman" pitchFamily="18" charset="0"/>
              </a:rPr>
              <a:t>boda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boda</a:t>
            </a:r>
            <a:r>
              <a:rPr lang="en-US" sz="2200" dirty="0" smtClean="0">
                <a:latin typeface="Times New Roman" pitchFamily="18" charset="0"/>
                <a:cs typeface="Times New Roman" pitchFamily="18" charset="0"/>
              </a:rPr>
              <a:t> rider himself before he started Safe </a:t>
            </a:r>
            <a:r>
              <a:rPr lang="en-US" sz="2200" dirty="0" err="1" smtClean="0">
                <a:latin typeface="Times New Roman" pitchFamily="18" charset="0"/>
                <a:cs typeface="Times New Roman" pitchFamily="18" charset="0"/>
              </a:rPr>
              <a:t>Boda</a:t>
            </a:r>
            <a:r>
              <a:rPr lang="en-US" sz="2200" dirty="0" smtClean="0">
                <a:latin typeface="Times New Roman" pitchFamily="18" charset="0"/>
                <a:cs typeface="Times New Roman" pitchFamily="18" charset="0"/>
              </a:rPr>
              <a:t> after witnessing the death of a close friend in an accident in 2013. Papa appreciated that while riders cannot do away with </a:t>
            </a:r>
            <a:r>
              <a:rPr lang="en-US" sz="2200" dirty="0" err="1" smtClean="0">
                <a:latin typeface="Times New Roman" pitchFamily="18" charset="0"/>
                <a:cs typeface="Times New Roman" pitchFamily="18" charset="0"/>
              </a:rPr>
              <a:t>boda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bodas</a:t>
            </a:r>
            <a:r>
              <a:rPr lang="en-US" sz="2200" dirty="0" smtClean="0">
                <a:latin typeface="Times New Roman" pitchFamily="18" charset="0"/>
                <a:cs typeface="Times New Roman" pitchFamily="18" charset="0"/>
              </a:rPr>
              <a:t> as an income generator, the next best course was better traffic education.</a:t>
            </a:r>
          </a:p>
          <a:p>
            <a:endParaRPr lang="en-US" dirty="0"/>
          </a:p>
        </p:txBody>
      </p:sp>
    </p:spTree>
    <p:extLst>
      <p:ext uri="{BB962C8B-B14F-4D97-AF65-F5344CB8AC3E}">
        <p14:creationId xmlns:p14="http://schemas.microsoft.com/office/powerpoint/2010/main" xmlns="" val="2282900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543800" cy="1450757"/>
          </a:xfrm>
        </p:spPr>
        <p:txBody>
          <a:bodyPr>
            <a:normAutofit/>
          </a:bodyPr>
          <a:lstStyle/>
          <a:p>
            <a:r>
              <a:rPr lang="en-US" b="1" dirty="0" smtClean="0"/>
              <a:t>Sam </a:t>
            </a:r>
            <a:r>
              <a:rPr lang="en-US" b="1" dirty="0" err="1" smtClean="0"/>
              <a:t>Gikandi</a:t>
            </a:r>
            <a:r>
              <a:rPr lang="en-US" b="1" dirty="0" smtClean="0"/>
              <a:t/>
            </a:r>
            <a:br>
              <a:rPr lang="en-US" b="1" dirty="0" smtClean="0"/>
            </a:br>
            <a:r>
              <a:rPr lang="en-US" sz="2400" b="1" i="1" dirty="0" smtClean="0"/>
              <a:t>Based in Kenya, CEO &amp; Co-Founder of Africa Talking </a:t>
            </a:r>
            <a:endParaRPr lang="en-US" b="1" i="1" dirty="0"/>
          </a:p>
        </p:txBody>
      </p:sp>
      <p:sp>
        <p:nvSpPr>
          <p:cNvPr id="4" name="Content Placeholder 3"/>
          <p:cNvSpPr>
            <a:spLocks noGrp="1"/>
          </p:cNvSpPr>
          <p:nvPr>
            <p:ph idx="1"/>
          </p:nvPr>
        </p:nvSpPr>
        <p:spPr/>
        <p:txBody>
          <a:bodyPr>
            <a:normAutofit fontScale="92500"/>
          </a:bodyPr>
          <a:lstStyle/>
          <a:p>
            <a:pPr fontAlgn="base"/>
            <a:r>
              <a:rPr lang="en-US" sz="2400" b="1" dirty="0" smtClean="0">
                <a:latin typeface="Times New Roman" pitchFamily="18" charset="0"/>
                <a:cs typeface="Times New Roman" pitchFamily="18" charset="0"/>
              </a:rPr>
              <a:t>Sam </a:t>
            </a:r>
            <a:r>
              <a:rPr lang="en-US" sz="2400" b="1" dirty="0" err="1" smtClean="0">
                <a:latin typeface="Times New Roman" pitchFamily="18" charset="0"/>
                <a:cs typeface="Times New Roman" pitchFamily="18" charset="0"/>
              </a:rPr>
              <a:t>Gikandi</a:t>
            </a:r>
            <a:r>
              <a:rPr lang="en-US" sz="2400" dirty="0" smtClean="0">
                <a:latin typeface="Times New Roman" pitchFamily="18" charset="0"/>
                <a:cs typeface="Times New Roman" pitchFamily="18" charset="0"/>
              </a:rPr>
              <a:t> is the CEO and co-founder of Africa's Talking, a pan-African mobile technology company empowering developers across the continent. Prior to Africa's Talking, Sam worked for Morgan Stanley, the investment bank, in the US and Hong </a:t>
            </a:r>
            <a:r>
              <a:rPr lang="en-US" sz="2400" dirty="0" err="1" smtClean="0">
                <a:latin typeface="Times New Roman" pitchFamily="18" charset="0"/>
                <a:cs typeface="Times New Roman" pitchFamily="18" charset="0"/>
              </a:rPr>
              <a:t>Kong.Jun</a:t>
            </a:r>
            <a:r>
              <a:rPr lang="en-US" sz="2400" dirty="0" smtClean="0">
                <a:latin typeface="Times New Roman" pitchFamily="18" charset="0"/>
                <a:cs typeface="Times New Roman" pitchFamily="18" charset="0"/>
              </a:rPr>
              <a:t> 25, 2018</a:t>
            </a:r>
          </a:p>
          <a:p>
            <a:r>
              <a:rPr lang="en-US" sz="2400" dirty="0" smtClean="0">
                <a:latin typeface="Times New Roman" pitchFamily="18" charset="0"/>
                <a:cs typeface="Times New Roman" pitchFamily="18" charset="0"/>
              </a:rPr>
              <a:t>Mr. Samuel N. </a:t>
            </a:r>
            <a:r>
              <a:rPr lang="en-US" sz="2400" dirty="0" err="1" smtClean="0">
                <a:latin typeface="Times New Roman" pitchFamily="18" charset="0"/>
                <a:cs typeface="Times New Roman" pitchFamily="18" charset="0"/>
              </a:rPr>
              <a:t>Gikandi</a:t>
            </a:r>
            <a:r>
              <a:rPr lang="en-US" sz="2400" dirty="0" smtClean="0">
                <a:latin typeface="Times New Roman" pitchFamily="18" charset="0"/>
                <a:cs typeface="Times New Roman" pitchFamily="18" charset="0"/>
              </a:rPr>
              <a:t> co-founded Africa's Talking Ltd in 2010 and serves as its Chief Technology Officer. He provides strategic technical direction for Africa's talking Ltd and guides the development of key infrastructure. During his undergraduate years at MIT, he went to Ghana as part of an MIT student team during which he taught java programming. After graduating from MIT, he worked for Morgan Stanley as an IT associate in New York.</a:t>
            </a:r>
          </a:p>
          <a:p>
            <a:endParaRPr lang="en-US" dirty="0"/>
          </a:p>
        </p:txBody>
      </p:sp>
    </p:spTree>
    <p:extLst>
      <p:ext uri="{BB962C8B-B14F-4D97-AF65-F5344CB8AC3E}">
        <p14:creationId xmlns:p14="http://schemas.microsoft.com/office/powerpoint/2010/main" xmlns="" val="450236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Uka</a:t>
            </a:r>
            <a:r>
              <a:rPr lang="en-US" b="1" dirty="0" smtClean="0"/>
              <a:t> </a:t>
            </a:r>
            <a:r>
              <a:rPr lang="en-US" b="1" dirty="0" err="1" smtClean="0"/>
              <a:t>Eje</a:t>
            </a:r>
            <a:r>
              <a:rPr lang="en-US" dirty="0" smtClean="0"/>
              <a:t/>
            </a:r>
            <a:br>
              <a:rPr lang="en-US" dirty="0" smtClean="0"/>
            </a:br>
            <a:r>
              <a:rPr lang="en-US" sz="2400" b="1" i="1" dirty="0" smtClean="0"/>
              <a:t>Based in Nigeria</a:t>
            </a:r>
            <a:endParaRPr lang="en-US" b="1" i="1" dirty="0"/>
          </a:p>
        </p:txBody>
      </p:sp>
      <p:sp>
        <p:nvSpPr>
          <p:cNvPr id="4" name="TextBox 3"/>
          <p:cNvSpPr txBox="1"/>
          <p:nvPr/>
        </p:nvSpPr>
        <p:spPr>
          <a:xfrm>
            <a:off x="838200" y="2133600"/>
            <a:ext cx="7467600" cy="3139321"/>
          </a:xfrm>
          <a:prstGeom prst="rect">
            <a:avLst/>
          </a:prstGeom>
          <a:noFill/>
        </p:spPr>
        <p:txBody>
          <a:bodyPr wrap="square" rtlCol="0">
            <a:spAutoFit/>
          </a:bodyPr>
          <a:lstStyle/>
          <a:p>
            <a:r>
              <a:rPr lang="en-US" sz="2200" dirty="0" err="1" smtClean="0">
                <a:latin typeface="Times New Roman" pitchFamily="18" charset="0"/>
                <a:cs typeface="Times New Roman" pitchFamily="18" charset="0"/>
              </a:rPr>
              <a:t>Uka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Eje</a:t>
            </a:r>
            <a:r>
              <a:rPr lang="en-US" sz="2200" dirty="0" smtClean="0">
                <a:latin typeface="Times New Roman" pitchFamily="18" charset="0"/>
                <a:cs typeface="Times New Roman" pitchFamily="18" charset="0"/>
              </a:rPr>
              <a:t>, a farmer and Co-Founder and CEO of </a:t>
            </a:r>
            <a:r>
              <a:rPr lang="en-US" sz="2200" dirty="0" smtClean="0">
                <a:latin typeface="Times New Roman" pitchFamily="18" charset="0"/>
                <a:cs typeface="Times New Roman" pitchFamily="18" charset="0"/>
                <a:hlinkClick r:id="rId2"/>
              </a:rPr>
              <a:t>Thrive Agric</a:t>
            </a:r>
            <a:r>
              <a:rPr lang="en-US" sz="2200" dirty="0" smtClean="0">
                <a:latin typeface="Times New Roman" pitchFamily="18" charset="0"/>
                <a:cs typeface="Times New Roman" pitchFamily="18" charset="0"/>
              </a:rPr>
              <a:t>. At Thrive Agric we work with smallholder farmers to provide them with the best inputs and machinery for their farms, data-driven advisory and access to premium markets. </a:t>
            </a:r>
          </a:p>
          <a:p>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The finance to facilitate this is crowd funded and offers the funders regular updates on all farming activities and returns on the harvest. We started out in 2016 in beta stage but fully launched publicly in July of 2017.</a:t>
            </a:r>
            <a:endParaRPr lang="en-US" sz="2200" dirty="0">
              <a:latin typeface="Times New Roman" pitchFamily="18" charset="0"/>
              <a:cs typeface="Times New Roman" pitchFamily="18" charset="0"/>
            </a:endParaRPr>
          </a:p>
        </p:txBody>
      </p:sp>
    </p:spTree>
  </p:cSld>
  <p:clrMapOvr>
    <a:masterClrMapping/>
  </p:clrMapOvr>
  <p:transition>
    <p:pull dir="d"/>
  </p:transition>
  <p:timing>
    <p:tnLst>
      <p:par>
        <p:cTn id="1" dur="indefinite" restart="never" nodeType="tmRoot"/>
      </p:par>
    </p:tnLst>
  </p:timing>
</p:sld>
</file>

<file path=ppt/theme/theme1.xml><?xml version="1.0" encoding="utf-8"?>
<a:theme xmlns:a="http://schemas.openxmlformats.org/drawingml/2006/main" name="Retrospec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Garamond-Trebuchet MS">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TM02900769[[fn=Retrospect]]</Template>
  <TotalTime>15093</TotalTime>
  <Words>489</Words>
  <Application>Microsoft Office PowerPoint</Application>
  <PresentationFormat>On-screen Show (4:3)</PresentationFormat>
  <Paragraphs>47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Retrospect</vt:lpstr>
      <vt:lpstr>TEN REVOLUTIONARY TECH ENTREPRENUERS IN AFRICA</vt:lpstr>
      <vt:lpstr>Naina Andriantsitohaina Based in Madagascar</vt:lpstr>
      <vt:lpstr>Hassanein Hiridjee Based in Madagascar</vt:lpstr>
      <vt:lpstr>Onyeka Akumah Based in Nigeria</vt:lpstr>
      <vt:lpstr>Slide 5</vt:lpstr>
      <vt:lpstr>Maxime Dieudonne  Based in Uganda, Co-founder Safe Boda</vt:lpstr>
      <vt:lpstr>Slide 7</vt:lpstr>
      <vt:lpstr>Sam Gikandi Based in Kenya, CEO &amp; Co-Founder of Africa Talking </vt:lpstr>
      <vt:lpstr>Uka Eje Based in Nigeria</vt:lpstr>
      <vt:lpstr>Slide 10</vt:lpstr>
      <vt:lpstr>TERESA MBAGAYA Based in Zibambwe</vt:lpstr>
      <vt:lpstr>CONCLUSION</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Value Of Money (TVOM)</dc:title>
  <dc:creator>Kellen</dc:creator>
  <cp:lastModifiedBy>Tracy</cp:lastModifiedBy>
  <cp:revision>57</cp:revision>
  <dcterms:created xsi:type="dcterms:W3CDTF">2014-09-09T10:50:42Z</dcterms:created>
  <dcterms:modified xsi:type="dcterms:W3CDTF">2019-02-21T17:57:07Z</dcterms:modified>
</cp:coreProperties>
</file>