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B672A48-BE3F-41E1-9C3A-2A1BD59A9D8F}" type="datetimeFigureOut">
              <a:rPr lang="en-US" smtClean="0"/>
              <a:pPr/>
              <a:t>2/21/2019</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2E28310-0BCD-4840-8495-CB3175325D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B672A48-BE3F-41E1-9C3A-2A1BD59A9D8F}" type="datetimeFigureOut">
              <a:rPr lang="en-US" smtClean="0"/>
              <a:pPr/>
              <a:t>2/21/2019</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2E28310-0BCD-4840-8495-CB3175325D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B672A48-BE3F-41E1-9C3A-2A1BD59A9D8F}" type="datetimeFigureOut">
              <a:rPr lang="en-US" smtClean="0"/>
              <a:pPr/>
              <a:t>2/21/2019</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2E28310-0BCD-4840-8495-CB3175325D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B672A48-BE3F-41E1-9C3A-2A1BD59A9D8F}" type="datetimeFigureOut">
              <a:rPr lang="en-US" smtClean="0"/>
              <a:pPr/>
              <a:t>2/21/2019</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E28310-0BCD-4840-8495-CB3175325D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B672A48-BE3F-41E1-9C3A-2A1BD59A9D8F}" type="datetimeFigureOut">
              <a:rPr lang="en-US" smtClean="0"/>
              <a:pPr/>
              <a:t>2/21/2019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E28310-0BCD-4840-8495-CB3175325D8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B672A48-BE3F-41E1-9C3A-2A1BD59A9D8F}" type="datetimeFigureOut">
              <a:rPr lang="en-US" smtClean="0"/>
              <a:pPr/>
              <a:t>2/21/2019</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2E28310-0BCD-4840-8495-CB3175325D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henrifrais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odiatgroupe.mg/auto-diffusion.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alan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basan.m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roupesocota.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304800"/>
            <a:ext cx="5105400" cy="2182368"/>
          </a:xfrm>
        </p:spPr>
        <p:txBody>
          <a:bodyPr>
            <a:normAutofit/>
          </a:bodyPr>
          <a:lstStyle/>
          <a:p>
            <a:r>
              <a:rPr lang="en-US" dirty="0" smtClean="0"/>
              <a:t>TEN TECH ENTREPRENUERS </a:t>
            </a:r>
            <a:br>
              <a:rPr lang="en-US" dirty="0" smtClean="0"/>
            </a:br>
            <a:r>
              <a:rPr lang="en-US" dirty="0" smtClean="0"/>
              <a:t>IN MADAGASCAR</a:t>
            </a:r>
            <a:endParaRPr lang="en-US" dirty="0"/>
          </a:p>
        </p:txBody>
      </p:sp>
      <p:sp>
        <p:nvSpPr>
          <p:cNvPr id="3" name="Subtitle 2"/>
          <p:cNvSpPr>
            <a:spLocks noGrp="1"/>
          </p:cNvSpPr>
          <p:nvPr>
            <p:ph type="subTitle" idx="1"/>
          </p:nvPr>
        </p:nvSpPr>
        <p:spPr>
          <a:xfrm>
            <a:off x="3276600" y="2971800"/>
            <a:ext cx="5114778" cy="3089536"/>
          </a:xfrm>
        </p:spPr>
        <p:txBody>
          <a:bodyPr>
            <a:normAutofit fontScale="92500" lnSpcReduction="10000"/>
          </a:bodyPr>
          <a:lstStyle/>
          <a:p>
            <a:pPr algn="just"/>
            <a:r>
              <a:rPr lang="en-US" dirty="0" smtClean="0">
                <a:latin typeface="Times New Roman" pitchFamily="18" charset="0"/>
                <a:cs typeface="Times New Roman" pitchFamily="18" charset="0"/>
              </a:rPr>
              <a:t>Madagascar is one of the poorest countries in Africa with more than 75% of its population falling below the poverty level of $50 a year. But in the midst of such glaring poverty, a few Malagasy have built extremely successful companies and created incredible wealth in the process.</a:t>
            </a:r>
          </a:p>
          <a:p>
            <a:pPr algn="just"/>
            <a:r>
              <a:rPr lang="en-US" dirty="0" smtClean="0">
                <a:latin typeface="Times New Roman" pitchFamily="18" charset="0"/>
                <a:cs typeface="Times New Roman" pitchFamily="18" charset="0"/>
              </a:rPr>
              <a:t>Meet 10 Malagasy millionaire entrepreneurs who own companies that have annual revenues of more than $100 million.</a:t>
            </a:r>
          </a:p>
          <a:p>
            <a:pPr algn="just"/>
            <a:endParaRPr lang="en-US" dirty="0"/>
          </a:p>
        </p:txBody>
      </p:sp>
    </p:spTree>
  </p:cSld>
  <p:clrMapOvr>
    <a:masterClrMapping/>
  </p:clrMapOvr>
  <p:transition spd="slow">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Henri Fraise</a:t>
            </a:r>
            <a:br>
              <a:rPr lang="en-US" dirty="0" smtClean="0"/>
            </a:br>
            <a:r>
              <a:rPr lang="en-US" sz="1800" i="1" dirty="0" smtClean="0"/>
              <a:t>source: diversified</a:t>
            </a:r>
            <a:endParaRPr lang="en-US" i="1" dirty="0"/>
          </a:p>
        </p:txBody>
      </p:sp>
      <p:sp>
        <p:nvSpPr>
          <p:cNvPr id="3" name="Content Placeholder 2"/>
          <p:cNvSpPr>
            <a:spLocks noGrp="1"/>
          </p:cNvSpPr>
          <p:nvPr>
            <p:ph idx="1"/>
          </p:nvPr>
        </p:nvSpPr>
        <p:spPr/>
        <p:txBody>
          <a:bodyPr/>
          <a:lstStyle/>
          <a:p>
            <a:pPr>
              <a:buFont typeface="Arial" charset="0"/>
              <a:buChar char="•"/>
            </a:pPr>
            <a:r>
              <a:rPr lang="en-US" dirty="0" smtClean="0">
                <a:latin typeface="Times New Roman" pitchFamily="18" charset="0"/>
                <a:cs typeface="Times New Roman" pitchFamily="18" charset="0"/>
              </a:rPr>
              <a:t>Henri Fraise is the leader of the powerful Fraise family that owns the </a:t>
            </a:r>
            <a:r>
              <a:rPr lang="en-US" dirty="0" smtClean="0">
                <a:latin typeface="Times New Roman" pitchFamily="18" charset="0"/>
                <a:cs typeface="Times New Roman" pitchFamily="18" charset="0"/>
                <a:hlinkClick r:id="rId2"/>
              </a:rPr>
              <a:t>Henri Fraise </a:t>
            </a:r>
            <a:r>
              <a:rPr lang="en-US" dirty="0" err="1" smtClean="0">
                <a:latin typeface="Times New Roman" pitchFamily="18" charset="0"/>
                <a:cs typeface="Times New Roman" pitchFamily="18" charset="0"/>
                <a:hlinkClick r:id="rId2"/>
              </a:rPr>
              <a:t>Fils</a:t>
            </a:r>
            <a:r>
              <a:rPr lang="en-US" dirty="0" smtClean="0">
                <a:latin typeface="Times New Roman" pitchFamily="18" charset="0"/>
                <a:cs typeface="Times New Roman" pitchFamily="18" charset="0"/>
                <a:hlinkClick r:id="rId2"/>
              </a:rPr>
              <a:t> &amp; </a:t>
            </a:r>
            <a:r>
              <a:rPr lang="en-US" dirty="0" err="1" smtClean="0">
                <a:latin typeface="Times New Roman" pitchFamily="18" charset="0"/>
                <a:cs typeface="Times New Roman" pitchFamily="18" charset="0"/>
                <a:hlinkClick r:id="rId2"/>
              </a:rPr>
              <a:t>Cie</a:t>
            </a:r>
            <a:r>
              <a:rPr lang="en-US" dirty="0" smtClean="0">
                <a:latin typeface="Times New Roman" pitchFamily="18" charset="0"/>
                <a:cs typeface="Times New Roman" pitchFamily="18" charset="0"/>
                <a:hlinkClick r:id="rId2"/>
              </a:rPr>
              <a:t> group</a:t>
            </a:r>
            <a:r>
              <a:rPr lang="en-US" dirty="0" smtClean="0">
                <a:latin typeface="Times New Roman" pitchFamily="18" charset="0"/>
                <a:cs typeface="Times New Roman" pitchFamily="18" charset="0"/>
              </a:rPr>
              <a:t>. The Fraise group, which was created in 1921, has the sole distribution rights in Madagascar for John Deere, Atlas </a:t>
            </a:r>
            <a:r>
              <a:rPr lang="en-US" dirty="0" err="1" smtClean="0">
                <a:latin typeface="Times New Roman" pitchFamily="18" charset="0"/>
                <a:cs typeface="Times New Roman" pitchFamily="18" charset="0"/>
              </a:rPr>
              <a:t>Copco</a:t>
            </a:r>
            <a:r>
              <a:rPr lang="en-US" dirty="0" smtClean="0">
                <a:latin typeface="Times New Roman" pitchFamily="18" charset="0"/>
                <a:cs typeface="Times New Roman" pitchFamily="18" charset="0"/>
              </a:rPr>
              <a:t> and Caterpillar equipment. </a:t>
            </a:r>
          </a:p>
          <a:p>
            <a:pPr>
              <a:buFont typeface="Arial" charset="0"/>
              <a:buChar char="•"/>
            </a:pPr>
            <a:r>
              <a:rPr lang="en-US" dirty="0" smtClean="0">
                <a:latin typeface="Times New Roman" pitchFamily="18" charset="0"/>
                <a:cs typeface="Times New Roman" pitchFamily="18" charset="0"/>
              </a:rPr>
              <a:t>It is also involved in power generation, insurance, airplane charter services and owns the Carlton Hotel.</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Edgard</a:t>
            </a:r>
            <a:r>
              <a:rPr lang="en-US" dirty="0" smtClean="0"/>
              <a:t> </a:t>
            </a:r>
            <a:r>
              <a:rPr lang="en-US" dirty="0" err="1" smtClean="0"/>
              <a:t>Razafindravahy</a:t>
            </a:r>
            <a:r>
              <a:rPr lang="en-US" dirty="0" smtClean="0"/>
              <a:t/>
            </a:r>
            <a:br>
              <a:rPr lang="en-US" dirty="0" smtClean="0"/>
            </a:br>
            <a:r>
              <a:rPr lang="en-US" sz="1800" i="1" dirty="0" smtClean="0"/>
              <a:t>source: diversified </a:t>
            </a:r>
            <a:endParaRPr lang="en-US" i="1" dirty="0"/>
          </a:p>
        </p:txBody>
      </p:sp>
      <p:sp>
        <p:nvSpPr>
          <p:cNvPr id="3" name="Content Placeholder 2"/>
          <p:cNvSpPr>
            <a:spLocks noGrp="1"/>
          </p:cNvSpPr>
          <p:nvPr>
            <p:ph idx="1"/>
          </p:nvPr>
        </p:nvSpPr>
        <p:spPr/>
        <p:txBody>
          <a:bodyPr/>
          <a:lstStyle/>
          <a:p>
            <a:pPr>
              <a:buFont typeface="Arial" charset="0"/>
              <a:buChar char="•"/>
            </a:pPr>
            <a:r>
              <a:rPr lang="en-US" sz="2800" dirty="0" err="1" smtClean="0">
                <a:latin typeface="Times New Roman" pitchFamily="18" charset="0"/>
                <a:cs typeface="Times New Roman" pitchFamily="18" charset="0"/>
              </a:rPr>
              <a:t>Razafindravahy</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56</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is the chairman of the Prey group, a conglomerate which today comprises more than 10 companies including trading company </a:t>
            </a:r>
            <a:r>
              <a:rPr lang="en-US" sz="2800" dirty="0" err="1" smtClean="0">
                <a:latin typeface="Times New Roman" pitchFamily="18" charset="0"/>
                <a:cs typeface="Times New Roman" pitchFamily="18" charset="0"/>
              </a:rPr>
              <a:t>Sitram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Ecoprim</a:t>
            </a:r>
            <a:r>
              <a:rPr lang="en-US" sz="2800" dirty="0" smtClean="0">
                <a:latin typeface="Times New Roman" pitchFamily="18" charset="0"/>
                <a:cs typeface="Times New Roman" pitchFamily="18" charset="0"/>
              </a:rPr>
              <a:t> and the </a:t>
            </a:r>
            <a:r>
              <a:rPr lang="en-US" sz="2800" i="1" dirty="0" smtClean="0">
                <a:latin typeface="Times New Roman" pitchFamily="18" charset="0"/>
                <a:cs typeface="Times New Roman" pitchFamily="18" charset="0"/>
              </a:rPr>
              <a:t>L’ Express de Madagascar</a:t>
            </a:r>
            <a:r>
              <a:rPr lang="en-US" sz="2800" dirty="0" smtClean="0">
                <a:latin typeface="Times New Roman" pitchFamily="18" charset="0"/>
                <a:cs typeface="Times New Roman" pitchFamily="18" charset="0"/>
              </a:rPr>
              <a:t> daily newspaper, Madagascar’s bestselling newspaper.</a:t>
            </a:r>
          </a:p>
          <a:p>
            <a:pPr>
              <a:buFont typeface="Arial" charset="0"/>
              <a:buChar char="•"/>
            </a:pPr>
            <a:endParaRPr lang="en-US" sz="2800" dirty="0" smtClean="0">
              <a:latin typeface="Times New Roman" pitchFamily="18" charset="0"/>
              <a:cs typeface="Times New Roman" pitchFamily="18" charset="0"/>
            </a:endParaRP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 </a:t>
            </a:r>
            <a:endParaRPr lang="en-US" dirty="0"/>
          </a:p>
        </p:txBody>
      </p:sp>
      <p:sp>
        <p:nvSpPr>
          <p:cNvPr id="3" name="Subtitle 2"/>
          <p:cNvSpPr>
            <a:spLocks noGrp="1"/>
          </p:cNvSpPr>
          <p:nvPr>
            <p:ph type="subTitle" idx="1"/>
          </p:nvPr>
        </p:nvSpPr>
        <p:spPr/>
        <p:txBody>
          <a:bodyPr/>
          <a:lstStyle/>
          <a:p>
            <a:r>
              <a:rPr lang="en-US" dirty="0" smtClean="0"/>
              <a:t>As days go by, technology </a:t>
            </a:r>
            <a:endParaRPr lang="en-US" dirty="0"/>
          </a:p>
        </p:txBody>
      </p:sp>
    </p:spTree>
  </p:cSld>
  <p:clrMapOvr>
    <a:masterClrMapping/>
  </p:clrMapOvr>
  <p:transition spd="slow">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Ylias</a:t>
            </a:r>
            <a:r>
              <a:rPr lang="en-US" sz="4000" dirty="0" smtClean="0"/>
              <a:t> </a:t>
            </a:r>
            <a:r>
              <a:rPr lang="en-US" sz="4000" dirty="0" err="1" smtClean="0"/>
              <a:t>Akbaraly</a:t>
            </a:r>
            <a:r>
              <a:rPr lang="en-US" dirty="0" smtClean="0"/>
              <a:t/>
            </a:r>
            <a:br>
              <a:rPr lang="en-US" dirty="0" smtClean="0"/>
            </a:br>
            <a:r>
              <a:rPr lang="en-US" sz="2000" i="1" dirty="0" smtClean="0"/>
              <a:t>source; diversified</a:t>
            </a:r>
            <a:endParaRPr lang="en-US" i="1" dirty="0" smtClean="0"/>
          </a:p>
        </p:txBody>
      </p:sp>
      <p:sp>
        <p:nvSpPr>
          <p:cNvPr id="3" name="Content Placeholder 2"/>
          <p:cNvSpPr>
            <a:spLocks noGrp="1"/>
          </p:cNvSpPr>
          <p:nvPr>
            <p:ph idx="1"/>
          </p:nvPr>
        </p:nvSpPr>
        <p:spPr>
          <a:xfrm>
            <a:off x="457200" y="1609416"/>
            <a:ext cx="7239000" cy="5019984"/>
          </a:xfrm>
        </p:spPr>
        <p:txBody>
          <a:bodyPr>
            <a:normAutofit/>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Ylias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Akbaraly</a:t>
            </a:r>
            <a:r>
              <a:rPr lang="en-US" dirty="0" smtClean="0">
                <a:latin typeface="Times New Roman" pitchFamily="18" charset="0"/>
                <a:cs typeface="Times New Roman" pitchFamily="18" charset="0"/>
              </a:rPr>
              <a:t> is the chairman and leading shareholder of </a:t>
            </a:r>
            <a:r>
              <a:rPr lang="en-US" dirty="0" err="1" smtClean="0">
                <a:latin typeface="Times New Roman" pitchFamily="18" charset="0"/>
                <a:cs typeface="Times New Roman" pitchFamily="18" charset="0"/>
              </a:rPr>
              <a:t>Simpromad</a:t>
            </a:r>
            <a:r>
              <a:rPr lang="en-US" dirty="0" smtClean="0">
                <a:latin typeface="Times New Roman" pitchFamily="18" charset="0"/>
                <a:cs typeface="Times New Roman" pitchFamily="18" charset="0"/>
              </a:rPr>
              <a:t> group, </a:t>
            </a:r>
            <a:r>
              <a:rPr lang="en-US" dirty="0" smtClean="0">
                <a:latin typeface="Times New Roman" pitchFamily="18" charset="0"/>
                <a:cs typeface="Times New Roman" pitchFamily="18" charset="0"/>
              </a:rPr>
              <a:t>one of Madagascar’s largest privately owned companies. *</a:t>
            </a:r>
            <a:r>
              <a:rPr lang="en-US" dirty="0" err="1" smtClean="0">
                <a:latin typeface="Times New Roman" pitchFamily="18" charset="0"/>
                <a:cs typeface="Times New Roman" pitchFamily="18" charset="0"/>
              </a:rPr>
              <a:t>Akbaraly</a:t>
            </a:r>
            <a:r>
              <a:rPr lang="en-US" dirty="0" smtClean="0">
                <a:latin typeface="Times New Roman" pitchFamily="18" charset="0"/>
                <a:cs typeface="Times New Roman" pitchFamily="18" charset="0"/>
              </a:rPr>
              <a:t> is credited with transforming a small family-owned commodities trading house his father founded several decades ago into the $350 million (annual revenues) multinational conglomerate </a:t>
            </a:r>
            <a:r>
              <a:rPr lang="en-US" dirty="0" err="1" smtClean="0">
                <a:latin typeface="Times New Roman" pitchFamily="18" charset="0"/>
                <a:cs typeface="Times New Roman" pitchFamily="18" charset="0"/>
              </a:rPr>
              <a:t>Sipromad</a:t>
            </a:r>
            <a:r>
              <a:rPr lang="en-US" dirty="0" smtClean="0">
                <a:latin typeface="Times New Roman" pitchFamily="18" charset="0"/>
                <a:cs typeface="Times New Roman" pitchFamily="18" charset="0"/>
              </a:rPr>
              <a:t> is today. </a:t>
            </a:r>
          </a:p>
          <a:p>
            <a:pPr>
              <a:buNone/>
            </a:pPr>
            <a:r>
              <a:rPr lang="en-US" dirty="0" smtClean="0">
                <a:latin typeface="Times New Roman" pitchFamily="18" charset="0"/>
                <a:cs typeface="Times New Roman" pitchFamily="18" charset="0"/>
              </a:rPr>
              <a:t>    *The group now has interests in everything from agribusiness, private aviation and hotels to security services, pay television, utilities and consumer goods.</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Mamy</a:t>
            </a:r>
            <a:r>
              <a:rPr lang="en-US" dirty="0" smtClean="0"/>
              <a:t> </a:t>
            </a:r>
            <a:r>
              <a:rPr lang="en-US" dirty="0" err="1" smtClean="0"/>
              <a:t>Ravatomanga</a:t>
            </a:r>
            <a:r>
              <a:rPr lang="en-US" dirty="0" smtClean="0"/>
              <a:t/>
            </a:r>
            <a:br>
              <a:rPr lang="en-US" dirty="0" smtClean="0"/>
            </a:br>
            <a:r>
              <a:rPr lang="en-US" sz="1800" i="1" dirty="0" smtClean="0"/>
              <a:t> </a:t>
            </a:r>
            <a:r>
              <a:rPr lang="en-US" sz="1800" b="0" i="1" dirty="0" smtClean="0"/>
              <a:t>source; diversified</a:t>
            </a:r>
            <a:endParaRPr lang="en-US" b="0"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Ravatomanga</a:t>
            </a:r>
            <a:r>
              <a:rPr lang="en-US" dirty="0" smtClean="0">
                <a:latin typeface="Times New Roman" pitchFamily="18" charset="0"/>
                <a:cs typeface="Times New Roman" pitchFamily="18" charset="0"/>
              </a:rPr>
              <a:t>, 49, is the founder of </a:t>
            </a:r>
            <a:r>
              <a:rPr lang="en-US" dirty="0" smtClean="0">
                <a:latin typeface="Times New Roman" pitchFamily="18" charset="0"/>
                <a:cs typeface="Times New Roman" pitchFamily="18" charset="0"/>
              </a:rPr>
              <a:t>Group </a:t>
            </a:r>
            <a:r>
              <a:rPr lang="en-US" dirty="0" err="1" smtClean="0">
                <a:latin typeface="Times New Roman" pitchFamily="18" charset="0"/>
                <a:cs typeface="Times New Roman" pitchFamily="18" charset="0"/>
              </a:rPr>
              <a:t>Sodiate</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conglomerate with extensive interests in real estate, construction, transportation and luxury hotels.</a:t>
            </a:r>
          </a:p>
          <a:p>
            <a:pPr>
              <a:buNone/>
            </a:pPr>
            <a:r>
              <a:rPr lang="en-US" dirty="0" smtClean="0">
                <a:latin typeface="Times New Roman" pitchFamily="18" charset="0"/>
                <a:cs typeface="Times New Roman" pitchFamily="18" charset="0"/>
              </a:rPr>
              <a:t>* The group owns the popular </a:t>
            </a:r>
            <a:r>
              <a:rPr lang="en-US" dirty="0" err="1" smtClean="0">
                <a:latin typeface="Times New Roman" pitchFamily="18" charset="0"/>
                <a:cs typeface="Times New Roman" pitchFamily="18" charset="0"/>
              </a:rPr>
              <a:t>Azura</a:t>
            </a:r>
            <a:r>
              <a:rPr lang="en-US" dirty="0" smtClean="0">
                <a:latin typeface="Times New Roman" pitchFamily="18" charset="0"/>
                <a:cs typeface="Times New Roman" pitchFamily="18" charset="0"/>
              </a:rPr>
              <a:t> group of hotels in Madagascar. His </a:t>
            </a:r>
            <a:r>
              <a:rPr lang="en-US" dirty="0" smtClean="0">
                <a:latin typeface="Times New Roman" pitchFamily="18" charset="0"/>
                <a:cs typeface="Times New Roman" pitchFamily="18" charset="0"/>
                <a:hlinkClick r:id="rId2"/>
              </a:rPr>
              <a:t>Auto Diffusion</a:t>
            </a:r>
            <a:r>
              <a:rPr lang="en-US" dirty="0" smtClean="0">
                <a:latin typeface="Times New Roman" pitchFamily="18" charset="0"/>
                <a:cs typeface="Times New Roman" pitchFamily="18" charset="0"/>
              </a:rPr>
              <a:t> is the biggest dealer for Toyota, Lexus and </a:t>
            </a:r>
            <a:r>
              <a:rPr lang="en-US" dirty="0" err="1" smtClean="0">
                <a:latin typeface="Times New Roman" pitchFamily="18" charset="0"/>
                <a:cs typeface="Times New Roman" pitchFamily="18" charset="0"/>
              </a:rPr>
              <a:t>Foton</a:t>
            </a:r>
            <a:r>
              <a:rPr lang="en-US" dirty="0" smtClean="0">
                <a:latin typeface="Times New Roman" pitchFamily="18" charset="0"/>
                <a:cs typeface="Times New Roman" pitchFamily="18" charset="0"/>
              </a:rPr>
              <a:t> vehicles in the Indian Ocean. </a:t>
            </a:r>
            <a:r>
              <a:rPr lang="en-US" dirty="0" err="1" smtClean="0">
                <a:latin typeface="Times New Roman" pitchFamily="18" charset="0"/>
                <a:cs typeface="Times New Roman" pitchFamily="18" charset="0"/>
              </a:rPr>
              <a:t>Ravatomanga</a:t>
            </a:r>
            <a:r>
              <a:rPr lang="en-US" dirty="0" smtClean="0">
                <a:latin typeface="Times New Roman" pitchFamily="18" charset="0"/>
                <a:cs typeface="Times New Roman" pitchFamily="18" charset="0"/>
              </a:rPr>
              <a:t> was a trusted adviser to former President </a:t>
            </a:r>
            <a:r>
              <a:rPr lang="en-US" dirty="0" err="1" smtClean="0">
                <a:latin typeface="Times New Roman" pitchFamily="18" charset="0"/>
                <a:cs typeface="Times New Roman" pitchFamily="18" charset="0"/>
              </a:rPr>
              <a:t>Andry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Rajoelina</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Hassanein</a:t>
            </a:r>
            <a:r>
              <a:rPr lang="en-US" dirty="0" smtClean="0"/>
              <a:t> </a:t>
            </a:r>
            <a:r>
              <a:rPr lang="en-US" dirty="0" err="1" smtClean="0"/>
              <a:t>Hiridjee</a:t>
            </a:r>
            <a:r>
              <a:rPr lang="en-US" dirty="0" smtClean="0"/>
              <a:t/>
            </a:r>
            <a:br>
              <a:rPr lang="en-US" dirty="0" smtClean="0"/>
            </a:br>
            <a:r>
              <a:rPr lang="en-US" sz="4000" b="0" i="1" dirty="0" smtClean="0"/>
              <a:t> </a:t>
            </a:r>
            <a:r>
              <a:rPr lang="en-US" sz="2000" b="0" i="1" dirty="0" smtClean="0"/>
              <a:t>source; telecoms</a:t>
            </a:r>
            <a:endParaRPr lang="en-US" sz="2000" dirty="0"/>
          </a:p>
        </p:txBody>
      </p:sp>
      <p:sp>
        <p:nvSpPr>
          <p:cNvPr id="3" name="Content Placeholder 2"/>
          <p:cNvSpPr>
            <a:spLocks noGrp="1"/>
          </p:cNvSpPr>
          <p:nvPr>
            <p:ph idx="1"/>
          </p:nvPr>
        </p:nvSpPr>
        <p:spPr/>
        <p:txBody>
          <a:bodyPr/>
          <a:lstStyle/>
          <a:p>
            <a:pPr>
              <a:buNone/>
            </a:pPr>
            <a:r>
              <a:rPr lang="en-US" dirty="0" smtClean="0"/>
              <a:t>*  </a:t>
            </a:r>
            <a:r>
              <a:rPr lang="en-US" dirty="0" err="1" smtClean="0">
                <a:latin typeface="Times New Roman" pitchFamily="18" charset="0"/>
                <a:cs typeface="Times New Roman" pitchFamily="18" charset="0"/>
              </a:rPr>
              <a:t>Hassanein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Hiridjee</a:t>
            </a:r>
            <a:r>
              <a:rPr lang="en-US" dirty="0" smtClean="0">
                <a:latin typeface="Times New Roman" pitchFamily="18" charset="0"/>
                <a:cs typeface="Times New Roman" pitchFamily="18" charset="0"/>
              </a:rPr>
              <a:t> is the controlling shareholder in</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Axian</a:t>
            </a:r>
            <a:r>
              <a:rPr lang="en-US" dirty="0" smtClean="0">
                <a:solidFill>
                  <a:schemeClr val="accent1">
                    <a:lumMod val="50000"/>
                  </a:schemeClr>
                </a:solidFill>
                <a:latin typeface="Times New Roman" pitchFamily="18" charset="0"/>
                <a:cs typeface="Times New Roman" pitchFamily="18" charset="0"/>
              </a:rPr>
              <a:t> group</a:t>
            </a:r>
            <a:r>
              <a:rPr lang="en-US" dirty="0" smtClean="0">
                <a:latin typeface="Times New Roman" pitchFamily="18" charset="0"/>
                <a:cs typeface="Times New Roman" pitchFamily="18" charset="0"/>
              </a:rPr>
              <a:t>, an investment holding company that owns large stakes in BNI Madagascar, one of the largest commercial banks in the Indian Ocean.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Axian</a:t>
            </a:r>
            <a:r>
              <a:rPr lang="en-US" dirty="0" smtClean="0">
                <a:latin typeface="Times New Roman" pitchFamily="18" charset="0"/>
                <a:cs typeface="Times New Roman" pitchFamily="18" charset="0"/>
              </a:rPr>
              <a:t> also owns </a:t>
            </a:r>
            <a:r>
              <a:rPr lang="en-US" dirty="0" err="1" smtClean="0">
                <a:latin typeface="Times New Roman" pitchFamily="18" charset="0"/>
                <a:cs typeface="Times New Roman" pitchFamily="18" charset="0"/>
              </a:rPr>
              <a:t>Telma</a:t>
            </a:r>
            <a:r>
              <a:rPr lang="en-US" dirty="0" smtClean="0">
                <a:latin typeface="Times New Roman" pitchFamily="18" charset="0"/>
                <a:cs typeface="Times New Roman" pitchFamily="18" charset="0"/>
              </a:rPr>
              <a:t>, the 3rd largest mobile network in Madagascar with more than 2 million customers and fuel marketing giant </a:t>
            </a:r>
            <a:r>
              <a:rPr lang="en-US" dirty="0" err="1" smtClean="0">
                <a:latin typeface="Times New Roman" pitchFamily="18" charset="0"/>
                <a:cs typeface="Times New Roman" pitchFamily="18" charset="0"/>
              </a:rPr>
              <a:t>Jovenna</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Marc </a:t>
            </a:r>
            <a:r>
              <a:rPr lang="en-US" dirty="0" err="1" smtClean="0"/>
              <a:t>Ravalomanana</a:t>
            </a:r>
            <a:r>
              <a:rPr lang="en-US" dirty="0" smtClean="0"/>
              <a:t/>
            </a:r>
            <a:br>
              <a:rPr lang="en-US" dirty="0" smtClean="0"/>
            </a:br>
            <a:r>
              <a:rPr lang="en-US" sz="4000" b="0" i="1" dirty="0" smtClean="0"/>
              <a:t> </a:t>
            </a:r>
            <a:r>
              <a:rPr lang="en-US" sz="2000" b="0" i="1" dirty="0" smtClean="0"/>
              <a:t>source; dairy production </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latin typeface="Times New Roman" pitchFamily="18" charset="0"/>
                <a:cs typeface="Times New Roman" pitchFamily="18" charset="0"/>
              </a:rPr>
              <a:t>Madagascar’s former president is also one of its most successful businessmen. </a:t>
            </a:r>
            <a:r>
              <a:rPr lang="en-US" dirty="0" err="1" smtClean="0">
                <a:latin typeface="Times New Roman" pitchFamily="18" charset="0"/>
                <a:cs typeface="Times New Roman" pitchFamily="18" charset="0"/>
              </a:rPr>
              <a:t>Ravalaomanana</a:t>
            </a:r>
            <a:r>
              <a:rPr lang="en-US" dirty="0" smtClean="0">
                <a:latin typeface="Times New Roman" pitchFamily="18" charset="0"/>
                <a:cs typeface="Times New Roman" pitchFamily="18" charset="0"/>
              </a:rPr>
              <a:t>, who was president up until 2009, is the founder of </a:t>
            </a:r>
            <a:r>
              <a:rPr lang="en-US" dirty="0" err="1" smtClean="0">
                <a:latin typeface="Times New Roman" pitchFamily="18" charset="0"/>
                <a:cs typeface="Times New Roman" pitchFamily="18" charset="0"/>
              </a:rPr>
              <a:t>Tiko</a:t>
            </a:r>
            <a:r>
              <a:rPr lang="en-US" dirty="0" smtClean="0">
                <a:latin typeface="Times New Roman" pitchFamily="18" charset="0"/>
                <a:cs typeface="Times New Roman" pitchFamily="18" charset="0"/>
              </a:rPr>
              <a:t>, Madagascar’s largest producer of fresh milk, yoghurt and butter. </a:t>
            </a:r>
          </a:p>
          <a:p>
            <a:pPr>
              <a:buFont typeface="Arial" charset="0"/>
              <a:buChar char="•"/>
            </a:pPr>
            <a:r>
              <a:rPr lang="en-US" dirty="0" smtClean="0">
                <a:latin typeface="Times New Roman" pitchFamily="18" charset="0"/>
                <a:cs typeface="Times New Roman" pitchFamily="18" charset="0"/>
              </a:rPr>
              <a:t>The company has revenues of more than $150 million per annum. </a:t>
            </a:r>
          </a:p>
          <a:p>
            <a:pPr>
              <a:buFont typeface="Arial" charset="0"/>
              <a:buChar char="•"/>
            </a:pPr>
            <a:r>
              <a:rPr lang="en-US" dirty="0" err="1" smtClean="0">
                <a:latin typeface="Times New Roman" pitchFamily="18" charset="0"/>
                <a:cs typeface="Times New Roman" pitchFamily="18" charset="0"/>
              </a:rPr>
              <a:t>Ravalomanana</a:t>
            </a:r>
            <a:r>
              <a:rPr lang="en-US" dirty="0" smtClean="0">
                <a:latin typeface="Times New Roman" pitchFamily="18" charset="0"/>
                <a:cs typeface="Times New Roman" pitchFamily="18" charset="0"/>
              </a:rPr>
              <a:t> also owns a stake in </a:t>
            </a:r>
            <a:r>
              <a:rPr lang="en-US" dirty="0" err="1" smtClean="0">
                <a:latin typeface="Times New Roman" pitchFamily="18" charset="0"/>
                <a:cs typeface="Times New Roman" pitchFamily="18" charset="0"/>
              </a:rPr>
              <a:t>Tiko</a:t>
            </a:r>
            <a:r>
              <a:rPr lang="en-US" dirty="0" smtClean="0">
                <a:latin typeface="Times New Roman" pitchFamily="18" charset="0"/>
                <a:cs typeface="Times New Roman" pitchFamily="18" charset="0"/>
              </a:rPr>
              <a:t> Air, an airline charter company.</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Naina Andriantsitohaina</a:t>
            </a:r>
            <a:br>
              <a:rPr lang="en-US" dirty="0" smtClean="0"/>
            </a:br>
            <a:r>
              <a:rPr lang="en-US" sz="2000" i="1" dirty="0" smtClean="0"/>
              <a:t>SOURCE: FINANCIAL SERVICE</a:t>
            </a:r>
            <a:endParaRPr lang="en-US" sz="2000" i="1" dirty="0"/>
          </a:p>
        </p:txBody>
      </p:sp>
      <p:sp>
        <p:nvSpPr>
          <p:cNvPr id="3" name="Content Placeholder 2"/>
          <p:cNvSpPr>
            <a:spLocks noGrp="1"/>
          </p:cNvSpPr>
          <p:nvPr>
            <p:ph idx="1"/>
          </p:nvPr>
        </p:nvSpPr>
        <p:spPr/>
        <p:txBody>
          <a:bodyPr/>
          <a:lstStyle/>
          <a:p>
            <a:pPr>
              <a:buFont typeface="Arial" charset="0"/>
              <a:buChar char="•"/>
            </a:pPr>
            <a:r>
              <a:rPr lang="en-US" dirty="0" smtClean="0">
                <a:latin typeface="Times New Roman" pitchFamily="18" charset="0"/>
                <a:cs typeface="Times New Roman" pitchFamily="18" charset="0"/>
              </a:rPr>
              <a:t>In 2009 Naina Andriantsitohaina, 54, took control of the Andriantsitohaina Group from his legendary father, Jean-Charles Andriantsitohaina, who founded the group. </a:t>
            </a:r>
          </a:p>
          <a:p>
            <a:pPr>
              <a:buFont typeface="Arial" charset="0"/>
              <a:buChar char="•"/>
            </a:pPr>
            <a:r>
              <a:rPr lang="en-US" dirty="0" smtClean="0">
                <a:latin typeface="Times New Roman" pitchFamily="18" charset="0"/>
                <a:cs typeface="Times New Roman" pitchFamily="18" charset="0"/>
              </a:rPr>
              <a:t>The businesses in the conglomerate include printers NIAG, chemicals distributor Prochimad, leading commercial bank BMOI and the Ultima Media press group.</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Iqbal</a:t>
            </a:r>
            <a:r>
              <a:rPr lang="en-US" dirty="0" smtClean="0"/>
              <a:t> </a:t>
            </a:r>
            <a:r>
              <a:rPr lang="en-US" dirty="0" err="1" smtClean="0"/>
              <a:t>Rahim</a:t>
            </a:r>
            <a:r>
              <a:rPr lang="en-US" dirty="0" smtClean="0"/>
              <a:t/>
            </a:r>
            <a:br>
              <a:rPr lang="en-US" dirty="0" smtClean="0"/>
            </a:br>
            <a:r>
              <a:rPr lang="en-US" sz="2000" i="1" dirty="0" smtClean="0"/>
              <a:t>SOURCE:OIL TRADING</a:t>
            </a:r>
            <a:endParaRPr lang="en-US" sz="2000" i="1" dirty="0"/>
          </a:p>
        </p:txBody>
      </p:sp>
      <p:sp>
        <p:nvSpPr>
          <p:cNvPr id="3" name="Content Placeholder 2"/>
          <p:cNvSpPr>
            <a:spLocks noGrp="1"/>
          </p:cNvSpPr>
          <p:nvPr>
            <p:ph idx="1"/>
          </p:nvPr>
        </p:nvSpPr>
        <p:spPr/>
        <p:txBody>
          <a:bodyPr/>
          <a:lstStyle/>
          <a:p>
            <a:pPr>
              <a:buFont typeface="Arial" charset="0"/>
              <a:buChar char="•"/>
            </a:pPr>
            <a:r>
              <a:rPr lang="en-US" dirty="0" err="1" smtClean="0">
                <a:latin typeface="Times New Roman" pitchFamily="18" charset="0"/>
                <a:cs typeface="Times New Roman" pitchFamily="18" charset="0"/>
              </a:rPr>
              <a:t>Iqbal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Rahim</a:t>
            </a:r>
            <a:r>
              <a:rPr lang="en-US" dirty="0" smtClean="0">
                <a:latin typeface="Times New Roman" pitchFamily="18" charset="0"/>
                <a:cs typeface="Times New Roman" pitchFamily="18" charset="0"/>
              </a:rPr>
              <a:t> founded the </a:t>
            </a:r>
            <a:r>
              <a:rPr lang="en-US" dirty="0" err="1" smtClean="0">
                <a:latin typeface="Times New Roman" pitchFamily="18" charset="0"/>
                <a:cs typeface="Times New Roman" pitchFamily="18" charset="0"/>
                <a:hlinkClick r:id="rId2"/>
              </a:rPr>
              <a:t>Galana</a:t>
            </a:r>
            <a:r>
              <a:rPr lang="en-US" dirty="0" smtClean="0">
                <a:latin typeface="Times New Roman" pitchFamily="18" charset="0"/>
                <a:cs typeface="Times New Roman" pitchFamily="18" charset="0"/>
                <a:hlinkClick r:id="rId2"/>
              </a:rPr>
              <a:t> Group</a:t>
            </a:r>
            <a:r>
              <a:rPr lang="en-US" dirty="0" smtClean="0">
                <a:latin typeface="Times New Roman" pitchFamily="18" charset="0"/>
                <a:cs typeface="Times New Roman" pitchFamily="18" charset="0"/>
              </a:rPr>
              <a:t> in 1991. It is now one of the largest integrated energy services providers in Africa, specializing in Trading, Shipping, Terminal Storage and Distribution of refined petroleum products in East and Southern Africa, as well as the Indian Ocean Islands. </a:t>
            </a:r>
          </a:p>
          <a:p>
            <a:pPr>
              <a:buFont typeface="Arial" charset="0"/>
              <a:buChar char="•"/>
            </a:pPr>
            <a:r>
              <a:rPr lang="en-US" dirty="0" smtClean="0">
                <a:latin typeface="Times New Roman" pitchFamily="18" charset="0"/>
                <a:cs typeface="Times New Roman" pitchFamily="18" charset="0"/>
              </a:rPr>
              <a:t>According to a representative of </a:t>
            </a:r>
            <a:r>
              <a:rPr lang="en-US" dirty="0" err="1" smtClean="0">
                <a:latin typeface="Times New Roman" pitchFamily="18" charset="0"/>
                <a:cs typeface="Times New Roman" pitchFamily="18" charset="0"/>
              </a:rPr>
              <a:t>Galana</a:t>
            </a:r>
            <a:r>
              <a:rPr lang="en-US" dirty="0" smtClean="0">
                <a:latin typeface="Times New Roman" pitchFamily="18" charset="0"/>
                <a:cs typeface="Times New Roman" pitchFamily="18" charset="0"/>
              </a:rPr>
              <a:t>, the company recorded more than $1.8 billion in revenue in 2016. </a:t>
            </a:r>
            <a:r>
              <a:rPr lang="en-US" dirty="0" err="1" smtClean="0">
                <a:latin typeface="Times New Roman" pitchFamily="18" charset="0"/>
                <a:cs typeface="Times New Roman" pitchFamily="18" charset="0"/>
              </a:rPr>
              <a:t>Rahim</a:t>
            </a:r>
            <a:r>
              <a:rPr lang="en-US" dirty="0" smtClean="0">
                <a:latin typeface="Times New Roman" pitchFamily="18" charset="0"/>
                <a:cs typeface="Times New Roman" pitchFamily="18" charset="0"/>
              </a:rPr>
              <a:t> owns at least 50% of the company.</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Karim</a:t>
            </a:r>
            <a:r>
              <a:rPr lang="en-US" dirty="0" smtClean="0"/>
              <a:t> </a:t>
            </a:r>
            <a:r>
              <a:rPr lang="en-US" dirty="0" err="1" smtClean="0"/>
              <a:t>Barday</a:t>
            </a:r>
            <a:r>
              <a:rPr lang="en-US" dirty="0" smtClean="0"/>
              <a:t/>
            </a:r>
            <a:br>
              <a:rPr lang="en-US" dirty="0" smtClean="0"/>
            </a:br>
            <a:r>
              <a:rPr lang="en-US" sz="1800" i="1" dirty="0" smtClean="0"/>
              <a:t>source: biscuit and confectionery</a:t>
            </a:r>
            <a:endParaRPr lang="en-US" i="1" dirty="0"/>
          </a:p>
        </p:txBody>
      </p:sp>
      <p:sp>
        <p:nvSpPr>
          <p:cNvPr id="3" name="Content Placeholder 2"/>
          <p:cNvSpPr>
            <a:spLocks noGrp="1"/>
          </p:cNvSpPr>
          <p:nvPr>
            <p:ph idx="1"/>
          </p:nvPr>
        </p:nvSpPr>
        <p:spPr/>
        <p:txBody>
          <a:bodyPr/>
          <a:lstStyle/>
          <a:p>
            <a:pPr>
              <a:buFont typeface="Arial" charset="0"/>
              <a:buChar char="•"/>
            </a:pPr>
            <a:r>
              <a:rPr lang="en-US" dirty="0" err="1" smtClean="0">
                <a:latin typeface="Times New Roman" pitchFamily="18" charset="0"/>
                <a:cs typeface="Times New Roman" pitchFamily="18" charset="0"/>
              </a:rPr>
              <a:t>Karim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Barday</a:t>
            </a:r>
            <a:r>
              <a:rPr lang="en-US" dirty="0" smtClean="0">
                <a:latin typeface="Times New Roman" pitchFamily="18" charset="0"/>
                <a:cs typeface="Times New Roman" pitchFamily="18" charset="0"/>
              </a:rPr>
              <a:t> is the head of the </a:t>
            </a:r>
            <a:r>
              <a:rPr lang="en-US" dirty="0" err="1" smtClean="0">
                <a:latin typeface="Times New Roman" pitchFamily="18" charset="0"/>
                <a:cs typeface="Times New Roman" pitchFamily="18" charset="0"/>
                <a:hlinkClick r:id="rId2"/>
              </a:rPr>
              <a:t>Basan</a:t>
            </a:r>
            <a:r>
              <a:rPr lang="en-US" dirty="0" smtClean="0">
                <a:latin typeface="Times New Roman" pitchFamily="18" charset="0"/>
                <a:cs typeface="Times New Roman" pitchFamily="18" charset="0"/>
                <a:hlinkClick r:id="rId2"/>
              </a:rPr>
              <a:t> Group</a:t>
            </a:r>
            <a:r>
              <a:rPr lang="en-US" dirty="0" smtClean="0">
                <a:latin typeface="Times New Roman" pitchFamily="18" charset="0"/>
                <a:cs typeface="Times New Roman" pitchFamily="18" charset="0"/>
              </a:rPr>
              <a:t>, arguably the largest food distribution company in Madagascar. </a:t>
            </a:r>
            <a:r>
              <a:rPr lang="en-US" dirty="0" err="1" smtClean="0">
                <a:latin typeface="Times New Roman" pitchFamily="18" charset="0"/>
                <a:cs typeface="Times New Roman" pitchFamily="18" charset="0"/>
              </a:rPr>
              <a:t>Barday</a:t>
            </a:r>
            <a:r>
              <a:rPr lang="en-US" dirty="0" smtClean="0">
                <a:latin typeface="Times New Roman" pitchFamily="18" charset="0"/>
                <a:cs typeface="Times New Roman" pitchFamily="18" charset="0"/>
              </a:rPr>
              <a:t> got his start in business as a fabric dealer, and then went on to establish a tannery. </a:t>
            </a:r>
          </a:p>
          <a:p>
            <a:pPr>
              <a:buFont typeface="Arial" charset="0"/>
              <a:buChar char="•"/>
            </a:pPr>
            <a:r>
              <a:rPr lang="en-US" dirty="0" smtClean="0">
                <a:latin typeface="Times New Roman" pitchFamily="18" charset="0"/>
                <a:cs typeface="Times New Roman" pitchFamily="18" charset="0"/>
              </a:rPr>
              <a:t>He ploughed his profits into distributing consumer products such as biscuits and chocolates before eventually delving into manufacturing these products.</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Salim</a:t>
            </a:r>
            <a:r>
              <a:rPr lang="en-US" dirty="0" smtClean="0"/>
              <a:t> Ismail</a:t>
            </a:r>
            <a:br>
              <a:rPr lang="en-US" dirty="0" smtClean="0"/>
            </a:br>
            <a:r>
              <a:rPr lang="en-US" sz="1800" i="1" dirty="0" smtClean="0"/>
              <a:t>source: diversified</a:t>
            </a:r>
            <a:endParaRPr lang="en-US" i="1" dirty="0"/>
          </a:p>
        </p:txBody>
      </p:sp>
      <p:sp>
        <p:nvSpPr>
          <p:cNvPr id="3" name="Content Placeholder 2"/>
          <p:cNvSpPr>
            <a:spLocks noGrp="1"/>
          </p:cNvSpPr>
          <p:nvPr>
            <p:ph idx="1"/>
          </p:nvPr>
        </p:nvSpPr>
        <p:spPr/>
        <p:txBody>
          <a:bodyPr/>
          <a:lstStyle/>
          <a:p>
            <a:pPr>
              <a:buFont typeface="Arial" charset="0"/>
              <a:buChar char="•"/>
            </a:pPr>
            <a:r>
              <a:rPr lang="en-US" dirty="0" err="1" smtClean="0">
                <a:latin typeface="Times New Roman" pitchFamily="18" charset="0"/>
                <a:cs typeface="Times New Roman" pitchFamily="18" charset="0"/>
              </a:rPr>
              <a:t>Salim</a:t>
            </a:r>
            <a:r>
              <a:rPr lang="en-US" dirty="0" smtClean="0">
                <a:latin typeface="Times New Roman" pitchFamily="18" charset="0"/>
                <a:cs typeface="Times New Roman" pitchFamily="18" charset="0"/>
              </a:rPr>
              <a:t> Ismail is the chairman of Chairman &amp; CEO </a:t>
            </a:r>
            <a:r>
              <a:rPr lang="en-US" dirty="0" err="1" smtClean="0">
                <a:latin typeface="Times New Roman" pitchFamily="18" charset="0"/>
                <a:cs typeface="Times New Roman" pitchFamily="18" charset="0"/>
                <a:hlinkClick r:id="rId2"/>
              </a:rPr>
              <a:t>Groupe</a:t>
            </a:r>
            <a:r>
              <a:rPr lang="en-US" dirty="0" smtClean="0">
                <a:latin typeface="Times New Roman" pitchFamily="18" charset="0"/>
                <a:cs typeface="Times New Roman" pitchFamily="18" charset="0"/>
                <a:hlinkClick r:id="rId2"/>
              </a:rPr>
              <a:t> </a:t>
            </a:r>
            <a:r>
              <a:rPr lang="en-US" dirty="0" err="1" smtClean="0">
                <a:latin typeface="Times New Roman" pitchFamily="18" charset="0"/>
                <a:cs typeface="Times New Roman" pitchFamily="18" charset="0"/>
                <a:hlinkClick r:id="rId2"/>
              </a:rPr>
              <a:t>Socota</a:t>
            </a:r>
            <a:r>
              <a:rPr lang="en-US" dirty="0" smtClean="0">
                <a:latin typeface="Times New Roman" pitchFamily="18" charset="0"/>
                <a:cs typeface="Times New Roman" pitchFamily="18" charset="0"/>
              </a:rPr>
              <a:t>, a conglomerate which is most famous for its textile manufacturing business. </a:t>
            </a:r>
          </a:p>
          <a:p>
            <a:pPr>
              <a:buFont typeface="Arial" charset="0"/>
              <a:buChar char="•"/>
            </a:pPr>
            <a:r>
              <a:rPr lang="en-US" dirty="0" err="1" smtClean="0">
                <a:latin typeface="Times New Roman" pitchFamily="18" charset="0"/>
                <a:cs typeface="Times New Roman" pitchFamily="18" charset="0"/>
              </a:rPr>
              <a:t>Salim</a:t>
            </a:r>
            <a:r>
              <a:rPr lang="en-US" dirty="0" smtClean="0">
                <a:latin typeface="Times New Roman" pitchFamily="18" charset="0"/>
                <a:cs typeface="Times New Roman" pitchFamily="18" charset="0"/>
              </a:rPr>
              <a:t> Ismail’s father started the business in Madagascar in 1930 as </a:t>
            </a:r>
            <a:r>
              <a:rPr lang="en-US" b="1" dirty="0" smtClean="0">
                <a:latin typeface="Times New Roman" pitchFamily="18" charset="0"/>
                <a:cs typeface="Times New Roman" pitchFamily="18" charset="0"/>
              </a:rPr>
              <a:t>a fabric importing business </a:t>
            </a:r>
            <a:r>
              <a:rPr lang="en-US" dirty="0" smtClean="0">
                <a:latin typeface="Times New Roman" pitchFamily="18" charset="0"/>
                <a:cs typeface="Times New Roman" pitchFamily="18" charset="0"/>
              </a:rPr>
              <a:t>and subsequently established a fabric mill which is one of the largest in </a:t>
            </a:r>
            <a:r>
              <a:rPr lang="en-US" dirty="0" err="1" smtClean="0">
                <a:latin typeface="Times New Roman" pitchFamily="18" charset="0"/>
                <a:cs typeface="Times New Roman" pitchFamily="18" charset="0"/>
              </a:rPr>
              <a:t>Madgascar</a:t>
            </a:r>
            <a:r>
              <a:rPr lang="en-US" dirty="0" smtClean="0">
                <a:latin typeface="Times New Roman" pitchFamily="18" charset="0"/>
                <a:cs typeface="Times New Roman" pitchFamily="18" charset="0"/>
              </a:rPr>
              <a:t> today.    </a:t>
            </a:r>
          </a:p>
          <a:p>
            <a:pPr>
              <a:buFont typeface="Arial" charset="0"/>
              <a:buChar char="•"/>
            </a:pPr>
            <a:r>
              <a:rPr lang="en-US" dirty="0" err="1" smtClean="0">
                <a:latin typeface="Times New Roman" pitchFamily="18" charset="0"/>
                <a:cs typeface="Times New Roman" pitchFamily="18" charset="0"/>
              </a:rPr>
              <a:t>Socota</a:t>
            </a:r>
            <a:r>
              <a:rPr lang="en-US" dirty="0" smtClean="0">
                <a:latin typeface="Times New Roman" pitchFamily="18" charset="0"/>
                <a:cs typeface="Times New Roman" pitchFamily="18" charset="0"/>
              </a:rPr>
              <a:t> is also involved in Aquaculture and seafood distribution.</a:t>
            </a:r>
          </a:p>
          <a:p>
            <a:pPr>
              <a:buNone/>
            </a:pPr>
            <a:endParaRPr lang="en-US" dirty="0"/>
          </a:p>
        </p:txBody>
      </p:sp>
    </p:spTree>
  </p:cSld>
  <p:clrMapOvr>
    <a:masterClrMapping/>
  </p:clrMapOvr>
  <p:transition spd="slow">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94</TotalTime>
  <Words>281</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TEN TECH ENTREPRENUERS  IN MADAGASCAR</vt:lpstr>
      <vt:lpstr>Ylias Akbaraly source; diversified</vt:lpstr>
      <vt:lpstr>Mamy Ravatomanga  source; diversified</vt:lpstr>
      <vt:lpstr>Hassanein Hiridjee  source; telecoms</vt:lpstr>
      <vt:lpstr> Marc Ravalomanana  source; dairy production </vt:lpstr>
      <vt:lpstr>Naina Andriantsitohaina SOURCE: FINANCIAL SERVICE</vt:lpstr>
      <vt:lpstr>Iqbal Rahim SOURCE:OIL TRADING</vt:lpstr>
      <vt:lpstr>Karim Barday source: biscuit and confectionery</vt:lpstr>
      <vt:lpstr>Salim Ismail source: diversified</vt:lpstr>
      <vt:lpstr>Henri Fraise source: diversified</vt:lpstr>
      <vt:lpstr>Edgard Razafindravahy source: diversified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 TECH ENTREPRENUERS  IN MADAGASCAR</dc:title>
  <dc:creator>Tracy</dc:creator>
  <cp:lastModifiedBy>Tracy</cp:lastModifiedBy>
  <cp:revision>14</cp:revision>
  <dcterms:created xsi:type="dcterms:W3CDTF">2019-02-20T08:25:37Z</dcterms:created>
  <dcterms:modified xsi:type="dcterms:W3CDTF">2019-02-21T13:14:25Z</dcterms:modified>
</cp:coreProperties>
</file>