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61" r:id="rId2"/>
    <p:sldId id="263" r:id="rId3"/>
    <p:sldId id="264" r:id="rId4"/>
    <p:sldId id="266" r:id="rId5"/>
    <p:sldId id="267" r:id="rId6"/>
    <p:sldId id="268" r:id="rId7"/>
    <p:sldId id="257" r:id="rId8"/>
    <p:sldId id="270" r:id="rId9"/>
    <p:sldId id="259" r:id="rId10"/>
    <p:sldId id="269" r:id="rId11"/>
    <p:sldId id="26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9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63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8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4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6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2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6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7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1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9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2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532FE2-2DA6-4190-B206-F5BB49DF417A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55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fairhealthconsumer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a.chhs.ca.gov/dataset/chargemast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ata.chhs.ca.gov/dataset/facility-profile-attribut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insurance.ca.gov/01-consumers/110-health/20-look/hcpcarriers.cf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calbillingandcoding.org/hcpcs-codes/" TargetMode="External"/><Relationship Id="rId2" Type="http://schemas.openxmlformats.org/officeDocument/2006/relationships/hyperlink" Target="https://www.cms.gov/Medicare/Medicare-Fee-for-Service-Payment/PhysicianFeeSched/PFS-Relative-Value-Fi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921E-001A-482F-A8DB-56D9237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B2776-0378-49F6-9A02-02C933C25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937" y="2052638"/>
            <a:ext cx="7633902" cy="4195762"/>
          </a:xfrm>
        </p:spPr>
      </p:pic>
      <p:sp>
        <p:nvSpPr>
          <p:cNvPr id="4" name="Rectangle 3"/>
          <p:cNvSpPr/>
          <p:nvPr/>
        </p:nvSpPr>
        <p:spPr>
          <a:xfrm>
            <a:off x="1995068" y="2751907"/>
            <a:ext cx="417207" cy="40059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cap="none" spc="0" dirty="0" smtClean="0">
                <a:ln/>
                <a:solidFill>
                  <a:schemeClr val="accent1"/>
                </a:solidFill>
                <a:effectLst/>
              </a:rPr>
              <a:t>1</a:t>
            </a:r>
            <a:endParaRPr lang="en-US" sz="2000" b="1" cap="none" spc="0" dirty="0">
              <a:ln/>
              <a:solidFill>
                <a:schemeClr val="accent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51331" y="3152502"/>
            <a:ext cx="417207" cy="40059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cap="none" spc="0" dirty="0" smtClean="0">
                <a:ln/>
                <a:solidFill>
                  <a:schemeClr val="accent1"/>
                </a:solidFill>
                <a:effectLst/>
              </a:rPr>
              <a:t>2</a:t>
            </a:r>
            <a:endParaRPr lang="en-US" sz="2000" b="1" cap="none" spc="0" dirty="0">
              <a:ln/>
              <a:solidFill>
                <a:schemeClr val="accent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0039" y="3426822"/>
            <a:ext cx="417207" cy="40059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cap="none" spc="0" dirty="0" smtClean="0">
                <a:ln/>
                <a:solidFill>
                  <a:schemeClr val="accent1"/>
                </a:solidFill>
                <a:effectLst/>
              </a:rPr>
              <a:t>3</a:t>
            </a:r>
            <a:endParaRPr lang="en-US" sz="2000" b="1" cap="none" spc="0" dirty="0">
              <a:ln/>
              <a:solidFill>
                <a:schemeClr val="accent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95068" y="4585061"/>
            <a:ext cx="417207" cy="40059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cap="none" spc="0" dirty="0" smtClean="0">
                <a:ln/>
                <a:solidFill>
                  <a:schemeClr val="accent1"/>
                </a:solidFill>
                <a:effectLst/>
              </a:rPr>
              <a:t>4</a:t>
            </a:r>
            <a:endParaRPr lang="en-US" sz="2000" b="1" cap="none" spc="0" dirty="0">
              <a:ln/>
              <a:solidFill>
                <a:schemeClr val="accent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06257" y="4837608"/>
            <a:ext cx="417207" cy="40059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cap="none" spc="0" dirty="0" smtClean="0">
                <a:ln/>
                <a:solidFill>
                  <a:schemeClr val="accent1"/>
                </a:solidFill>
                <a:effectLst/>
              </a:rPr>
              <a:t>5</a:t>
            </a:r>
            <a:endParaRPr lang="en-US" sz="2000" b="1" cap="none" spc="0" dirty="0">
              <a:ln/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49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54" y="1393371"/>
            <a:ext cx="11382103" cy="5207725"/>
          </a:xfrm>
        </p:spPr>
        <p:txBody>
          <a:bodyPr/>
          <a:lstStyle/>
          <a:p>
            <a:r>
              <a:rPr lang="en-US" dirty="0"/>
              <a:t>1.3 Which file to </a:t>
            </a:r>
            <a:r>
              <a:rPr lang="en-US" dirty="0" smtClean="0"/>
              <a:t>use (</a:t>
            </a:r>
            <a:r>
              <a:rPr lang="en-US" dirty="0" err="1" smtClean="0"/>
              <a:t>cont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Ex. Get CPT codes for 2020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BC87E-ECC2-4B81-AC46-BC65E1585EEA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4. CPT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1" y="3134546"/>
            <a:ext cx="3152656" cy="3158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80" y="2793901"/>
            <a:ext cx="3463983" cy="3682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132" y="1269411"/>
            <a:ext cx="3718371" cy="54556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1151" y="4225833"/>
            <a:ext cx="3152656" cy="2920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56680" y="5761865"/>
            <a:ext cx="3463983" cy="28400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28811" y="2069431"/>
            <a:ext cx="409073" cy="46556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9566-E64A-4E3F-818F-670BB9D0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Patient </a:t>
            </a:r>
            <a:r>
              <a:rPr lang="en-US" dirty="0"/>
              <a:t>Expenses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46111" y="1299640"/>
            <a:ext cx="10972799" cy="51815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1.1 Scraped from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://www.fairhealthconsumer.org/</a:t>
            </a:r>
            <a:endParaRPr lang="en-US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/>
          </a:p>
          <a:p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74" y="1853248"/>
            <a:ext cx="8441272" cy="48331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94330" y="4484512"/>
            <a:ext cx="2139307" cy="12545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1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9566-E64A-4E3F-818F-670BB9D0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Patient </a:t>
            </a:r>
            <a:r>
              <a:rPr lang="en-US" dirty="0"/>
              <a:t>Expenses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46111" y="1353552"/>
            <a:ext cx="11191789" cy="517581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1.2 Process</a:t>
            </a:r>
          </a:p>
          <a:p>
            <a:pPr lvl="1"/>
            <a:r>
              <a:rPr lang="en-US" sz="1600" dirty="0" smtClean="0"/>
              <a:t>Use Selenium to enter CPT and zip code to find the cost of a certain procedure in an area 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 err="1" smtClean="0"/>
              <a:t>BeautifulSoup</a:t>
            </a:r>
            <a:r>
              <a:rPr lang="en-US" sz="1600" dirty="0" smtClean="0"/>
              <a:t> to extract the in-network and out-of-network (hospital accepts insurance or not) cost 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27" y="3441032"/>
            <a:ext cx="2930235" cy="2599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221" y="3364871"/>
            <a:ext cx="2436640" cy="864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221" y="4228928"/>
            <a:ext cx="2436640" cy="1854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320" y="4024844"/>
            <a:ext cx="4275580" cy="2058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95187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Zip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31105" y="2873391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CPT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63589" y="3453666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Out-of-Network vs In-Network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7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B20F-EF36-4E29-BDC5-3B9A9F8E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Charge Master </a:t>
            </a:r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8ED0-3D02-441A-861E-60A2F3764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68471"/>
            <a:ext cx="10515600" cy="4351338"/>
          </a:xfrm>
        </p:spPr>
        <p:txBody>
          <a:bodyPr/>
          <a:lstStyle/>
          <a:p>
            <a:r>
              <a:rPr lang="en-US" dirty="0" smtClean="0"/>
              <a:t>1.1 Downloaded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https://data.chhs.ca.gov/dataset/chargemasters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B72AA-4456-4833-90A1-CF2A9F68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06" y="1853247"/>
            <a:ext cx="8745721" cy="455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F76A-C615-4120-80B8-1EBEC98A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5" y="1384661"/>
            <a:ext cx="11512731" cy="46939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1.2 Cleaning raw charge masters</a:t>
            </a:r>
          </a:p>
          <a:p>
            <a:pPr lvl="1"/>
            <a:r>
              <a:rPr lang="en-US" dirty="0" smtClean="0"/>
              <a:t>Problem</a:t>
            </a:r>
            <a:r>
              <a:rPr lang="en-US" dirty="0"/>
              <a:t>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800" dirty="0"/>
              <a:t>CA government only required </a:t>
            </a:r>
            <a:r>
              <a:rPr lang="en-US" sz="1800" dirty="0" smtClean="0"/>
              <a:t>excel </a:t>
            </a:r>
            <a:r>
              <a:rPr lang="en-US" sz="1800" dirty="0"/>
              <a:t>files (no uniform format).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800" dirty="0"/>
              <a:t>Each hospital submitted data under different excel files, sheet names, table formats, etc. 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800" dirty="0"/>
              <a:t>Makes it hard to find the </a:t>
            </a:r>
            <a:r>
              <a:rPr lang="en-US" sz="1800" dirty="0" smtClean="0"/>
              <a:t>target </a:t>
            </a:r>
            <a:r>
              <a:rPr lang="en-US" sz="1800" dirty="0" smtClean="0"/>
              <a:t>‘Common </a:t>
            </a:r>
            <a:r>
              <a:rPr lang="en-US" sz="1800" dirty="0"/>
              <a:t>OP Procedures’ table. </a:t>
            </a:r>
          </a:p>
          <a:p>
            <a:pPr lvl="1"/>
            <a:r>
              <a:rPr lang="en-US" sz="2000" dirty="0"/>
              <a:t>Solution</a:t>
            </a:r>
            <a:r>
              <a:rPr lang="en-US" sz="2000" dirty="0" smtClean="0"/>
              <a:t>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Script to extract all target </a:t>
            </a:r>
            <a:r>
              <a:rPr lang="en-US" sz="1800" dirty="0" smtClean="0"/>
              <a:t>sheets (next slide)</a:t>
            </a:r>
            <a:endParaRPr lang="en-US" sz="20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Look through each sheet in every excel file in each hospital </a:t>
            </a:r>
            <a:r>
              <a:rPr lang="en-US" sz="1800" dirty="0" smtClean="0"/>
              <a:t>folder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Check if known header of target form exist in the sheet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Track excel file path and sheet name that meets criteria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EAB20F-EF36-4E29-BDC5-3B9A9F8EF496}"/>
              </a:ext>
            </a:extLst>
          </p:cNvPr>
          <p:cNvSpPr txBox="1">
            <a:spLocks/>
          </p:cNvSpPr>
          <p:nvPr/>
        </p:nvSpPr>
        <p:spPr>
          <a:xfrm>
            <a:off x="672236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Charge Master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8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1AA999-B261-4F0D-AEF9-719A92918022}"/>
              </a:ext>
            </a:extLst>
          </p:cNvPr>
          <p:cNvSpPr txBox="1">
            <a:spLocks/>
          </p:cNvSpPr>
          <p:nvPr/>
        </p:nvSpPr>
        <p:spPr>
          <a:xfrm>
            <a:off x="444034" y="5763274"/>
            <a:ext cx="5225246" cy="576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Each </a:t>
            </a:r>
            <a:r>
              <a:rPr lang="en-US" sz="1800" dirty="0"/>
              <a:t>hospital’s form </a:t>
            </a:r>
            <a:r>
              <a:rPr lang="en-US" sz="1800" dirty="0" smtClean="0"/>
              <a:t>(raw data)</a:t>
            </a:r>
            <a:endParaRPr lang="en-US" sz="18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5B5A44F-B8A3-4B9D-9139-91C08CB510E8}"/>
              </a:ext>
            </a:extLst>
          </p:cNvPr>
          <p:cNvSpPr/>
          <p:nvPr/>
        </p:nvSpPr>
        <p:spPr>
          <a:xfrm>
            <a:off x="6021795" y="4186155"/>
            <a:ext cx="698904" cy="378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3B8B0E-EB3D-4B1D-BE14-E1A6BDB3C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34" y="2010199"/>
            <a:ext cx="5455833" cy="366343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AEDC687-2091-4EAD-8A8F-26BEFE16D3EA}"/>
              </a:ext>
            </a:extLst>
          </p:cNvPr>
          <p:cNvSpPr txBox="1">
            <a:spLocks/>
          </p:cNvSpPr>
          <p:nvPr/>
        </p:nvSpPr>
        <p:spPr>
          <a:xfrm>
            <a:off x="6842627" y="5763274"/>
            <a:ext cx="4637491" cy="889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Found filename and sheet name of target forms</a:t>
            </a:r>
            <a:endParaRPr lang="en-US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DEAB20F-EF36-4E29-BDC5-3B9A9F8EF496}"/>
              </a:ext>
            </a:extLst>
          </p:cNvPr>
          <p:cNvSpPr txBox="1">
            <a:spLocks/>
          </p:cNvSpPr>
          <p:nvPr/>
        </p:nvSpPr>
        <p:spPr>
          <a:xfrm>
            <a:off x="601057" y="387174"/>
            <a:ext cx="9404723" cy="870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Charge Master Dataset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627" y="1257859"/>
            <a:ext cx="4713882" cy="4631626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D94F76A-C615-4120-80B8-1EBEC98A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26" y="1417193"/>
            <a:ext cx="6381953" cy="733824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1.2 Cleaning raw charge masters (cont.)</a:t>
            </a:r>
          </a:p>
        </p:txBody>
      </p:sp>
    </p:spTree>
    <p:extLst>
      <p:ext uri="{BB962C8B-B14F-4D97-AF65-F5344CB8AC3E}">
        <p14:creationId xmlns:p14="http://schemas.microsoft.com/office/powerpoint/2010/main" val="62994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F76A-C615-4120-80B8-1EBEC98A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5" y="1384661"/>
            <a:ext cx="11512731" cy="46939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1.2 Cleaning raw charge masters (cont.)</a:t>
            </a:r>
            <a:endParaRPr lang="en-US" dirty="0"/>
          </a:p>
          <a:p>
            <a:pPr lvl="1"/>
            <a:r>
              <a:rPr lang="en-US" sz="2200" dirty="0" smtClean="0"/>
              <a:t>After finding all target form locations: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Read each sheet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Extract only rows with valid CPT code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Clean CPT codes</a:t>
            </a:r>
          </a:p>
          <a:p>
            <a:pPr marL="1371600" lvl="2" indent="-457200">
              <a:buFont typeface="+mj-lt"/>
              <a:buAutoNum type="arabicPeriod"/>
            </a:pPr>
            <a:endParaRPr lang="en-US" sz="2000" dirty="0"/>
          </a:p>
          <a:p>
            <a:pPr marL="1371600" lvl="2" indent="-457200">
              <a:buFont typeface="+mj-lt"/>
              <a:buAutoNum type="arabicPeriod"/>
            </a:pPr>
            <a:endParaRPr lang="en-US" sz="20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Combine all data frames to include all hospitals.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Final table columns: Hospital, Description, CPT Code, Cost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EAB20F-EF36-4E29-BDC5-3B9A9F8EF496}"/>
              </a:ext>
            </a:extLst>
          </p:cNvPr>
          <p:cNvSpPr txBox="1">
            <a:spLocks/>
          </p:cNvSpPr>
          <p:nvPr/>
        </p:nvSpPr>
        <p:spPr>
          <a:xfrm>
            <a:off x="672236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Charge Master Dataset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95" y="3731622"/>
            <a:ext cx="5120342" cy="439784"/>
          </a:xfrm>
          <a:prstGeom prst="rect">
            <a:avLst/>
          </a:prstGeom>
        </p:spPr>
      </p:pic>
      <p:sp>
        <p:nvSpPr>
          <p:cNvPr id="6" name="Arrow: Right 8">
            <a:extLst>
              <a:ext uri="{FF2B5EF4-FFF2-40B4-BE49-F238E27FC236}">
                <a16:creationId xmlns:a16="http://schemas.microsoft.com/office/drawing/2014/main" id="{65B5A44F-B8A3-4B9D-9139-91C08CB510E8}"/>
              </a:ext>
            </a:extLst>
          </p:cNvPr>
          <p:cNvSpPr/>
          <p:nvPr/>
        </p:nvSpPr>
        <p:spPr>
          <a:xfrm>
            <a:off x="6561726" y="3849188"/>
            <a:ext cx="431257" cy="201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70" t="7253" r="1962" b="8184"/>
          <a:stretch/>
        </p:blipFill>
        <p:spPr>
          <a:xfrm>
            <a:off x="7339937" y="3560966"/>
            <a:ext cx="3746074" cy="8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B20F-EF36-4E29-BDC5-3B9A9F8E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Charge Master </a:t>
            </a:r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8ED0-3D02-441A-861E-60A2F3764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68471"/>
            <a:ext cx="10515600" cy="4351338"/>
          </a:xfrm>
        </p:spPr>
        <p:txBody>
          <a:bodyPr/>
          <a:lstStyle/>
          <a:p>
            <a:r>
              <a:rPr lang="en-US" dirty="0" smtClean="0"/>
              <a:t>1.3 Final charge masters dataset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1" y="1853248"/>
            <a:ext cx="8770583" cy="47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5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7B44-B0E5-4768-A727-53E7C3F5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Hospitals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8306" y="1371600"/>
            <a:ext cx="10443410" cy="5077326"/>
          </a:xfrm>
        </p:spPr>
        <p:txBody>
          <a:bodyPr/>
          <a:lstStyle/>
          <a:p>
            <a:r>
              <a:rPr lang="en-US" dirty="0" smtClean="0"/>
              <a:t>Downloaded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://data.chhs.ca.gov/dataset/facility-profile-attributes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94" y="1925437"/>
            <a:ext cx="9329833" cy="46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7B44-B0E5-4768-A727-53E7C3F5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312" y="1359568"/>
            <a:ext cx="11225462" cy="5281864"/>
          </a:xfrm>
        </p:spPr>
        <p:txBody>
          <a:bodyPr/>
          <a:lstStyle/>
          <a:p>
            <a:r>
              <a:rPr lang="en-US" dirty="0" smtClean="0"/>
              <a:t>Table copied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http://www.insurance.ca.gov/01-consumers/110-health/20-look/hcpcarriers.cfm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3" t="826" r="2147" b="50574"/>
          <a:stretch/>
        </p:blipFill>
        <p:spPr>
          <a:xfrm>
            <a:off x="2099511" y="2338094"/>
            <a:ext cx="7526392" cy="401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8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C87E-ECC2-4B81-AC46-BC65E158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23703"/>
            <a:ext cx="10972799" cy="5181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1.1 Downloaded </a:t>
            </a:r>
            <a:r>
              <a:rPr lang="en-US" sz="1800" dirty="0"/>
              <a:t>from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www.cms.gov/Medicare/Medicare-Fee-for-Service-Payment/PhysicianFeeSched/PFS-Relative-Value-Files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1.2 HCPCS vs CPT codes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https://www.medicalbillingandcoding.org/hcpcs-codes/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“Level </a:t>
            </a:r>
            <a:r>
              <a:rPr lang="en-US" dirty="0"/>
              <a:t>one is identical to CPT, though technically those codes, when used to bill Medicare or Medicaid, are HCPCS </a:t>
            </a:r>
            <a:r>
              <a:rPr lang="en-US" dirty="0" smtClean="0"/>
              <a:t>codes”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1.3 Which file to use: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Updated every quarter, use part D (last quarter of year)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 RVU files (Relative Value Units) in text format 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8045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1333</TotalTime>
  <Words>380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Overview</vt:lpstr>
      <vt:lpstr>1. Charge Master Dataset</vt:lpstr>
      <vt:lpstr>PowerPoint Presentation</vt:lpstr>
      <vt:lpstr>PowerPoint Presentation</vt:lpstr>
      <vt:lpstr>PowerPoint Presentation</vt:lpstr>
      <vt:lpstr>1. Charge Master Dataset</vt:lpstr>
      <vt:lpstr>2. Hospitals</vt:lpstr>
      <vt:lpstr>3. Insurance</vt:lpstr>
      <vt:lpstr>4. CPT </vt:lpstr>
      <vt:lpstr>PowerPoint Presentation</vt:lpstr>
      <vt:lpstr>5. Patient Expenses</vt:lpstr>
      <vt:lpstr>5. Patient Expenses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Beatrice Tierra</dc:creator>
  <cp:lastModifiedBy>Windows User</cp:lastModifiedBy>
  <cp:revision>14</cp:revision>
  <dcterms:created xsi:type="dcterms:W3CDTF">2021-07-28T02:17:51Z</dcterms:created>
  <dcterms:modified xsi:type="dcterms:W3CDTF">2021-07-30T20:59:50Z</dcterms:modified>
</cp:coreProperties>
</file>