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2"/>
  </p:notesMasterIdLst>
  <p:sldIdLst>
    <p:sldId id="256" r:id="rId2"/>
    <p:sldId id="259" r:id="rId3"/>
    <p:sldId id="263" r:id="rId4"/>
    <p:sldId id="307" r:id="rId5"/>
    <p:sldId id="309" r:id="rId6"/>
    <p:sldId id="310" r:id="rId7"/>
    <p:sldId id="311" r:id="rId8"/>
    <p:sldId id="312" r:id="rId9"/>
    <p:sldId id="313" r:id="rId10"/>
    <p:sldId id="308" r:id="rId11"/>
    <p:sldId id="315" r:id="rId12"/>
    <p:sldId id="316" r:id="rId13"/>
    <p:sldId id="317" r:id="rId14"/>
    <p:sldId id="318" r:id="rId15"/>
    <p:sldId id="321" r:id="rId16"/>
    <p:sldId id="326" r:id="rId17"/>
    <p:sldId id="329" r:id="rId18"/>
    <p:sldId id="330" r:id="rId19"/>
    <p:sldId id="332" r:id="rId20"/>
    <p:sldId id="333" r:id="rId21"/>
    <p:sldId id="319" r:id="rId22"/>
    <p:sldId id="320" r:id="rId23"/>
    <p:sldId id="322" r:id="rId24"/>
    <p:sldId id="327" r:id="rId25"/>
    <p:sldId id="328" r:id="rId26"/>
    <p:sldId id="331" r:id="rId27"/>
    <p:sldId id="323" r:id="rId28"/>
    <p:sldId id="334" r:id="rId29"/>
    <p:sldId id="324" r:id="rId30"/>
    <p:sldId id="325" r:id="rId31"/>
  </p:sldIdLst>
  <p:sldSz cx="9144000" cy="5143500" type="screen16x9"/>
  <p:notesSz cx="6858000" cy="9144000"/>
  <p:embeddedFontLst>
    <p:embeddedFont>
      <p:font typeface="Epilogue" panose="020B0604020202020204" charset="0"/>
      <p:regular r:id="rId33"/>
      <p:bold r:id="rId34"/>
      <p:italic r:id="rId35"/>
      <p:boldItalic r:id="rId36"/>
    </p:embeddedFont>
    <p:embeddedFont>
      <p:font typeface="Karla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E35E52-2DE1-454D-9C3B-326A77E57B27}">
  <a:tblStyle styleId="{1BE35E52-2DE1-454D-9C3B-326A77E57B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1caab1d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1caab1d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D311C-681C-AE48-7203-560EB3092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27D49035-A6B0-1BF1-D73D-0811E51C65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9AED7EA1-EC2A-7E55-0E2D-C853C279F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2865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DBF60-2D73-6D1E-E285-FAD8226E8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D767FA16-D360-4711-2E1B-53A7875A62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6F3202AD-6D6E-D54D-AD9C-5B150E36E4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8525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44BE1-9091-51E5-59A5-5868B4252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6BACBDE4-7DD5-3A86-8587-79A65A63DF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1FC61BE4-F997-A489-BAC3-6D439D29C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3238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A91A4-A568-1C6E-99E4-E39B0D83B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D4D5DDCF-6389-CE22-3999-0E1D0645F6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0F53F165-B21E-ED5D-93D1-23F19EBFE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9758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27450-0562-199A-6AFD-7E82814EB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9EFC6586-9077-10DC-72E8-CC6023FA6E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EF46F635-65A4-5B9E-0DF7-EA4B221EBA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22066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>
          <a:extLst>
            <a:ext uri="{FF2B5EF4-FFF2-40B4-BE49-F238E27FC236}">
              <a16:creationId xmlns:a16="http://schemas.microsoft.com/office/drawing/2014/main" id="{837A39C5-B7E3-8F52-595A-6A5C7ACE9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cc9050bdf8_0_398:notes">
            <a:extLst>
              <a:ext uri="{FF2B5EF4-FFF2-40B4-BE49-F238E27FC236}">
                <a16:creationId xmlns:a16="http://schemas.microsoft.com/office/drawing/2014/main" id="{62F6E5A2-57E5-02E3-286D-85AF4B6338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cc9050bdf8_0_398:notes">
            <a:extLst>
              <a:ext uri="{FF2B5EF4-FFF2-40B4-BE49-F238E27FC236}">
                <a16:creationId xmlns:a16="http://schemas.microsoft.com/office/drawing/2014/main" id="{A0C9C9CD-6C3C-ADC4-D701-069F0BCE63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8200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422500385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422500385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cc9050bdf8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cc9050bdf8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22500385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422500385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8837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1422500385b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1422500385b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444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Falar de como fazer o código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6511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Explicar que existia ficheiros JSON e XML mas para ResNet usamos TFRecords </a:t>
            </a:r>
          </a:p>
        </p:txBody>
      </p:sp>
    </p:spTree>
    <p:extLst>
      <p:ext uri="{BB962C8B-B14F-4D97-AF65-F5344CB8AC3E}">
        <p14:creationId xmlns:p14="http://schemas.microsoft.com/office/powerpoint/2010/main" val="534773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>
          <a:extLst>
            <a:ext uri="{FF2B5EF4-FFF2-40B4-BE49-F238E27FC236}">
              <a16:creationId xmlns:a16="http://schemas.microsoft.com/office/drawing/2014/main" id="{CB97BDA5-B904-5A35-3B83-B7F119AB0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ddd26cc8a4_0_266:notes">
            <a:extLst>
              <a:ext uri="{FF2B5EF4-FFF2-40B4-BE49-F238E27FC236}">
                <a16:creationId xmlns:a16="http://schemas.microsoft.com/office/drawing/2014/main" id="{8DA7B76C-4769-63ED-3954-5872559897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ddd26cc8a4_0_266:notes">
            <a:extLst>
              <a:ext uri="{FF2B5EF4-FFF2-40B4-BE49-F238E27FC236}">
                <a16:creationId xmlns:a16="http://schemas.microsoft.com/office/drawing/2014/main" id="{AE546532-3EEA-D287-A9E2-2BD575F117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8465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47039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21000"/>
            <a:ext cx="4638600" cy="233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4049445"/>
            <a:ext cx="3852000" cy="4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ctrTitle"/>
          </p:nvPr>
        </p:nvSpPr>
        <p:spPr>
          <a:xfrm>
            <a:off x="710325" y="540000"/>
            <a:ext cx="48456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3" name="Google Shape;223;p29"/>
          <p:cNvSpPr txBox="1">
            <a:spLocks noGrp="1"/>
          </p:cNvSpPr>
          <p:nvPr>
            <p:ph type="subTitle" idx="1"/>
          </p:nvPr>
        </p:nvSpPr>
        <p:spPr>
          <a:xfrm>
            <a:off x="705375" y="1690200"/>
            <a:ext cx="36528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subTitle" idx="2"/>
          </p:nvPr>
        </p:nvSpPr>
        <p:spPr>
          <a:xfrm>
            <a:off x="710325" y="3681600"/>
            <a:ext cx="3489300" cy="4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724800" y="4613375"/>
            <a:ext cx="76992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0"/>
          <p:cNvGrpSpPr/>
          <p:nvPr/>
        </p:nvGrpSpPr>
        <p:grpSpPr>
          <a:xfrm>
            <a:off x="-12" y="4208798"/>
            <a:ext cx="8428968" cy="172650"/>
            <a:chOff x="3936975" y="4282175"/>
            <a:chExt cx="5212075" cy="172650"/>
          </a:xfrm>
        </p:grpSpPr>
        <p:sp>
          <p:nvSpPr>
            <p:cNvPr id="228" name="Google Shape;228;p30"/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31"/>
          <p:cNvGrpSpPr/>
          <p:nvPr/>
        </p:nvGrpSpPr>
        <p:grpSpPr>
          <a:xfrm>
            <a:off x="721656" y="4611319"/>
            <a:ext cx="8428968" cy="172650"/>
            <a:chOff x="3936975" y="4282175"/>
            <a:chExt cx="5212075" cy="172650"/>
          </a:xfrm>
        </p:grpSpPr>
        <p:sp>
          <p:nvSpPr>
            <p:cNvPr id="233" name="Google Shape;233;p31"/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_1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2"/>
          <p:cNvGrpSpPr/>
          <p:nvPr/>
        </p:nvGrpSpPr>
        <p:grpSpPr>
          <a:xfrm>
            <a:off x="-12" y="4611319"/>
            <a:ext cx="8428968" cy="172650"/>
            <a:chOff x="3936975" y="4282175"/>
            <a:chExt cx="5212075" cy="172650"/>
          </a:xfrm>
        </p:grpSpPr>
        <p:sp>
          <p:nvSpPr>
            <p:cNvPr id="238" name="Google Shape;238;p32"/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4904128" y="2932429"/>
            <a:ext cx="3527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3508575" y="786479"/>
            <a:ext cx="4922700" cy="221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02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1605779" y="3779706"/>
            <a:ext cx="2846700" cy="6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4688054" y="3779706"/>
            <a:ext cx="2846700" cy="6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1605779" y="3328943"/>
            <a:ext cx="2846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4688055" y="3328943"/>
            <a:ext cx="2846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 rot="300">
            <a:off x="4990525" y="962175"/>
            <a:ext cx="3433500" cy="99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 rot="275">
            <a:off x="720050" y="1592600"/>
            <a:ext cx="3750000" cy="12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ubTitle" idx="1"/>
          </p:nvPr>
        </p:nvSpPr>
        <p:spPr>
          <a:xfrm>
            <a:off x="720000" y="2885725"/>
            <a:ext cx="3750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2"/>
          </p:nvPr>
        </p:nvSpPr>
        <p:spPr>
          <a:xfrm>
            <a:off x="713224" y="17590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713224" y="2193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3"/>
          </p:nvPr>
        </p:nvSpPr>
        <p:spPr>
          <a:xfrm>
            <a:off x="713224" y="330526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4"/>
          </p:nvPr>
        </p:nvSpPr>
        <p:spPr>
          <a:xfrm>
            <a:off x="713224" y="37393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/>
          </p:nvPr>
        </p:nvSpPr>
        <p:spPr>
          <a:xfrm>
            <a:off x="3419251" y="330526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3419251" y="37393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/>
          </p:nvPr>
        </p:nvSpPr>
        <p:spPr>
          <a:xfrm>
            <a:off x="3419251" y="17590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3419251" y="2193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9" hasCustomPrompt="1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3" hasCustomPrompt="1"/>
          </p:nvPr>
        </p:nvSpPr>
        <p:spPr>
          <a:xfrm>
            <a:off x="4121401" y="2891000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4" hasCustomPrompt="1"/>
          </p:nvPr>
        </p:nvSpPr>
        <p:spPr>
          <a:xfrm>
            <a:off x="1415374" y="2891000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5" hasCustomPrompt="1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6"/>
          </p:nvPr>
        </p:nvSpPr>
        <p:spPr>
          <a:xfrm>
            <a:off x="6125276" y="330526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7"/>
          </p:nvPr>
        </p:nvSpPr>
        <p:spPr>
          <a:xfrm>
            <a:off x="6125276" y="373938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8"/>
          </p:nvPr>
        </p:nvSpPr>
        <p:spPr>
          <a:xfrm>
            <a:off x="6125276" y="17590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9"/>
          </p:nvPr>
        </p:nvSpPr>
        <p:spPr>
          <a:xfrm>
            <a:off x="6125276" y="2193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0" hasCustomPrompt="1"/>
          </p:nvPr>
        </p:nvSpPr>
        <p:spPr>
          <a:xfrm>
            <a:off x="6827426" y="2891000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1" hasCustomPrompt="1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69" name="Google Shape;69;p13"/>
          <p:cNvGrpSpPr/>
          <p:nvPr/>
        </p:nvGrpSpPr>
        <p:grpSpPr>
          <a:xfrm>
            <a:off x="-12" y="4611319"/>
            <a:ext cx="8428968" cy="172650"/>
            <a:chOff x="3936975" y="4282175"/>
            <a:chExt cx="5212075" cy="172650"/>
          </a:xfrm>
        </p:grpSpPr>
        <p:sp>
          <p:nvSpPr>
            <p:cNvPr id="70" name="Google Shape;70;p13"/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" name="Google Shape;73;p13"/>
          <p:cNvGrpSpPr/>
          <p:nvPr/>
        </p:nvGrpSpPr>
        <p:grpSpPr>
          <a:xfrm>
            <a:off x="-1140256" y="2711093"/>
            <a:ext cx="1611865" cy="1900281"/>
            <a:chOff x="3052350" y="1558000"/>
            <a:chExt cx="1762950" cy="2078400"/>
          </a:xfrm>
        </p:grpSpPr>
        <p:sp>
          <p:nvSpPr>
            <p:cNvPr id="74" name="Google Shape;74;p13"/>
            <p:cNvSpPr/>
            <p:nvPr/>
          </p:nvSpPr>
          <p:spPr>
            <a:xfrm>
              <a:off x="4286575" y="2151975"/>
              <a:ext cx="17525" cy="551250"/>
            </a:xfrm>
            <a:custGeom>
              <a:avLst/>
              <a:gdLst/>
              <a:ahLst/>
              <a:cxnLst/>
              <a:rect l="l" t="t" r="r" b="b"/>
              <a:pathLst>
                <a:path w="701" h="22050" extrusionOk="0">
                  <a:moveTo>
                    <a:pt x="0" y="1"/>
                  </a:moveTo>
                  <a:lnTo>
                    <a:pt x="0" y="22050"/>
                  </a:lnTo>
                  <a:lnTo>
                    <a:pt x="701" y="22050"/>
                  </a:lnTo>
                  <a:lnTo>
                    <a:pt x="7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4408325" y="2008550"/>
              <a:ext cx="17525" cy="694675"/>
            </a:xfrm>
            <a:custGeom>
              <a:avLst/>
              <a:gdLst/>
              <a:ahLst/>
              <a:cxnLst/>
              <a:rect l="l" t="t" r="r" b="b"/>
              <a:pathLst>
                <a:path w="701" h="27787" extrusionOk="0">
                  <a:moveTo>
                    <a:pt x="0" y="0"/>
                  </a:moveTo>
                  <a:lnTo>
                    <a:pt x="0" y="27787"/>
                  </a:lnTo>
                  <a:lnTo>
                    <a:pt x="701" y="27787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3052350" y="1639950"/>
              <a:ext cx="1501100" cy="713025"/>
            </a:xfrm>
            <a:custGeom>
              <a:avLst/>
              <a:gdLst/>
              <a:ahLst/>
              <a:cxnLst/>
              <a:rect l="l" t="t" r="r" b="b"/>
              <a:pathLst>
                <a:path w="60044" h="28521" extrusionOk="0">
                  <a:moveTo>
                    <a:pt x="1" y="0"/>
                  </a:moveTo>
                  <a:cubicBezTo>
                    <a:pt x="1535" y="15979"/>
                    <a:pt x="14411" y="28521"/>
                    <a:pt x="30022" y="28521"/>
                  </a:cubicBezTo>
                  <a:cubicBezTo>
                    <a:pt x="45600" y="28521"/>
                    <a:pt x="58476" y="16012"/>
                    <a:pt x="60043" y="0"/>
                  </a:cubicBezTo>
                  <a:lnTo>
                    <a:pt x="59143" y="0"/>
                  </a:lnTo>
                  <a:cubicBezTo>
                    <a:pt x="57608" y="15512"/>
                    <a:pt x="45133" y="27654"/>
                    <a:pt x="30022" y="27654"/>
                  </a:cubicBezTo>
                  <a:cubicBezTo>
                    <a:pt x="14878" y="27654"/>
                    <a:pt x="2402" y="15512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4385800" y="1626600"/>
              <a:ext cx="429500" cy="2009800"/>
            </a:xfrm>
            <a:custGeom>
              <a:avLst/>
              <a:gdLst/>
              <a:ahLst/>
              <a:cxnLst/>
              <a:rect l="l" t="t" r="r" b="b"/>
              <a:pathLst>
                <a:path w="17180" h="80392" extrusionOk="0">
                  <a:moveTo>
                    <a:pt x="10308" y="935"/>
                  </a:moveTo>
                  <a:lnTo>
                    <a:pt x="8540" y="4871"/>
                  </a:lnTo>
                  <a:lnTo>
                    <a:pt x="6739" y="968"/>
                  </a:lnTo>
                  <a:lnTo>
                    <a:pt x="6739" y="935"/>
                  </a:lnTo>
                  <a:close/>
                  <a:moveTo>
                    <a:pt x="6705" y="1802"/>
                  </a:moveTo>
                  <a:lnTo>
                    <a:pt x="8307" y="5338"/>
                  </a:lnTo>
                  <a:lnTo>
                    <a:pt x="6072" y="10341"/>
                  </a:lnTo>
                  <a:lnTo>
                    <a:pt x="6705" y="1802"/>
                  </a:lnTo>
                  <a:close/>
                  <a:moveTo>
                    <a:pt x="10441" y="1702"/>
                  </a:moveTo>
                  <a:lnTo>
                    <a:pt x="11075" y="10442"/>
                  </a:lnTo>
                  <a:lnTo>
                    <a:pt x="8774" y="5371"/>
                  </a:lnTo>
                  <a:lnTo>
                    <a:pt x="10441" y="1702"/>
                  </a:lnTo>
                  <a:close/>
                  <a:moveTo>
                    <a:pt x="8573" y="5872"/>
                  </a:moveTo>
                  <a:lnTo>
                    <a:pt x="11142" y="11609"/>
                  </a:lnTo>
                  <a:lnTo>
                    <a:pt x="11209" y="11976"/>
                  </a:lnTo>
                  <a:lnTo>
                    <a:pt x="5938" y="11976"/>
                  </a:lnTo>
                  <a:lnTo>
                    <a:pt x="5972" y="11609"/>
                  </a:lnTo>
                  <a:lnTo>
                    <a:pt x="8573" y="5872"/>
                  </a:lnTo>
                  <a:close/>
                  <a:moveTo>
                    <a:pt x="11275" y="12877"/>
                  </a:moveTo>
                  <a:lnTo>
                    <a:pt x="11309" y="13310"/>
                  </a:lnTo>
                  <a:lnTo>
                    <a:pt x="8673" y="17947"/>
                  </a:lnTo>
                  <a:lnTo>
                    <a:pt x="5905" y="13010"/>
                  </a:lnTo>
                  <a:lnTo>
                    <a:pt x="5905" y="12877"/>
                  </a:lnTo>
                  <a:close/>
                  <a:moveTo>
                    <a:pt x="11342" y="14011"/>
                  </a:moveTo>
                  <a:lnTo>
                    <a:pt x="12109" y="23885"/>
                  </a:lnTo>
                  <a:lnTo>
                    <a:pt x="8907" y="18314"/>
                  </a:lnTo>
                  <a:lnTo>
                    <a:pt x="11342" y="14011"/>
                  </a:lnTo>
                  <a:close/>
                  <a:moveTo>
                    <a:pt x="5805" y="13711"/>
                  </a:moveTo>
                  <a:lnTo>
                    <a:pt x="8440" y="18347"/>
                  </a:lnTo>
                  <a:lnTo>
                    <a:pt x="5038" y="24352"/>
                  </a:lnTo>
                  <a:lnTo>
                    <a:pt x="5805" y="13711"/>
                  </a:lnTo>
                  <a:close/>
                  <a:moveTo>
                    <a:pt x="8673" y="18714"/>
                  </a:moveTo>
                  <a:lnTo>
                    <a:pt x="12143" y="24852"/>
                  </a:lnTo>
                  <a:lnTo>
                    <a:pt x="12209" y="25352"/>
                  </a:lnTo>
                  <a:lnTo>
                    <a:pt x="4971" y="25352"/>
                  </a:lnTo>
                  <a:lnTo>
                    <a:pt x="4971" y="25219"/>
                  </a:lnTo>
                  <a:lnTo>
                    <a:pt x="8673" y="18714"/>
                  </a:lnTo>
                  <a:close/>
                  <a:moveTo>
                    <a:pt x="11742" y="26320"/>
                  </a:moveTo>
                  <a:lnTo>
                    <a:pt x="8673" y="30789"/>
                  </a:lnTo>
                  <a:lnTo>
                    <a:pt x="5638" y="26320"/>
                  </a:lnTo>
                  <a:close/>
                  <a:moveTo>
                    <a:pt x="12243" y="26320"/>
                  </a:moveTo>
                  <a:lnTo>
                    <a:pt x="13010" y="37161"/>
                  </a:lnTo>
                  <a:lnTo>
                    <a:pt x="8907" y="31156"/>
                  </a:lnTo>
                  <a:lnTo>
                    <a:pt x="12176" y="26320"/>
                  </a:lnTo>
                  <a:close/>
                  <a:moveTo>
                    <a:pt x="5138" y="26320"/>
                  </a:moveTo>
                  <a:lnTo>
                    <a:pt x="8440" y="31156"/>
                  </a:lnTo>
                  <a:lnTo>
                    <a:pt x="4070" y="37494"/>
                  </a:lnTo>
                  <a:lnTo>
                    <a:pt x="4904" y="26320"/>
                  </a:lnTo>
                  <a:close/>
                  <a:moveTo>
                    <a:pt x="8707" y="31523"/>
                  </a:moveTo>
                  <a:lnTo>
                    <a:pt x="13143" y="37995"/>
                  </a:lnTo>
                  <a:lnTo>
                    <a:pt x="13210" y="38795"/>
                  </a:lnTo>
                  <a:lnTo>
                    <a:pt x="4070" y="38795"/>
                  </a:lnTo>
                  <a:lnTo>
                    <a:pt x="3970" y="38662"/>
                  </a:lnTo>
                  <a:lnTo>
                    <a:pt x="4037" y="38328"/>
                  </a:lnTo>
                  <a:lnTo>
                    <a:pt x="8707" y="31523"/>
                  </a:lnTo>
                  <a:close/>
                  <a:moveTo>
                    <a:pt x="12476" y="39696"/>
                  </a:moveTo>
                  <a:lnTo>
                    <a:pt x="8640" y="44299"/>
                  </a:lnTo>
                  <a:lnTo>
                    <a:pt x="4804" y="39696"/>
                  </a:lnTo>
                  <a:close/>
                  <a:moveTo>
                    <a:pt x="13243" y="39696"/>
                  </a:moveTo>
                  <a:lnTo>
                    <a:pt x="14077" y="50770"/>
                  </a:lnTo>
                  <a:lnTo>
                    <a:pt x="8940" y="44633"/>
                  </a:lnTo>
                  <a:lnTo>
                    <a:pt x="13043" y="39696"/>
                  </a:lnTo>
                  <a:close/>
                  <a:moveTo>
                    <a:pt x="4304" y="39696"/>
                  </a:moveTo>
                  <a:lnTo>
                    <a:pt x="8407" y="44633"/>
                  </a:lnTo>
                  <a:lnTo>
                    <a:pt x="3069" y="51037"/>
                  </a:lnTo>
                  <a:lnTo>
                    <a:pt x="3903" y="39696"/>
                  </a:lnTo>
                  <a:close/>
                  <a:moveTo>
                    <a:pt x="8640" y="44900"/>
                  </a:moveTo>
                  <a:lnTo>
                    <a:pt x="14111" y="51471"/>
                  </a:lnTo>
                  <a:lnTo>
                    <a:pt x="14144" y="52071"/>
                  </a:lnTo>
                  <a:lnTo>
                    <a:pt x="14111" y="52138"/>
                  </a:lnTo>
                  <a:lnTo>
                    <a:pt x="3203" y="52138"/>
                  </a:lnTo>
                  <a:lnTo>
                    <a:pt x="2969" y="51871"/>
                  </a:lnTo>
                  <a:lnTo>
                    <a:pt x="2969" y="51704"/>
                  </a:lnTo>
                  <a:lnTo>
                    <a:pt x="8640" y="44900"/>
                  </a:lnTo>
                  <a:close/>
                  <a:moveTo>
                    <a:pt x="13210" y="53039"/>
                  </a:moveTo>
                  <a:lnTo>
                    <a:pt x="8640" y="57675"/>
                  </a:lnTo>
                  <a:lnTo>
                    <a:pt x="4104" y="53039"/>
                  </a:lnTo>
                  <a:close/>
                  <a:moveTo>
                    <a:pt x="14244" y="53072"/>
                  </a:moveTo>
                  <a:lnTo>
                    <a:pt x="15078" y="64280"/>
                  </a:lnTo>
                  <a:lnTo>
                    <a:pt x="8940" y="58009"/>
                  </a:lnTo>
                  <a:lnTo>
                    <a:pt x="13777" y="53072"/>
                  </a:lnTo>
                  <a:close/>
                  <a:moveTo>
                    <a:pt x="3570" y="53039"/>
                  </a:moveTo>
                  <a:lnTo>
                    <a:pt x="8407" y="57976"/>
                  </a:lnTo>
                  <a:lnTo>
                    <a:pt x="2069" y="64480"/>
                  </a:lnTo>
                  <a:lnTo>
                    <a:pt x="2903" y="53039"/>
                  </a:lnTo>
                  <a:close/>
                  <a:moveTo>
                    <a:pt x="8673" y="58309"/>
                  </a:moveTo>
                  <a:lnTo>
                    <a:pt x="15145" y="64881"/>
                  </a:lnTo>
                  <a:lnTo>
                    <a:pt x="15211" y="65481"/>
                  </a:lnTo>
                  <a:lnTo>
                    <a:pt x="2002" y="65481"/>
                  </a:lnTo>
                  <a:lnTo>
                    <a:pt x="2002" y="65114"/>
                  </a:lnTo>
                  <a:lnTo>
                    <a:pt x="8673" y="58309"/>
                  </a:lnTo>
                  <a:close/>
                  <a:moveTo>
                    <a:pt x="14444" y="66415"/>
                  </a:moveTo>
                  <a:lnTo>
                    <a:pt x="8640" y="71552"/>
                  </a:lnTo>
                  <a:lnTo>
                    <a:pt x="2903" y="66415"/>
                  </a:lnTo>
                  <a:close/>
                  <a:moveTo>
                    <a:pt x="15245" y="66415"/>
                  </a:moveTo>
                  <a:lnTo>
                    <a:pt x="16112" y="78090"/>
                  </a:lnTo>
                  <a:lnTo>
                    <a:pt x="8974" y="71785"/>
                  </a:lnTo>
                  <a:lnTo>
                    <a:pt x="15078" y="66415"/>
                  </a:lnTo>
                  <a:close/>
                  <a:moveTo>
                    <a:pt x="2269" y="66415"/>
                  </a:moveTo>
                  <a:lnTo>
                    <a:pt x="8373" y="71785"/>
                  </a:lnTo>
                  <a:lnTo>
                    <a:pt x="1035" y="78323"/>
                  </a:lnTo>
                  <a:lnTo>
                    <a:pt x="1902" y="66415"/>
                  </a:lnTo>
                  <a:close/>
                  <a:moveTo>
                    <a:pt x="8640" y="72086"/>
                  </a:moveTo>
                  <a:lnTo>
                    <a:pt x="16112" y="78724"/>
                  </a:lnTo>
                  <a:lnTo>
                    <a:pt x="16145" y="79424"/>
                  </a:lnTo>
                  <a:lnTo>
                    <a:pt x="935" y="79424"/>
                  </a:lnTo>
                  <a:lnTo>
                    <a:pt x="968" y="78891"/>
                  </a:lnTo>
                  <a:lnTo>
                    <a:pt x="8640" y="72086"/>
                  </a:lnTo>
                  <a:close/>
                  <a:moveTo>
                    <a:pt x="6338" y="1"/>
                  </a:moveTo>
                  <a:cubicBezTo>
                    <a:pt x="6105" y="1"/>
                    <a:pt x="5905" y="201"/>
                    <a:pt x="5905" y="434"/>
                  </a:cubicBezTo>
                  <a:lnTo>
                    <a:pt x="2069" y="52405"/>
                  </a:lnTo>
                  <a:cubicBezTo>
                    <a:pt x="2069" y="52472"/>
                    <a:pt x="2002" y="52505"/>
                    <a:pt x="2002" y="52572"/>
                  </a:cubicBezTo>
                  <a:lnTo>
                    <a:pt x="2002" y="52672"/>
                  </a:lnTo>
                  <a:lnTo>
                    <a:pt x="1" y="79858"/>
                  </a:lnTo>
                  <a:cubicBezTo>
                    <a:pt x="1" y="79991"/>
                    <a:pt x="67" y="80091"/>
                    <a:pt x="134" y="80225"/>
                  </a:cubicBezTo>
                  <a:cubicBezTo>
                    <a:pt x="234" y="80292"/>
                    <a:pt x="334" y="80392"/>
                    <a:pt x="468" y="80392"/>
                  </a:cubicBezTo>
                  <a:lnTo>
                    <a:pt x="16746" y="80392"/>
                  </a:lnTo>
                  <a:cubicBezTo>
                    <a:pt x="16846" y="80392"/>
                    <a:pt x="16979" y="80358"/>
                    <a:pt x="17079" y="80225"/>
                  </a:cubicBezTo>
                  <a:cubicBezTo>
                    <a:pt x="17146" y="80125"/>
                    <a:pt x="17180" y="80025"/>
                    <a:pt x="17180" y="79858"/>
                  </a:cubicBezTo>
                  <a:lnTo>
                    <a:pt x="16112" y="65414"/>
                  </a:lnTo>
                  <a:lnTo>
                    <a:pt x="16112" y="65348"/>
                  </a:lnTo>
                  <a:lnTo>
                    <a:pt x="12209" y="12510"/>
                  </a:lnTo>
                  <a:lnTo>
                    <a:pt x="12209" y="12443"/>
                  </a:lnTo>
                  <a:lnTo>
                    <a:pt x="11309" y="434"/>
                  </a:lnTo>
                  <a:cubicBezTo>
                    <a:pt x="11309" y="168"/>
                    <a:pt x="11109" y="1"/>
                    <a:pt x="10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4546750" y="1558000"/>
              <a:ext cx="104275" cy="46950"/>
            </a:xfrm>
            <a:custGeom>
              <a:avLst/>
              <a:gdLst/>
              <a:ahLst/>
              <a:cxnLst/>
              <a:rect l="l" t="t" r="r" b="b"/>
              <a:pathLst>
                <a:path w="4171" h="1878" extrusionOk="0">
                  <a:moveTo>
                    <a:pt x="2046" y="0"/>
                  </a:moveTo>
                  <a:cubicBezTo>
                    <a:pt x="1453" y="0"/>
                    <a:pt x="861" y="292"/>
                    <a:pt x="534" y="877"/>
                  </a:cubicBezTo>
                  <a:lnTo>
                    <a:pt x="1" y="1877"/>
                  </a:lnTo>
                  <a:lnTo>
                    <a:pt x="4170" y="1877"/>
                  </a:lnTo>
                  <a:lnTo>
                    <a:pt x="3503" y="777"/>
                  </a:lnTo>
                  <a:cubicBezTo>
                    <a:pt x="3163" y="259"/>
                    <a:pt x="2604" y="0"/>
                    <a:pt x="2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4504225" y="1604925"/>
              <a:ext cx="189325" cy="33375"/>
            </a:xfrm>
            <a:custGeom>
              <a:avLst/>
              <a:gdLst/>
              <a:ahLst/>
              <a:cxnLst/>
              <a:rect l="l" t="t" r="r" b="b"/>
              <a:pathLst>
                <a:path w="7573" h="1335" extrusionOk="0">
                  <a:moveTo>
                    <a:pt x="0" y="0"/>
                  </a:moveTo>
                  <a:lnTo>
                    <a:pt x="0" y="1335"/>
                  </a:lnTo>
                  <a:lnTo>
                    <a:pt x="7572" y="133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4136815" y="2644002"/>
              <a:ext cx="602203" cy="84250"/>
            </a:xfrm>
            <a:custGeom>
              <a:avLst/>
              <a:gdLst/>
              <a:ahLst/>
              <a:cxnLst/>
              <a:rect l="l" t="t" r="r" b="b"/>
              <a:pathLst>
                <a:path w="208917" h="3370" extrusionOk="0">
                  <a:moveTo>
                    <a:pt x="0" y="1"/>
                  </a:moveTo>
                  <a:lnTo>
                    <a:pt x="0" y="3370"/>
                  </a:lnTo>
                  <a:lnTo>
                    <a:pt x="208916" y="3370"/>
                  </a:lnTo>
                  <a:lnTo>
                    <a:pt x="2089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4558695" y="2573725"/>
            <a:ext cx="34398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4558695" y="1063446"/>
            <a:ext cx="3852000" cy="14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720000" y="1158100"/>
            <a:ext cx="4785900" cy="3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 b="1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19"/>
          <p:cNvGrpSpPr/>
          <p:nvPr/>
        </p:nvGrpSpPr>
        <p:grpSpPr>
          <a:xfrm>
            <a:off x="721656" y="4611319"/>
            <a:ext cx="8428968" cy="172650"/>
            <a:chOff x="3936975" y="4282175"/>
            <a:chExt cx="5212075" cy="172650"/>
          </a:xfrm>
        </p:grpSpPr>
        <p:sp>
          <p:nvSpPr>
            <p:cNvPr id="102" name="Google Shape;102;p19"/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20000" y="1936514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720204" y="2360416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2"/>
          </p:nvPr>
        </p:nvSpPr>
        <p:spPr>
          <a:xfrm>
            <a:off x="3368276" y="1936514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3"/>
          </p:nvPr>
        </p:nvSpPr>
        <p:spPr>
          <a:xfrm>
            <a:off x="3368275" y="2360416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4"/>
          </p:nvPr>
        </p:nvSpPr>
        <p:spPr>
          <a:xfrm>
            <a:off x="720204" y="354229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5"/>
          </p:nvPr>
        </p:nvSpPr>
        <p:spPr>
          <a:xfrm>
            <a:off x="720204" y="3959710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title" idx="6"/>
          </p:nvPr>
        </p:nvSpPr>
        <p:spPr>
          <a:xfrm>
            <a:off x="3368276" y="354229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subTitle" idx="7"/>
          </p:nvPr>
        </p:nvSpPr>
        <p:spPr>
          <a:xfrm>
            <a:off x="3368275" y="3959710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title" idx="8"/>
          </p:nvPr>
        </p:nvSpPr>
        <p:spPr>
          <a:xfrm>
            <a:off x="6000876" y="1936514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ubTitle" idx="9"/>
          </p:nvPr>
        </p:nvSpPr>
        <p:spPr>
          <a:xfrm>
            <a:off x="6000875" y="2360416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 idx="13"/>
          </p:nvPr>
        </p:nvSpPr>
        <p:spPr>
          <a:xfrm>
            <a:off x="6000876" y="3542296"/>
            <a:ext cx="2423100" cy="4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subTitle" idx="14"/>
          </p:nvPr>
        </p:nvSpPr>
        <p:spPr>
          <a:xfrm>
            <a:off x="6000875" y="3959710"/>
            <a:ext cx="2423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0" name="Google Shape;160;p25"/>
          <p:cNvGrpSpPr/>
          <p:nvPr/>
        </p:nvGrpSpPr>
        <p:grpSpPr>
          <a:xfrm>
            <a:off x="-1846907" y="2716281"/>
            <a:ext cx="2514363" cy="1887200"/>
            <a:chOff x="9854662" y="6346650"/>
            <a:chExt cx="2514363" cy="1887200"/>
          </a:xfrm>
        </p:grpSpPr>
        <p:sp>
          <p:nvSpPr>
            <p:cNvPr id="161" name="Google Shape;161;p25"/>
            <p:cNvSpPr/>
            <p:nvPr/>
          </p:nvSpPr>
          <p:spPr>
            <a:xfrm>
              <a:off x="12046275" y="6346650"/>
              <a:ext cx="83425" cy="1887200"/>
            </a:xfrm>
            <a:custGeom>
              <a:avLst/>
              <a:gdLst/>
              <a:ahLst/>
              <a:cxnLst/>
              <a:rect l="l" t="t" r="r" b="b"/>
              <a:pathLst>
                <a:path w="3337" h="75488" extrusionOk="0">
                  <a:moveTo>
                    <a:pt x="0" y="1"/>
                  </a:moveTo>
                  <a:lnTo>
                    <a:pt x="0" y="75488"/>
                  </a:lnTo>
                  <a:lnTo>
                    <a:pt x="3336" y="75488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12285600" y="6346650"/>
              <a:ext cx="83425" cy="1887200"/>
            </a:xfrm>
            <a:custGeom>
              <a:avLst/>
              <a:gdLst/>
              <a:ahLst/>
              <a:cxnLst/>
              <a:rect l="l" t="t" r="r" b="b"/>
              <a:pathLst>
                <a:path w="3337" h="75488" extrusionOk="0">
                  <a:moveTo>
                    <a:pt x="1" y="1"/>
                  </a:moveTo>
                  <a:lnTo>
                    <a:pt x="1" y="75488"/>
                  </a:lnTo>
                  <a:lnTo>
                    <a:pt x="3337" y="75488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12046275" y="7212275"/>
              <a:ext cx="281050" cy="72575"/>
            </a:xfrm>
            <a:custGeom>
              <a:avLst/>
              <a:gdLst/>
              <a:ahLst/>
              <a:cxnLst/>
              <a:rect l="l" t="t" r="r" b="b"/>
              <a:pathLst>
                <a:path w="11242" h="2903" extrusionOk="0">
                  <a:moveTo>
                    <a:pt x="0" y="0"/>
                  </a:moveTo>
                  <a:lnTo>
                    <a:pt x="0" y="2902"/>
                  </a:lnTo>
                  <a:lnTo>
                    <a:pt x="11242" y="2902"/>
                  </a:lnTo>
                  <a:lnTo>
                    <a:pt x="112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12046275" y="6471750"/>
              <a:ext cx="281050" cy="94250"/>
            </a:xfrm>
            <a:custGeom>
              <a:avLst/>
              <a:gdLst/>
              <a:ahLst/>
              <a:cxnLst/>
              <a:rect l="l" t="t" r="r" b="b"/>
              <a:pathLst>
                <a:path w="11242" h="3770" extrusionOk="0">
                  <a:moveTo>
                    <a:pt x="0" y="0"/>
                  </a:moveTo>
                  <a:lnTo>
                    <a:pt x="0" y="3770"/>
                  </a:lnTo>
                  <a:lnTo>
                    <a:pt x="11242" y="3770"/>
                  </a:lnTo>
                  <a:lnTo>
                    <a:pt x="112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10731175" y="6719425"/>
              <a:ext cx="1633675" cy="1012400"/>
            </a:xfrm>
            <a:custGeom>
              <a:avLst/>
              <a:gdLst/>
              <a:ahLst/>
              <a:cxnLst/>
              <a:rect l="l" t="t" r="r" b="b"/>
              <a:pathLst>
                <a:path w="65347" h="40496" fill="none" extrusionOk="0">
                  <a:moveTo>
                    <a:pt x="65347" y="0"/>
                  </a:moveTo>
                  <a:cubicBezTo>
                    <a:pt x="65347" y="0"/>
                    <a:pt x="57041" y="40496"/>
                    <a:pt x="28421" y="40496"/>
                  </a:cubicBezTo>
                  <a:cubicBezTo>
                    <a:pt x="10341" y="40496"/>
                    <a:pt x="0" y="4237"/>
                    <a:pt x="0" y="4237"/>
                  </a:cubicBez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10454300" y="6818650"/>
              <a:ext cx="1612850" cy="954875"/>
            </a:xfrm>
            <a:custGeom>
              <a:avLst/>
              <a:gdLst/>
              <a:ahLst/>
              <a:cxnLst/>
              <a:rect l="l" t="t" r="r" b="b"/>
              <a:pathLst>
                <a:path w="64514" h="38195" fill="none" extrusionOk="0">
                  <a:moveTo>
                    <a:pt x="64513" y="1"/>
                  </a:moveTo>
                  <a:cubicBezTo>
                    <a:pt x="64513" y="1"/>
                    <a:pt x="58676" y="35293"/>
                    <a:pt x="39496" y="36527"/>
                  </a:cubicBezTo>
                  <a:cubicBezTo>
                    <a:pt x="13644" y="38195"/>
                    <a:pt x="1" y="1669"/>
                    <a:pt x="1" y="1669"/>
                  </a:cubicBezTo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25"/>
            <p:cNvSpPr/>
            <p:nvPr/>
          </p:nvSpPr>
          <p:spPr>
            <a:xfrm rot="-150754">
              <a:off x="9857667" y="7786558"/>
              <a:ext cx="2507222" cy="191818"/>
            </a:xfrm>
            <a:custGeom>
              <a:avLst/>
              <a:gdLst/>
              <a:ahLst/>
              <a:cxnLst/>
              <a:rect l="l" t="t" r="r" b="b"/>
              <a:pathLst>
                <a:path w="149541" h="7673" extrusionOk="0">
                  <a:moveTo>
                    <a:pt x="74587" y="0"/>
                  </a:moveTo>
                  <a:cubicBezTo>
                    <a:pt x="72219" y="34"/>
                    <a:pt x="69884" y="34"/>
                    <a:pt x="67549" y="67"/>
                  </a:cubicBezTo>
                  <a:cubicBezTo>
                    <a:pt x="66381" y="67"/>
                    <a:pt x="65214" y="100"/>
                    <a:pt x="64046" y="167"/>
                  </a:cubicBezTo>
                  <a:cubicBezTo>
                    <a:pt x="62912" y="200"/>
                    <a:pt x="61745" y="234"/>
                    <a:pt x="60577" y="267"/>
                  </a:cubicBezTo>
                  <a:cubicBezTo>
                    <a:pt x="58242" y="367"/>
                    <a:pt x="55974" y="401"/>
                    <a:pt x="53706" y="501"/>
                  </a:cubicBezTo>
                  <a:cubicBezTo>
                    <a:pt x="51404" y="601"/>
                    <a:pt x="49202" y="734"/>
                    <a:pt x="47001" y="868"/>
                  </a:cubicBezTo>
                  <a:cubicBezTo>
                    <a:pt x="42564" y="1068"/>
                    <a:pt x="38328" y="1501"/>
                    <a:pt x="34325" y="1835"/>
                  </a:cubicBezTo>
                  <a:cubicBezTo>
                    <a:pt x="32324" y="2002"/>
                    <a:pt x="30355" y="2235"/>
                    <a:pt x="28487" y="2435"/>
                  </a:cubicBezTo>
                  <a:cubicBezTo>
                    <a:pt x="27520" y="2535"/>
                    <a:pt x="26619" y="2669"/>
                    <a:pt x="25685" y="2736"/>
                  </a:cubicBezTo>
                  <a:cubicBezTo>
                    <a:pt x="24785" y="2836"/>
                    <a:pt x="23884" y="2936"/>
                    <a:pt x="23017" y="3069"/>
                  </a:cubicBezTo>
                  <a:cubicBezTo>
                    <a:pt x="21282" y="3336"/>
                    <a:pt x="19614" y="3536"/>
                    <a:pt x="18013" y="3770"/>
                  </a:cubicBezTo>
                  <a:cubicBezTo>
                    <a:pt x="16446" y="4036"/>
                    <a:pt x="14944" y="4270"/>
                    <a:pt x="13510" y="4537"/>
                  </a:cubicBezTo>
                  <a:cubicBezTo>
                    <a:pt x="13177" y="4570"/>
                    <a:pt x="12810" y="4670"/>
                    <a:pt x="12476" y="4704"/>
                  </a:cubicBezTo>
                  <a:cubicBezTo>
                    <a:pt x="12142" y="4770"/>
                    <a:pt x="11809" y="4837"/>
                    <a:pt x="11475" y="4904"/>
                  </a:cubicBezTo>
                  <a:lnTo>
                    <a:pt x="9607" y="5271"/>
                  </a:lnTo>
                  <a:cubicBezTo>
                    <a:pt x="8974" y="5404"/>
                    <a:pt x="8373" y="5504"/>
                    <a:pt x="7839" y="5604"/>
                  </a:cubicBezTo>
                  <a:cubicBezTo>
                    <a:pt x="7306" y="5738"/>
                    <a:pt x="6772" y="5871"/>
                    <a:pt x="6272" y="6005"/>
                  </a:cubicBezTo>
                  <a:cubicBezTo>
                    <a:pt x="4270" y="6405"/>
                    <a:pt x="2669" y="6872"/>
                    <a:pt x="1635" y="7172"/>
                  </a:cubicBezTo>
                  <a:cubicBezTo>
                    <a:pt x="1547" y="7200"/>
                    <a:pt x="1462" y="7225"/>
                    <a:pt x="1381" y="7250"/>
                  </a:cubicBezTo>
                  <a:lnTo>
                    <a:pt x="1381" y="7250"/>
                  </a:lnTo>
                  <a:cubicBezTo>
                    <a:pt x="1500" y="7223"/>
                    <a:pt x="1629" y="7197"/>
                    <a:pt x="1768" y="7172"/>
                  </a:cubicBezTo>
                  <a:cubicBezTo>
                    <a:pt x="2836" y="6905"/>
                    <a:pt x="4437" y="6538"/>
                    <a:pt x="6438" y="6171"/>
                  </a:cubicBezTo>
                  <a:cubicBezTo>
                    <a:pt x="6939" y="6038"/>
                    <a:pt x="7472" y="5938"/>
                    <a:pt x="8006" y="5838"/>
                  </a:cubicBezTo>
                  <a:cubicBezTo>
                    <a:pt x="8540" y="5738"/>
                    <a:pt x="9140" y="5604"/>
                    <a:pt x="9774" y="5538"/>
                  </a:cubicBezTo>
                  <a:cubicBezTo>
                    <a:pt x="10375" y="5404"/>
                    <a:pt x="11008" y="5337"/>
                    <a:pt x="11675" y="5204"/>
                  </a:cubicBezTo>
                  <a:cubicBezTo>
                    <a:pt x="12009" y="5171"/>
                    <a:pt x="12343" y="5071"/>
                    <a:pt x="12676" y="5037"/>
                  </a:cubicBezTo>
                  <a:cubicBezTo>
                    <a:pt x="13010" y="5004"/>
                    <a:pt x="13377" y="4937"/>
                    <a:pt x="13710" y="4904"/>
                  </a:cubicBezTo>
                  <a:cubicBezTo>
                    <a:pt x="15145" y="4704"/>
                    <a:pt x="16646" y="4503"/>
                    <a:pt x="18213" y="4270"/>
                  </a:cubicBezTo>
                  <a:cubicBezTo>
                    <a:pt x="19815" y="4103"/>
                    <a:pt x="21482" y="3903"/>
                    <a:pt x="23217" y="3703"/>
                  </a:cubicBezTo>
                  <a:cubicBezTo>
                    <a:pt x="24118" y="3603"/>
                    <a:pt x="24985" y="3503"/>
                    <a:pt x="25886" y="3403"/>
                  </a:cubicBezTo>
                  <a:cubicBezTo>
                    <a:pt x="26820" y="3336"/>
                    <a:pt x="27720" y="3236"/>
                    <a:pt x="28688" y="3169"/>
                  </a:cubicBezTo>
                  <a:cubicBezTo>
                    <a:pt x="30556" y="3002"/>
                    <a:pt x="32524" y="2769"/>
                    <a:pt x="34525" y="2669"/>
                  </a:cubicBezTo>
                  <a:cubicBezTo>
                    <a:pt x="36527" y="2535"/>
                    <a:pt x="38561" y="2369"/>
                    <a:pt x="40696" y="2235"/>
                  </a:cubicBezTo>
                  <a:cubicBezTo>
                    <a:pt x="41797" y="2168"/>
                    <a:pt x="42831" y="2068"/>
                    <a:pt x="43898" y="2035"/>
                  </a:cubicBezTo>
                  <a:cubicBezTo>
                    <a:pt x="44999" y="2002"/>
                    <a:pt x="46067" y="1902"/>
                    <a:pt x="47168" y="1868"/>
                  </a:cubicBezTo>
                  <a:cubicBezTo>
                    <a:pt x="49336" y="1735"/>
                    <a:pt x="51571" y="1668"/>
                    <a:pt x="53839" y="1535"/>
                  </a:cubicBezTo>
                  <a:cubicBezTo>
                    <a:pt x="56074" y="1501"/>
                    <a:pt x="58376" y="1401"/>
                    <a:pt x="60677" y="1368"/>
                  </a:cubicBezTo>
                  <a:cubicBezTo>
                    <a:pt x="61811" y="1335"/>
                    <a:pt x="62979" y="1335"/>
                    <a:pt x="64146" y="1268"/>
                  </a:cubicBezTo>
                  <a:cubicBezTo>
                    <a:pt x="65314" y="1268"/>
                    <a:pt x="66481" y="1234"/>
                    <a:pt x="67649" y="1234"/>
                  </a:cubicBezTo>
                  <a:cubicBezTo>
                    <a:pt x="69984" y="1201"/>
                    <a:pt x="72319" y="1201"/>
                    <a:pt x="74654" y="1201"/>
                  </a:cubicBezTo>
                  <a:cubicBezTo>
                    <a:pt x="75821" y="1168"/>
                    <a:pt x="76989" y="1168"/>
                    <a:pt x="78156" y="1168"/>
                  </a:cubicBezTo>
                  <a:lnTo>
                    <a:pt x="79891" y="1168"/>
                  </a:lnTo>
                  <a:lnTo>
                    <a:pt x="81659" y="1201"/>
                  </a:lnTo>
                  <a:cubicBezTo>
                    <a:pt x="83994" y="1234"/>
                    <a:pt x="86329" y="1234"/>
                    <a:pt x="88597" y="1268"/>
                  </a:cubicBezTo>
                  <a:cubicBezTo>
                    <a:pt x="90899" y="1335"/>
                    <a:pt x="93200" y="1335"/>
                    <a:pt x="95435" y="1368"/>
                  </a:cubicBezTo>
                  <a:cubicBezTo>
                    <a:pt x="97704" y="1435"/>
                    <a:pt x="99905" y="1501"/>
                    <a:pt x="102107" y="1568"/>
                  </a:cubicBezTo>
                  <a:cubicBezTo>
                    <a:pt x="104275" y="1668"/>
                    <a:pt x="106443" y="1735"/>
                    <a:pt x="108578" y="1768"/>
                  </a:cubicBezTo>
                  <a:cubicBezTo>
                    <a:pt x="109612" y="1835"/>
                    <a:pt x="110680" y="1835"/>
                    <a:pt x="111714" y="1868"/>
                  </a:cubicBezTo>
                  <a:cubicBezTo>
                    <a:pt x="112714" y="1902"/>
                    <a:pt x="113748" y="1935"/>
                    <a:pt x="114749" y="2002"/>
                  </a:cubicBezTo>
                  <a:cubicBezTo>
                    <a:pt x="118752" y="2202"/>
                    <a:pt x="122588" y="2369"/>
                    <a:pt x="126091" y="2535"/>
                  </a:cubicBezTo>
                  <a:cubicBezTo>
                    <a:pt x="129593" y="2702"/>
                    <a:pt x="132862" y="2902"/>
                    <a:pt x="135697" y="3069"/>
                  </a:cubicBezTo>
                  <a:cubicBezTo>
                    <a:pt x="138533" y="3236"/>
                    <a:pt x="141035" y="3403"/>
                    <a:pt x="143069" y="3536"/>
                  </a:cubicBezTo>
                  <a:cubicBezTo>
                    <a:pt x="147206" y="3770"/>
                    <a:pt x="149541" y="3903"/>
                    <a:pt x="149541" y="3903"/>
                  </a:cubicBezTo>
                  <a:cubicBezTo>
                    <a:pt x="149541" y="3903"/>
                    <a:pt x="147206" y="3703"/>
                    <a:pt x="143103" y="3336"/>
                  </a:cubicBezTo>
                  <a:cubicBezTo>
                    <a:pt x="141068" y="3169"/>
                    <a:pt x="138566" y="2902"/>
                    <a:pt x="135731" y="2669"/>
                  </a:cubicBezTo>
                  <a:cubicBezTo>
                    <a:pt x="132862" y="2402"/>
                    <a:pt x="129626" y="2102"/>
                    <a:pt x="126124" y="1902"/>
                  </a:cubicBezTo>
                  <a:cubicBezTo>
                    <a:pt x="122621" y="1668"/>
                    <a:pt x="118852" y="1401"/>
                    <a:pt x="114782" y="1168"/>
                  </a:cubicBezTo>
                  <a:cubicBezTo>
                    <a:pt x="113782" y="1068"/>
                    <a:pt x="112781" y="1034"/>
                    <a:pt x="111747" y="934"/>
                  </a:cubicBezTo>
                  <a:cubicBezTo>
                    <a:pt x="110713" y="868"/>
                    <a:pt x="109679" y="834"/>
                    <a:pt x="108611" y="767"/>
                  </a:cubicBezTo>
                  <a:cubicBezTo>
                    <a:pt x="106543" y="701"/>
                    <a:pt x="104375" y="601"/>
                    <a:pt x="102173" y="534"/>
                  </a:cubicBezTo>
                  <a:cubicBezTo>
                    <a:pt x="99939" y="434"/>
                    <a:pt x="97704" y="367"/>
                    <a:pt x="95435" y="267"/>
                  </a:cubicBezTo>
                  <a:lnTo>
                    <a:pt x="88564" y="167"/>
                  </a:lnTo>
                  <a:cubicBezTo>
                    <a:pt x="86262" y="100"/>
                    <a:pt x="83927" y="67"/>
                    <a:pt x="81592" y="34"/>
                  </a:cubicBezTo>
                  <a:lnTo>
                    <a:pt x="79858" y="0"/>
                  </a:lnTo>
                  <a:close/>
                  <a:moveTo>
                    <a:pt x="1381" y="7250"/>
                  </a:moveTo>
                  <a:lnTo>
                    <a:pt x="1381" y="7250"/>
                  </a:lnTo>
                  <a:cubicBezTo>
                    <a:pt x="1013" y="7332"/>
                    <a:pt x="736" y="7414"/>
                    <a:pt x="534" y="7439"/>
                  </a:cubicBezTo>
                  <a:cubicBezTo>
                    <a:pt x="134" y="7606"/>
                    <a:pt x="0" y="7672"/>
                    <a:pt x="0" y="7672"/>
                  </a:cubicBezTo>
                  <a:cubicBezTo>
                    <a:pt x="0" y="7672"/>
                    <a:pt x="134" y="7606"/>
                    <a:pt x="434" y="7539"/>
                  </a:cubicBezTo>
                  <a:cubicBezTo>
                    <a:pt x="657" y="7456"/>
                    <a:pt x="972" y="7372"/>
                    <a:pt x="1381" y="7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11289900" y="7701800"/>
              <a:ext cx="25" cy="94250"/>
            </a:xfrm>
            <a:custGeom>
              <a:avLst/>
              <a:gdLst/>
              <a:ahLst/>
              <a:cxnLst/>
              <a:rect l="l" t="t" r="r" b="b"/>
              <a:pathLst>
                <a:path w="1" h="3770" fill="none" extrusionOk="0">
                  <a:moveTo>
                    <a:pt x="1" y="0"/>
                  </a:moveTo>
                  <a:lnTo>
                    <a:pt x="1" y="3769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11331600" y="7722625"/>
              <a:ext cx="25" cy="73425"/>
            </a:xfrm>
            <a:custGeom>
              <a:avLst/>
              <a:gdLst/>
              <a:ahLst/>
              <a:cxnLst/>
              <a:rect l="l" t="t" r="r" b="b"/>
              <a:pathLst>
                <a:path w="1" h="2937" fill="none" extrusionOk="0">
                  <a:moveTo>
                    <a:pt x="0" y="1"/>
                  </a:moveTo>
                  <a:lnTo>
                    <a:pt x="0" y="2936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11248200" y="7680950"/>
              <a:ext cx="25" cy="115100"/>
            </a:xfrm>
            <a:custGeom>
              <a:avLst/>
              <a:gdLst/>
              <a:ahLst/>
              <a:cxnLst/>
              <a:rect l="l" t="t" r="r" b="b"/>
              <a:pathLst>
                <a:path w="1" h="4604" fill="none" extrusionOk="0">
                  <a:moveTo>
                    <a:pt x="1" y="0"/>
                  </a:moveTo>
                  <a:lnTo>
                    <a:pt x="1" y="4603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11206500" y="7660100"/>
              <a:ext cx="25" cy="135950"/>
            </a:xfrm>
            <a:custGeom>
              <a:avLst/>
              <a:gdLst/>
              <a:ahLst/>
              <a:cxnLst/>
              <a:rect l="l" t="t" r="r" b="b"/>
              <a:pathLst>
                <a:path w="1" h="5438" fill="none" extrusionOk="0">
                  <a:moveTo>
                    <a:pt x="1" y="0"/>
                  </a:moveTo>
                  <a:lnTo>
                    <a:pt x="1" y="5437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1164800" y="7629225"/>
              <a:ext cx="25" cy="166825"/>
            </a:xfrm>
            <a:custGeom>
              <a:avLst/>
              <a:gdLst/>
              <a:ahLst/>
              <a:cxnLst/>
              <a:rect l="l" t="t" r="r" b="b"/>
              <a:pathLst>
                <a:path w="1" h="6673" fill="none" extrusionOk="0">
                  <a:moveTo>
                    <a:pt x="1" y="1"/>
                  </a:moveTo>
                  <a:lnTo>
                    <a:pt x="1" y="6672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11113100" y="7576700"/>
              <a:ext cx="25" cy="219350"/>
            </a:xfrm>
            <a:custGeom>
              <a:avLst/>
              <a:gdLst/>
              <a:ahLst/>
              <a:cxnLst/>
              <a:rect l="l" t="t" r="r" b="b"/>
              <a:pathLst>
                <a:path w="1" h="8774" fill="none" extrusionOk="0">
                  <a:moveTo>
                    <a:pt x="1" y="0"/>
                  </a:moveTo>
                  <a:lnTo>
                    <a:pt x="1" y="8773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11060575" y="7514150"/>
              <a:ext cx="25" cy="291900"/>
            </a:xfrm>
            <a:custGeom>
              <a:avLst/>
              <a:gdLst/>
              <a:ahLst/>
              <a:cxnLst/>
              <a:rect l="l" t="t" r="r" b="b"/>
              <a:pathLst>
                <a:path w="1" h="11676" fill="none" extrusionOk="0">
                  <a:moveTo>
                    <a:pt x="0" y="1"/>
                  </a:moveTo>
                  <a:lnTo>
                    <a:pt x="0" y="11676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11008875" y="7451600"/>
              <a:ext cx="25" cy="354450"/>
            </a:xfrm>
            <a:custGeom>
              <a:avLst/>
              <a:gdLst/>
              <a:ahLst/>
              <a:cxnLst/>
              <a:rect l="l" t="t" r="r" b="b"/>
              <a:pathLst>
                <a:path w="1" h="14178" fill="none" extrusionOk="0">
                  <a:moveTo>
                    <a:pt x="0" y="1"/>
                  </a:moveTo>
                  <a:lnTo>
                    <a:pt x="0" y="14178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10967175" y="7389075"/>
              <a:ext cx="25" cy="416975"/>
            </a:xfrm>
            <a:custGeom>
              <a:avLst/>
              <a:gdLst/>
              <a:ahLst/>
              <a:cxnLst/>
              <a:rect l="l" t="t" r="r" b="b"/>
              <a:pathLst>
                <a:path w="1" h="16679" fill="none" extrusionOk="0">
                  <a:moveTo>
                    <a:pt x="0" y="0"/>
                  </a:moveTo>
                  <a:lnTo>
                    <a:pt x="0" y="16679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10925475" y="7316525"/>
              <a:ext cx="25" cy="489525"/>
            </a:xfrm>
            <a:custGeom>
              <a:avLst/>
              <a:gdLst/>
              <a:ahLst/>
              <a:cxnLst/>
              <a:rect l="l" t="t" r="r" b="b"/>
              <a:pathLst>
                <a:path w="1" h="19581" fill="none" extrusionOk="0">
                  <a:moveTo>
                    <a:pt x="0" y="0"/>
                  </a:moveTo>
                  <a:lnTo>
                    <a:pt x="0" y="19581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10872925" y="7212275"/>
              <a:ext cx="25" cy="572925"/>
            </a:xfrm>
            <a:custGeom>
              <a:avLst/>
              <a:gdLst/>
              <a:ahLst/>
              <a:cxnLst/>
              <a:rect l="l" t="t" r="r" b="b"/>
              <a:pathLst>
                <a:path w="1" h="22917" fill="none" extrusionOk="0">
                  <a:moveTo>
                    <a:pt x="1" y="0"/>
                  </a:moveTo>
                  <a:lnTo>
                    <a:pt x="1" y="22917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10821225" y="7097200"/>
              <a:ext cx="25" cy="688000"/>
            </a:xfrm>
            <a:custGeom>
              <a:avLst/>
              <a:gdLst/>
              <a:ahLst/>
              <a:cxnLst/>
              <a:rect l="l" t="t" r="r" b="b"/>
              <a:pathLst>
                <a:path w="1" h="27520" fill="none" extrusionOk="0">
                  <a:moveTo>
                    <a:pt x="1" y="0"/>
                  </a:moveTo>
                  <a:lnTo>
                    <a:pt x="1" y="27520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11404975" y="7733475"/>
              <a:ext cx="25" cy="62575"/>
            </a:xfrm>
            <a:custGeom>
              <a:avLst/>
              <a:gdLst/>
              <a:ahLst/>
              <a:cxnLst/>
              <a:rect l="l" t="t" r="r" b="b"/>
              <a:pathLst>
                <a:path w="1" h="2503" fill="none" extrusionOk="0">
                  <a:moveTo>
                    <a:pt x="1" y="1"/>
                  </a:moveTo>
                  <a:lnTo>
                    <a:pt x="1" y="2502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1373300" y="7733475"/>
              <a:ext cx="25" cy="62575"/>
            </a:xfrm>
            <a:custGeom>
              <a:avLst/>
              <a:gdLst/>
              <a:ahLst/>
              <a:cxnLst/>
              <a:rect l="l" t="t" r="r" b="b"/>
              <a:pathLst>
                <a:path w="1" h="2503" fill="none" extrusionOk="0">
                  <a:moveTo>
                    <a:pt x="0" y="1"/>
                  </a:moveTo>
                  <a:lnTo>
                    <a:pt x="0" y="2502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11456675" y="7733475"/>
              <a:ext cx="25" cy="62575"/>
            </a:xfrm>
            <a:custGeom>
              <a:avLst/>
              <a:gdLst/>
              <a:ahLst/>
              <a:cxnLst/>
              <a:rect l="l" t="t" r="r" b="b"/>
              <a:pathLst>
                <a:path w="1" h="2503" fill="none" extrusionOk="0">
                  <a:moveTo>
                    <a:pt x="1" y="1"/>
                  </a:moveTo>
                  <a:lnTo>
                    <a:pt x="1" y="2502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11509225" y="7722625"/>
              <a:ext cx="25" cy="73425"/>
            </a:xfrm>
            <a:custGeom>
              <a:avLst/>
              <a:gdLst/>
              <a:ahLst/>
              <a:cxnLst/>
              <a:rect l="l" t="t" r="r" b="b"/>
              <a:pathLst>
                <a:path w="1" h="2937" fill="none" extrusionOk="0">
                  <a:moveTo>
                    <a:pt x="0" y="1"/>
                  </a:moveTo>
                  <a:lnTo>
                    <a:pt x="0" y="2936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11560925" y="7701800"/>
              <a:ext cx="25" cy="94250"/>
            </a:xfrm>
            <a:custGeom>
              <a:avLst/>
              <a:gdLst/>
              <a:ahLst/>
              <a:cxnLst/>
              <a:rect l="l" t="t" r="r" b="b"/>
              <a:pathLst>
                <a:path w="1" h="3770" fill="none" extrusionOk="0">
                  <a:moveTo>
                    <a:pt x="1" y="0"/>
                  </a:moveTo>
                  <a:lnTo>
                    <a:pt x="1" y="3769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11613475" y="7680950"/>
              <a:ext cx="25" cy="115100"/>
            </a:xfrm>
            <a:custGeom>
              <a:avLst/>
              <a:gdLst/>
              <a:ahLst/>
              <a:cxnLst/>
              <a:rect l="l" t="t" r="r" b="b"/>
              <a:pathLst>
                <a:path w="1" h="4604" fill="none" extrusionOk="0">
                  <a:moveTo>
                    <a:pt x="0" y="0"/>
                  </a:moveTo>
                  <a:lnTo>
                    <a:pt x="0" y="4603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11665175" y="7639250"/>
              <a:ext cx="25" cy="156800"/>
            </a:xfrm>
            <a:custGeom>
              <a:avLst/>
              <a:gdLst/>
              <a:ahLst/>
              <a:cxnLst/>
              <a:rect l="l" t="t" r="r" b="b"/>
              <a:pathLst>
                <a:path w="1" h="6272" fill="none" extrusionOk="0">
                  <a:moveTo>
                    <a:pt x="0" y="0"/>
                  </a:moveTo>
                  <a:lnTo>
                    <a:pt x="0" y="6271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11727725" y="7587550"/>
              <a:ext cx="0" cy="208500"/>
            </a:xfrm>
            <a:custGeom>
              <a:avLst/>
              <a:gdLst/>
              <a:ahLst/>
              <a:cxnLst/>
              <a:rect l="l" t="t" r="r" b="b"/>
              <a:pathLst>
                <a:path h="8340" fill="none" extrusionOk="0">
                  <a:moveTo>
                    <a:pt x="0" y="0"/>
                  </a:moveTo>
                  <a:lnTo>
                    <a:pt x="0" y="8339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11780250" y="7525000"/>
              <a:ext cx="25" cy="271050"/>
            </a:xfrm>
            <a:custGeom>
              <a:avLst/>
              <a:gdLst/>
              <a:ahLst/>
              <a:cxnLst/>
              <a:rect l="l" t="t" r="r" b="b"/>
              <a:pathLst>
                <a:path w="1" h="10842" fill="none" extrusionOk="0">
                  <a:moveTo>
                    <a:pt x="1" y="0"/>
                  </a:moveTo>
                  <a:lnTo>
                    <a:pt x="1" y="10841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11831950" y="7451600"/>
              <a:ext cx="25" cy="354450"/>
            </a:xfrm>
            <a:custGeom>
              <a:avLst/>
              <a:gdLst/>
              <a:ahLst/>
              <a:cxnLst/>
              <a:rect l="l" t="t" r="r" b="b"/>
              <a:pathLst>
                <a:path w="1" h="14178" fill="none" extrusionOk="0">
                  <a:moveTo>
                    <a:pt x="1" y="1"/>
                  </a:moveTo>
                  <a:lnTo>
                    <a:pt x="1" y="14178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11884500" y="7358200"/>
              <a:ext cx="25" cy="437850"/>
            </a:xfrm>
            <a:custGeom>
              <a:avLst/>
              <a:gdLst/>
              <a:ahLst/>
              <a:cxnLst/>
              <a:rect l="l" t="t" r="r" b="b"/>
              <a:pathLst>
                <a:path w="1" h="17514" fill="none" extrusionOk="0">
                  <a:moveTo>
                    <a:pt x="0" y="1"/>
                  </a:moveTo>
                  <a:lnTo>
                    <a:pt x="0" y="17513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11936200" y="7243125"/>
              <a:ext cx="25" cy="562925"/>
            </a:xfrm>
            <a:custGeom>
              <a:avLst/>
              <a:gdLst/>
              <a:ahLst/>
              <a:cxnLst/>
              <a:rect l="l" t="t" r="r" b="b"/>
              <a:pathLst>
                <a:path w="1" h="22517" fill="none" extrusionOk="0">
                  <a:moveTo>
                    <a:pt x="0" y="1"/>
                  </a:moveTo>
                  <a:lnTo>
                    <a:pt x="0" y="22517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11988725" y="7097200"/>
              <a:ext cx="25" cy="708850"/>
            </a:xfrm>
            <a:custGeom>
              <a:avLst/>
              <a:gdLst/>
              <a:ahLst/>
              <a:cxnLst/>
              <a:rect l="l" t="t" r="r" b="b"/>
              <a:pathLst>
                <a:path w="1" h="28354" fill="none" extrusionOk="0">
                  <a:moveTo>
                    <a:pt x="1" y="0"/>
                  </a:moveTo>
                  <a:lnTo>
                    <a:pt x="1" y="28354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3" name="Google Shape;193;p25"/>
          <p:cNvGrpSpPr/>
          <p:nvPr/>
        </p:nvGrpSpPr>
        <p:grpSpPr>
          <a:xfrm>
            <a:off x="-97" y="4611329"/>
            <a:ext cx="8423756" cy="172650"/>
            <a:chOff x="3936975" y="4282175"/>
            <a:chExt cx="5212075" cy="172650"/>
          </a:xfrm>
        </p:grpSpPr>
        <p:sp>
          <p:nvSpPr>
            <p:cNvPr id="194" name="Google Shape;194;p25"/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pilogue"/>
              <a:buNone/>
              <a:defRPr sz="2800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61" r:id="rId7"/>
    <p:sldLayoutId id="2147483665" r:id="rId8"/>
    <p:sldLayoutId id="2147483671" r:id="rId9"/>
    <p:sldLayoutId id="2147483675" r:id="rId10"/>
    <p:sldLayoutId id="2147483676" r:id="rId11"/>
    <p:sldLayoutId id="2147483677" r:id="rId12"/>
    <p:sldLayoutId id="2147483678" r:id="rId13"/>
    <p:sldLayoutId id="214748368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>
            <a:spLocks noGrp="1"/>
          </p:cNvSpPr>
          <p:nvPr>
            <p:ph type="ctrTitle"/>
          </p:nvPr>
        </p:nvSpPr>
        <p:spPr>
          <a:xfrm>
            <a:off x="720000" y="921000"/>
            <a:ext cx="4638600" cy="233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SAFENET</a:t>
            </a:r>
            <a:br>
              <a:rPr lang="en" sz="4500" dirty="0">
                <a:solidFill>
                  <a:schemeClr val="accent1"/>
                </a:solidFill>
              </a:rPr>
            </a:br>
            <a:r>
              <a:rPr lang="en" sz="4500" dirty="0">
                <a:solidFill>
                  <a:schemeClr val="accent1"/>
                </a:solidFill>
              </a:rPr>
              <a:t>abril - presente</a:t>
            </a:r>
            <a:endParaRPr sz="4500" dirty="0">
              <a:solidFill>
                <a:schemeClr val="accent1"/>
              </a:solidFill>
            </a:endParaRPr>
          </a:p>
        </p:txBody>
      </p:sp>
      <p:sp>
        <p:nvSpPr>
          <p:cNvPr id="252" name="Google Shape;252;p36"/>
          <p:cNvSpPr txBox="1">
            <a:spLocks noGrp="1"/>
          </p:cNvSpPr>
          <p:nvPr>
            <p:ph type="subTitle" idx="1"/>
          </p:nvPr>
        </p:nvSpPr>
        <p:spPr>
          <a:xfrm>
            <a:off x="5161371" y="4400509"/>
            <a:ext cx="38520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Beatriz Neves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53" name="Google Shape;253;p36"/>
          <p:cNvSpPr/>
          <p:nvPr/>
        </p:nvSpPr>
        <p:spPr>
          <a:xfrm>
            <a:off x="5366603" y="2128026"/>
            <a:ext cx="3805112" cy="1620746"/>
          </a:xfrm>
          <a:custGeom>
            <a:avLst/>
            <a:gdLst/>
            <a:ahLst/>
            <a:cxnLst/>
            <a:rect l="l" t="t" r="r" b="b"/>
            <a:pathLst>
              <a:path w="92100" h="39229" extrusionOk="0">
                <a:moveTo>
                  <a:pt x="23484" y="9207"/>
                </a:moveTo>
                <a:lnTo>
                  <a:pt x="23484" y="10007"/>
                </a:lnTo>
                <a:cubicBezTo>
                  <a:pt x="21483" y="12776"/>
                  <a:pt x="14144" y="22250"/>
                  <a:pt x="4104" y="26686"/>
                </a:cubicBezTo>
                <a:lnTo>
                  <a:pt x="3136" y="26686"/>
                </a:lnTo>
                <a:cubicBezTo>
                  <a:pt x="13310" y="22016"/>
                  <a:pt x="20982" y="12543"/>
                  <a:pt x="23484" y="9207"/>
                </a:cubicBezTo>
                <a:close/>
                <a:moveTo>
                  <a:pt x="6105" y="26152"/>
                </a:moveTo>
                <a:lnTo>
                  <a:pt x="6105" y="26686"/>
                </a:lnTo>
                <a:lnTo>
                  <a:pt x="5004" y="26686"/>
                </a:lnTo>
                <a:cubicBezTo>
                  <a:pt x="5371" y="26519"/>
                  <a:pt x="5705" y="26353"/>
                  <a:pt x="6105" y="26152"/>
                </a:cubicBezTo>
                <a:close/>
                <a:moveTo>
                  <a:pt x="6872" y="25685"/>
                </a:moveTo>
                <a:lnTo>
                  <a:pt x="6872" y="26686"/>
                </a:lnTo>
                <a:lnTo>
                  <a:pt x="6472" y="26686"/>
                </a:lnTo>
                <a:lnTo>
                  <a:pt x="6472" y="25919"/>
                </a:lnTo>
                <a:cubicBezTo>
                  <a:pt x="6606" y="25852"/>
                  <a:pt x="6739" y="25752"/>
                  <a:pt x="6872" y="25685"/>
                </a:cubicBezTo>
                <a:close/>
                <a:moveTo>
                  <a:pt x="7706" y="25252"/>
                </a:moveTo>
                <a:lnTo>
                  <a:pt x="7706" y="26686"/>
                </a:lnTo>
                <a:lnTo>
                  <a:pt x="7306" y="26686"/>
                </a:lnTo>
                <a:lnTo>
                  <a:pt x="7306" y="25519"/>
                </a:lnTo>
                <a:cubicBezTo>
                  <a:pt x="7439" y="25419"/>
                  <a:pt x="7606" y="25352"/>
                  <a:pt x="7706" y="25252"/>
                </a:cubicBezTo>
                <a:close/>
                <a:moveTo>
                  <a:pt x="8540" y="24751"/>
                </a:moveTo>
                <a:lnTo>
                  <a:pt x="8540" y="26686"/>
                </a:lnTo>
                <a:lnTo>
                  <a:pt x="8140" y="26686"/>
                </a:lnTo>
                <a:lnTo>
                  <a:pt x="8140" y="25018"/>
                </a:lnTo>
                <a:cubicBezTo>
                  <a:pt x="8307" y="24918"/>
                  <a:pt x="8440" y="24851"/>
                  <a:pt x="8540" y="24751"/>
                </a:cubicBezTo>
                <a:close/>
                <a:moveTo>
                  <a:pt x="9341" y="24218"/>
                </a:moveTo>
                <a:lnTo>
                  <a:pt x="9341" y="26686"/>
                </a:lnTo>
                <a:lnTo>
                  <a:pt x="8941" y="26686"/>
                </a:lnTo>
                <a:lnTo>
                  <a:pt x="8941" y="24518"/>
                </a:lnTo>
                <a:cubicBezTo>
                  <a:pt x="9041" y="24418"/>
                  <a:pt x="9207" y="24351"/>
                  <a:pt x="9341" y="24218"/>
                </a:cubicBezTo>
                <a:close/>
                <a:moveTo>
                  <a:pt x="10175" y="23684"/>
                </a:moveTo>
                <a:lnTo>
                  <a:pt x="10175" y="26686"/>
                </a:lnTo>
                <a:lnTo>
                  <a:pt x="9774" y="26686"/>
                </a:lnTo>
                <a:lnTo>
                  <a:pt x="9774" y="23984"/>
                </a:lnTo>
                <a:cubicBezTo>
                  <a:pt x="9875" y="23884"/>
                  <a:pt x="10041" y="23751"/>
                  <a:pt x="10175" y="23684"/>
                </a:cubicBezTo>
                <a:close/>
                <a:moveTo>
                  <a:pt x="10975" y="23150"/>
                </a:moveTo>
                <a:lnTo>
                  <a:pt x="10975" y="26686"/>
                </a:lnTo>
                <a:lnTo>
                  <a:pt x="10542" y="26686"/>
                </a:lnTo>
                <a:lnTo>
                  <a:pt x="10542" y="23417"/>
                </a:lnTo>
                <a:cubicBezTo>
                  <a:pt x="10675" y="23350"/>
                  <a:pt x="10842" y="23217"/>
                  <a:pt x="10975" y="23150"/>
                </a:cubicBezTo>
                <a:close/>
                <a:moveTo>
                  <a:pt x="11809" y="22516"/>
                </a:moveTo>
                <a:lnTo>
                  <a:pt x="11809" y="26686"/>
                </a:lnTo>
                <a:lnTo>
                  <a:pt x="11376" y="26686"/>
                </a:lnTo>
                <a:lnTo>
                  <a:pt x="11376" y="22850"/>
                </a:lnTo>
                <a:cubicBezTo>
                  <a:pt x="11509" y="22717"/>
                  <a:pt x="11676" y="22650"/>
                  <a:pt x="11809" y="22516"/>
                </a:cubicBezTo>
                <a:close/>
                <a:moveTo>
                  <a:pt x="12610" y="21916"/>
                </a:moveTo>
                <a:lnTo>
                  <a:pt x="12610" y="26686"/>
                </a:lnTo>
                <a:lnTo>
                  <a:pt x="12176" y="26686"/>
                </a:lnTo>
                <a:lnTo>
                  <a:pt x="12176" y="22250"/>
                </a:lnTo>
                <a:cubicBezTo>
                  <a:pt x="12343" y="22150"/>
                  <a:pt x="12476" y="22049"/>
                  <a:pt x="12610" y="21916"/>
                </a:cubicBezTo>
                <a:close/>
                <a:moveTo>
                  <a:pt x="13444" y="21249"/>
                </a:moveTo>
                <a:lnTo>
                  <a:pt x="13444" y="26686"/>
                </a:lnTo>
                <a:lnTo>
                  <a:pt x="13010" y="26686"/>
                </a:lnTo>
                <a:lnTo>
                  <a:pt x="13010" y="21582"/>
                </a:lnTo>
                <a:cubicBezTo>
                  <a:pt x="13177" y="21482"/>
                  <a:pt x="13310" y="21349"/>
                  <a:pt x="13444" y="21249"/>
                </a:cubicBezTo>
                <a:close/>
                <a:moveTo>
                  <a:pt x="14278" y="20548"/>
                </a:moveTo>
                <a:lnTo>
                  <a:pt x="14278" y="26686"/>
                </a:lnTo>
                <a:lnTo>
                  <a:pt x="13844" y="26686"/>
                </a:lnTo>
                <a:lnTo>
                  <a:pt x="13844" y="20915"/>
                </a:lnTo>
                <a:cubicBezTo>
                  <a:pt x="13977" y="20782"/>
                  <a:pt x="14144" y="20682"/>
                  <a:pt x="14278" y="20548"/>
                </a:cubicBezTo>
                <a:close/>
                <a:moveTo>
                  <a:pt x="15045" y="19848"/>
                </a:moveTo>
                <a:lnTo>
                  <a:pt x="15045" y="26686"/>
                </a:lnTo>
                <a:lnTo>
                  <a:pt x="14645" y="26686"/>
                </a:lnTo>
                <a:lnTo>
                  <a:pt x="14645" y="20215"/>
                </a:lnTo>
                <a:cubicBezTo>
                  <a:pt x="14778" y="20081"/>
                  <a:pt x="14945" y="19981"/>
                  <a:pt x="15045" y="19848"/>
                </a:cubicBezTo>
                <a:close/>
                <a:moveTo>
                  <a:pt x="15879" y="19147"/>
                </a:moveTo>
                <a:lnTo>
                  <a:pt x="15879" y="26686"/>
                </a:lnTo>
                <a:lnTo>
                  <a:pt x="15479" y="26686"/>
                </a:lnTo>
                <a:lnTo>
                  <a:pt x="15479" y="19514"/>
                </a:lnTo>
                <a:cubicBezTo>
                  <a:pt x="15612" y="19381"/>
                  <a:pt x="15779" y="19247"/>
                  <a:pt x="15879" y="19147"/>
                </a:cubicBezTo>
                <a:close/>
                <a:moveTo>
                  <a:pt x="16679" y="18347"/>
                </a:moveTo>
                <a:lnTo>
                  <a:pt x="16679" y="26686"/>
                </a:lnTo>
                <a:lnTo>
                  <a:pt x="16279" y="26686"/>
                </a:lnTo>
                <a:lnTo>
                  <a:pt x="16279" y="18747"/>
                </a:lnTo>
                <a:lnTo>
                  <a:pt x="16679" y="18347"/>
                </a:lnTo>
                <a:close/>
                <a:moveTo>
                  <a:pt x="17513" y="17546"/>
                </a:moveTo>
                <a:lnTo>
                  <a:pt x="17513" y="26686"/>
                </a:lnTo>
                <a:lnTo>
                  <a:pt x="17113" y="26686"/>
                </a:lnTo>
                <a:lnTo>
                  <a:pt x="17113" y="17980"/>
                </a:lnTo>
                <a:lnTo>
                  <a:pt x="17513" y="17546"/>
                </a:lnTo>
                <a:close/>
                <a:moveTo>
                  <a:pt x="18314" y="16712"/>
                </a:moveTo>
                <a:lnTo>
                  <a:pt x="18314" y="26686"/>
                </a:lnTo>
                <a:lnTo>
                  <a:pt x="17880" y="26686"/>
                </a:lnTo>
                <a:lnTo>
                  <a:pt x="17880" y="17179"/>
                </a:lnTo>
                <a:cubicBezTo>
                  <a:pt x="18047" y="17013"/>
                  <a:pt x="18180" y="16879"/>
                  <a:pt x="18314" y="16712"/>
                </a:cubicBezTo>
                <a:close/>
                <a:moveTo>
                  <a:pt x="19148" y="15845"/>
                </a:moveTo>
                <a:lnTo>
                  <a:pt x="19148" y="26686"/>
                </a:lnTo>
                <a:lnTo>
                  <a:pt x="18714" y="26686"/>
                </a:lnTo>
                <a:lnTo>
                  <a:pt x="18714" y="16312"/>
                </a:lnTo>
                <a:cubicBezTo>
                  <a:pt x="18881" y="16145"/>
                  <a:pt x="19014" y="16012"/>
                  <a:pt x="19148" y="15845"/>
                </a:cubicBezTo>
                <a:close/>
                <a:moveTo>
                  <a:pt x="19982" y="14911"/>
                </a:moveTo>
                <a:lnTo>
                  <a:pt x="19982" y="26686"/>
                </a:lnTo>
                <a:lnTo>
                  <a:pt x="19548" y="26686"/>
                </a:lnTo>
                <a:lnTo>
                  <a:pt x="19548" y="15411"/>
                </a:lnTo>
                <a:cubicBezTo>
                  <a:pt x="19715" y="15245"/>
                  <a:pt x="19848" y="15078"/>
                  <a:pt x="19982" y="14911"/>
                </a:cubicBezTo>
                <a:close/>
                <a:moveTo>
                  <a:pt x="20782" y="14010"/>
                </a:moveTo>
                <a:lnTo>
                  <a:pt x="20782" y="26686"/>
                </a:lnTo>
                <a:lnTo>
                  <a:pt x="20349" y="26686"/>
                </a:lnTo>
                <a:lnTo>
                  <a:pt x="20349" y="14511"/>
                </a:lnTo>
                <a:cubicBezTo>
                  <a:pt x="20515" y="14344"/>
                  <a:pt x="20649" y="14177"/>
                  <a:pt x="20782" y="14010"/>
                </a:cubicBezTo>
                <a:close/>
                <a:moveTo>
                  <a:pt x="21616" y="13076"/>
                </a:moveTo>
                <a:lnTo>
                  <a:pt x="21616" y="26686"/>
                </a:lnTo>
                <a:lnTo>
                  <a:pt x="21183" y="26686"/>
                </a:lnTo>
                <a:lnTo>
                  <a:pt x="21183" y="13577"/>
                </a:lnTo>
                <a:cubicBezTo>
                  <a:pt x="21349" y="13410"/>
                  <a:pt x="21483" y="13243"/>
                  <a:pt x="21616" y="13076"/>
                </a:cubicBezTo>
                <a:close/>
                <a:moveTo>
                  <a:pt x="22383" y="12042"/>
                </a:moveTo>
                <a:lnTo>
                  <a:pt x="22383" y="26686"/>
                </a:lnTo>
                <a:lnTo>
                  <a:pt x="21983" y="26686"/>
                </a:lnTo>
                <a:lnTo>
                  <a:pt x="21983" y="12576"/>
                </a:lnTo>
                <a:cubicBezTo>
                  <a:pt x="22150" y="12409"/>
                  <a:pt x="22250" y="12209"/>
                  <a:pt x="22383" y="12042"/>
                </a:cubicBezTo>
                <a:close/>
                <a:moveTo>
                  <a:pt x="23451" y="10641"/>
                </a:moveTo>
                <a:lnTo>
                  <a:pt x="23451" y="26686"/>
                </a:lnTo>
                <a:lnTo>
                  <a:pt x="22784" y="26686"/>
                </a:lnTo>
                <a:lnTo>
                  <a:pt x="22784" y="11575"/>
                </a:lnTo>
                <a:lnTo>
                  <a:pt x="22717" y="11575"/>
                </a:lnTo>
                <a:cubicBezTo>
                  <a:pt x="23017" y="11208"/>
                  <a:pt x="23217" y="10908"/>
                  <a:pt x="23451" y="10641"/>
                </a:cubicBezTo>
                <a:close/>
                <a:moveTo>
                  <a:pt x="26153" y="12042"/>
                </a:moveTo>
                <a:cubicBezTo>
                  <a:pt x="26286" y="12209"/>
                  <a:pt x="26420" y="12409"/>
                  <a:pt x="26553" y="12576"/>
                </a:cubicBezTo>
                <a:lnTo>
                  <a:pt x="26553" y="26686"/>
                </a:lnTo>
                <a:lnTo>
                  <a:pt x="26153" y="26686"/>
                </a:lnTo>
                <a:lnTo>
                  <a:pt x="26153" y="12042"/>
                </a:lnTo>
                <a:close/>
                <a:moveTo>
                  <a:pt x="26987" y="13043"/>
                </a:moveTo>
                <a:cubicBezTo>
                  <a:pt x="27120" y="13210"/>
                  <a:pt x="27254" y="13377"/>
                  <a:pt x="27387" y="13543"/>
                </a:cubicBezTo>
                <a:lnTo>
                  <a:pt x="27387" y="26686"/>
                </a:lnTo>
                <a:lnTo>
                  <a:pt x="26987" y="26686"/>
                </a:lnTo>
                <a:lnTo>
                  <a:pt x="26987" y="13043"/>
                </a:lnTo>
                <a:close/>
                <a:moveTo>
                  <a:pt x="27821" y="14010"/>
                </a:moveTo>
                <a:cubicBezTo>
                  <a:pt x="27954" y="14177"/>
                  <a:pt x="28088" y="14344"/>
                  <a:pt x="28221" y="14511"/>
                </a:cubicBezTo>
                <a:lnTo>
                  <a:pt x="28221" y="26686"/>
                </a:lnTo>
                <a:lnTo>
                  <a:pt x="27821" y="26686"/>
                </a:lnTo>
                <a:lnTo>
                  <a:pt x="27821" y="14010"/>
                </a:lnTo>
                <a:close/>
                <a:moveTo>
                  <a:pt x="28621" y="14978"/>
                </a:moveTo>
                <a:cubicBezTo>
                  <a:pt x="28721" y="15145"/>
                  <a:pt x="28888" y="15311"/>
                  <a:pt x="29022" y="15478"/>
                </a:cubicBezTo>
                <a:lnTo>
                  <a:pt x="29022" y="26686"/>
                </a:lnTo>
                <a:lnTo>
                  <a:pt x="28621" y="26686"/>
                </a:lnTo>
                <a:lnTo>
                  <a:pt x="28621" y="14978"/>
                </a:lnTo>
                <a:close/>
                <a:moveTo>
                  <a:pt x="29455" y="15845"/>
                </a:moveTo>
                <a:cubicBezTo>
                  <a:pt x="29555" y="16012"/>
                  <a:pt x="29722" y="16145"/>
                  <a:pt x="29855" y="16312"/>
                </a:cubicBezTo>
                <a:lnTo>
                  <a:pt x="29855" y="26686"/>
                </a:lnTo>
                <a:lnTo>
                  <a:pt x="29455" y="26686"/>
                </a:lnTo>
                <a:lnTo>
                  <a:pt x="29455" y="15845"/>
                </a:lnTo>
                <a:close/>
                <a:moveTo>
                  <a:pt x="30222" y="16712"/>
                </a:moveTo>
                <a:cubicBezTo>
                  <a:pt x="30356" y="16879"/>
                  <a:pt x="30523" y="17013"/>
                  <a:pt x="30656" y="17179"/>
                </a:cubicBezTo>
                <a:lnTo>
                  <a:pt x="30656" y="26686"/>
                </a:lnTo>
                <a:lnTo>
                  <a:pt x="30222" y="26686"/>
                </a:lnTo>
                <a:lnTo>
                  <a:pt x="30222" y="16712"/>
                </a:lnTo>
                <a:close/>
                <a:moveTo>
                  <a:pt x="31056" y="17546"/>
                </a:moveTo>
                <a:lnTo>
                  <a:pt x="31490" y="17980"/>
                </a:lnTo>
                <a:lnTo>
                  <a:pt x="31490" y="26686"/>
                </a:lnTo>
                <a:lnTo>
                  <a:pt x="31056" y="26686"/>
                </a:lnTo>
                <a:lnTo>
                  <a:pt x="31056" y="17546"/>
                </a:lnTo>
                <a:close/>
                <a:moveTo>
                  <a:pt x="31857" y="18347"/>
                </a:moveTo>
                <a:lnTo>
                  <a:pt x="32291" y="18747"/>
                </a:lnTo>
                <a:lnTo>
                  <a:pt x="32291" y="26686"/>
                </a:lnTo>
                <a:lnTo>
                  <a:pt x="31857" y="26686"/>
                </a:lnTo>
                <a:lnTo>
                  <a:pt x="31857" y="18347"/>
                </a:lnTo>
                <a:close/>
                <a:moveTo>
                  <a:pt x="32691" y="19147"/>
                </a:moveTo>
                <a:cubicBezTo>
                  <a:pt x="32824" y="19247"/>
                  <a:pt x="32991" y="19381"/>
                  <a:pt x="33124" y="19514"/>
                </a:cubicBezTo>
                <a:lnTo>
                  <a:pt x="33124" y="26686"/>
                </a:lnTo>
                <a:lnTo>
                  <a:pt x="32691" y="26686"/>
                </a:lnTo>
                <a:lnTo>
                  <a:pt x="32691" y="19147"/>
                </a:lnTo>
                <a:close/>
                <a:moveTo>
                  <a:pt x="33525" y="19848"/>
                </a:moveTo>
                <a:cubicBezTo>
                  <a:pt x="33658" y="19981"/>
                  <a:pt x="33825" y="20081"/>
                  <a:pt x="33958" y="20215"/>
                </a:cubicBezTo>
                <a:lnTo>
                  <a:pt x="33958" y="26686"/>
                </a:lnTo>
                <a:lnTo>
                  <a:pt x="33525" y="26686"/>
                </a:lnTo>
                <a:lnTo>
                  <a:pt x="33525" y="19848"/>
                </a:lnTo>
                <a:close/>
                <a:moveTo>
                  <a:pt x="34325" y="20548"/>
                </a:moveTo>
                <a:cubicBezTo>
                  <a:pt x="34459" y="20682"/>
                  <a:pt x="34626" y="20815"/>
                  <a:pt x="34726" y="20915"/>
                </a:cubicBezTo>
                <a:lnTo>
                  <a:pt x="34726" y="26686"/>
                </a:lnTo>
                <a:lnTo>
                  <a:pt x="34325" y="26686"/>
                </a:lnTo>
                <a:lnTo>
                  <a:pt x="34325" y="20548"/>
                </a:lnTo>
                <a:close/>
                <a:moveTo>
                  <a:pt x="35159" y="21249"/>
                </a:moveTo>
                <a:cubicBezTo>
                  <a:pt x="35293" y="21382"/>
                  <a:pt x="35459" y="21516"/>
                  <a:pt x="35560" y="21582"/>
                </a:cubicBezTo>
                <a:lnTo>
                  <a:pt x="35560" y="26686"/>
                </a:lnTo>
                <a:lnTo>
                  <a:pt x="35159" y="26686"/>
                </a:lnTo>
                <a:lnTo>
                  <a:pt x="35159" y="21249"/>
                </a:lnTo>
                <a:close/>
                <a:moveTo>
                  <a:pt x="35960" y="21883"/>
                </a:moveTo>
                <a:cubicBezTo>
                  <a:pt x="36060" y="22016"/>
                  <a:pt x="36227" y="22083"/>
                  <a:pt x="36360" y="22216"/>
                </a:cubicBezTo>
                <a:lnTo>
                  <a:pt x="36360" y="26686"/>
                </a:lnTo>
                <a:lnTo>
                  <a:pt x="35960" y="26686"/>
                </a:lnTo>
                <a:lnTo>
                  <a:pt x="35960" y="21883"/>
                </a:lnTo>
                <a:close/>
                <a:moveTo>
                  <a:pt x="36794" y="22516"/>
                </a:moveTo>
                <a:cubicBezTo>
                  <a:pt x="36894" y="22650"/>
                  <a:pt x="37061" y="22717"/>
                  <a:pt x="37194" y="22850"/>
                </a:cubicBezTo>
                <a:lnTo>
                  <a:pt x="37194" y="26686"/>
                </a:lnTo>
                <a:lnTo>
                  <a:pt x="36794" y="26686"/>
                </a:lnTo>
                <a:lnTo>
                  <a:pt x="36794" y="22516"/>
                </a:lnTo>
                <a:close/>
                <a:moveTo>
                  <a:pt x="37561" y="23150"/>
                </a:moveTo>
                <a:cubicBezTo>
                  <a:pt x="37694" y="23217"/>
                  <a:pt x="37861" y="23350"/>
                  <a:pt x="37995" y="23417"/>
                </a:cubicBezTo>
                <a:lnTo>
                  <a:pt x="37995" y="26686"/>
                </a:lnTo>
                <a:lnTo>
                  <a:pt x="37561" y="26686"/>
                </a:lnTo>
                <a:lnTo>
                  <a:pt x="37561" y="23150"/>
                </a:lnTo>
                <a:close/>
                <a:moveTo>
                  <a:pt x="38395" y="23717"/>
                </a:moveTo>
                <a:cubicBezTo>
                  <a:pt x="38528" y="23817"/>
                  <a:pt x="38695" y="23917"/>
                  <a:pt x="38829" y="24018"/>
                </a:cubicBezTo>
                <a:lnTo>
                  <a:pt x="38829" y="26686"/>
                </a:lnTo>
                <a:lnTo>
                  <a:pt x="38395" y="26686"/>
                </a:lnTo>
                <a:lnTo>
                  <a:pt x="38395" y="23717"/>
                </a:lnTo>
                <a:close/>
                <a:moveTo>
                  <a:pt x="39195" y="24251"/>
                </a:moveTo>
                <a:cubicBezTo>
                  <a:pt x="39329" y="24351"/>
                  <a:pt x="39496" y="24418"/>
                  <a:pt x="39629" y="24551"/>
                </a:cubicBezTo>
                <a:lnTo>
                  <a:pt x="39629" y="26686"/>
                </a:lnTo>
                <a:lnTo>
                  <a:pt x="39195" y="26686"/>
                </a:lnTo>
                <a:lnTo>
                  <a:pt x="39195" y="24251"/>
                </a:lnTo>
                <a:close/>
                <a:moveTo>
                  <a:pt x="40029" y="24751"/>
                </a:moveTo>
                <a:cubicBezTo>
                  <a:pt x="40163" y="24851"/>
                  <a:pt x="40330" y="24918"/>
                  <a:pt x="40463" y="25018"/>
                </a:cubicBezTo>
                <a:lnTo>
                  <a:pt x="40463" y="26686"/>
                </a:lnTo>
                <a:lnTo>
                  <a:pt x="40029" y="26686"/>
                </a:lnTo>
                <a:lnTo>
                  <a:pt x="40029" y="24751"/>
                </a:lnTo>
                <a:close/>
                <a:moveTo>
                  <a:pt x="40863" y="25252"/>
                </a:moveTo>
                <a:cubicBezTo>
                  <a:pt x="40997" y="25352"/>
                  <a:pt x="41164" y="25419"/>
                  <a:pt x="41297" y="25519"/>
                </a:cubicBezTo>
                <a:lnTo>
                  <a:pt x="41297" y="26686"/>
                </a:lnTo>
                <a:lnTo>
                  <a:pt x="40863" y="26686"/>
                </a:lnTo>
                <a:lnTo>
                  <a:pt x="40863" y="25252"/>
                </a:lnTo>
                <a:close/>
                <a:moveTo>
                  <a:pt x="41664" y="25719"/>
                </a:moveTo>
                <a:cubicBezTo>
                  <a:pt x="41797" y="25785"/>
                  <a:pt x="41964" y="25886"/>
                  <a:pt x="42064" y="25986"/>
                </a:cubicBezTo>
                <a:lnTo>
                  <a:pt x="42064" y="26686"/>
                </a:lnTo>
                <a:lnTo>
                  <a:pt x="41664" y="26686"/>
                </a:lnTo>
                <a:lnTo>
                  <a:pt x="41664" y="25719"/>
                </a:lnTo>
                <a:close/>
                <a:moveTo>
                  <a:pt x="42464" y="26152"/>
                </a:moveTo>
                <a:cubicBezTo>
                  <a:pt x="42831" y="26353"/>
                  <a:pt x="43165" y="26519"/>
                  <a:pt x="43532" y="26686"/>
                </a:cubicBezTo>
                <a:lnTo>
                  <a:pt x="42464" y="26686"/>
                </a:lnTo>
                <a:lnTo>
                  <a:pt x="42464" y="26152"/>
                </a:lnTo>
                <a:close/>
                <a:moveTo>
                  <a:pt x="25052" y="9174"/>
                </a:moveTo>
                <a:cubicBezTo>
                  <a:pt x="27520" y="12509"/>
                  <a:pt x="35226" y="22016"/>
                  <a:pt x="45467" y="26686"/>
                </a:cubicBezTo>
                <a:lnTo>
                  <a:pt x="44499" y="26686"/>
                </a:lnTo>
                <a:cubicBezTo>
                  <a:pt x="34459" y="22216"/>
                  <a:pt x="27053" y="12709"/>
                  <a:pt x="25052" y="9974"/>
                </a:cubicBezTo>
                <a:lnTo>
                  <a:pt x="25052" y="9174"/>
                </a:lnTo>
                <a:close/>
                <a:moveTo>
                  <a:pt x="67249" y="9207"/>
                </a:moveTo>
                <a:lnTo>
                  <a:pt x="67249" y="10007"/>
                </a:lnTo>
                <a:cubicBezTo>
                  <a:pt x="65247" y="12776"/>
                  <a:pt x="57909" y="22250"/>
                  <a:pt x="47868" y="26686"/>
                </a:cubicBezTo>
                <a:lnTo>
                  <a:pt x="46901" y="26686"/>
                </a:lnTo>
                <a:cubicBezTo>
                  <a:pt x="57042" y="22016"/>
                  <a:pt x="64747" y="12543"/>
                  <a:pt x="67249" y="9207"/>
                </a:cubicBezTo>
                <a:close/>
                <a:moveTo>
                  <a:pt x="49870" y="26152"/>
                </a:moveTo>
                <a:lnTo>
                  <a:pt x="49870" y="26686"/>
                </a:lnTo>
                <a:lnTo>
                  <a:pt x="48802" y="26686"/>
                </a:lnTo>
                <a:cubicBezTo>
                  <a:pt x="49169" y="26519"/>
                  <a:pt x="49503" y="26353"/>
                  <a:pt x="49870" y="26152"/>
                </a:cubicBezTo>
                <a:close/>
                <a:moveTo>
                  <a:pt x="50670" y="25685"/>
                </a:moveTo>
                <a:lnTo>
                  <a:pt x="50670" y="26686"/>
                </a:lnTo>
                <a:lnTo>
                  <a:pt x="50237" y="26686"/>
                </a:lnTo>
                <a:lnTo>
                  <a:pt x="50237" y="25919"/>
                </a:lnTo>
                <a:cubicBezTo>
                  <a:pt x="50370" y="25852"/>
                  <a:pt x="50537" y="25752"/>
                  <a:pt x="50670" y="25685"/>
                </a:cubicBezTo>
                <a:close/>
                <a:moveTo>
                  <a:pt x="51504" y="25252"/>
                </a:moveTo>
                <a:lnTo>
                  <a:pt x="51504" y="26686"/>
                </a:lnTo>
                <a:lnTo>
                  <a:pt x="51071" y="26686"/>
                </a:lnTo>
                <a:lnTo>
                  <a:pt x="51071" y="25519"/>
                </a:lnTo>
                <a:cubicBezTo>
                  <a:pt x="51204" y="25419"/>
                  <a:pt x="51371" y="25352"/>
                  <a:pt x="51504" y="25252"/>
                </a:cubicBezTo>
                <a:close/>
                <a:moveTo>
                  <a:pt x="52271" y="24751"/>
                </a:moveTo>
                <a:lnTo>
                  <a:pt x="52271" y="26686"/>
                </a:lnTo>
                <a:lnTo>
                  <a:pt x="51871" y="26686"/>
                </a:lnTo>
                <a:lnTo>
                  <a:pt x="51871" y="25018"/>
                </a:lnTo>
                <a:cubicBezTo>
                  <a:pt x="52038" y="24918"/>
                  <a:pt x="52171" y="24851"/>
                  <a:pt x="52271" y="24751"/>
                </a:cubicBezTo>
                <a:close/>
                <a:moveTo>
                  <a:pt x="53105" y="24218"/>
                </a:moveTo>
                <a:lnTo>
                  <a:pt x="53105" y="26686"/>
                </a:lnTo>
                <a:lnTo>
                  <a:pt x="52705" y="26686"/>
                </a:lnTo>
                <a:lnTo>
                  <a:pt x="52705" y="24518"/>
                </a:lnTo>
                <a:cubicBezTo>
                  <a:pt x="52839" y="24418"/>
                  <a:pt x="53005" y="24351"/>
                  <a:pt x="53105" y="24218"/>
                </a:cubicBezTo>
                <a:close/>
                <a:moveTo>
                  <a:pt x="53906" y="23684"/>
                </a:moveTo>
                <a:lnTo>
                  <a:pt x="53906" y="26686"/>
                </a:lnTo>
                <a:lnTo>
                  <a:pt x="53506" y="26686"/>
                </a:lnTo>
                <a:lnTo>
                  <a:pt x="53506" y="23984"/>
                </a:lnTo>
                <a:cubicBezTo>
                  <a:pt x="53639" y="23884"/>
                  <a:pt x="53806" y="23751"/>
                  <a:pt x="53906" y="23684"/>
                </a:cubicBezTo>
                <a:close/>
                <a:moveTo>
                  <a:pt x="54740" y="23150"/>
                </a:moveTo>
                <a:lnTo>
                  <a:pt x="54740" y="26686"/>
                </a:lnTo>
                <a:lnTo>
                  <a:pt x="54340" y="26686"/>
                </a:lnTo>
                <a:lnTo>
                  <a:pt x="54340" y="23417"/>
                </a:lnTo>
                <a:cubicBezTo>
                  <a:pt x="54473" y="23350"/>
                  <a:pt x="54640" y="23217"/>
                  <a:pt x="54740" y="23150"/>
                </a:cubicBezTo>
                <a:close/>
                <a:moveTo>
                  <a:pt x="55574" y="22516"/>
                </a:moveTo>
                <a:lnTo>
                  <a:pt x="55574" y="26686"/>
                </a:lnTo>
                <a:lnTo>
                  <a:pt x="55174" y="26686"/>
                </a:lnTo>
                <a:lnTo>
                  <a:pt x="55174" y="22850"/>
                </a:lnTo>
                <a:cubicBezTo>
                  <a:pt x="55307" y="22717"/>
                  <a:pt x="55474" y="22650"/>
                  <a:pt x="55574" y="22516"/>
                </a:cubicBezTo>
                <a:close/>
                <a:moveTo>
                  <a:pt x="56374" y="21916"/>
                </a:moveTo>
                <a:lnTo>
                  <a:pt x="56374" y="26686"/>
                </a:lnTo>
                <a:lnTo>
                  <a:pt x="55974" y="26686"/>
                </a:lnTo>
                <a:lnTo>
                  <a:pt x="55974" y="22250"/>
                </a:lnTo>
                <a:cubicBezTo>
                  <a:pt x="56108" y="22150"/>
                  <a:pt x="56241" y="22049"/>
                  <a:pt x="56374" y="21916"/>
                </a:cubicBezTo>
                <a:close/>
                <a:moveTo>
                  <a:pt x="57208" y="21249"/>
                </a:moveTo>
                <a:lnTo>
                  <a:pt x="57208" y="26686"/>
                </a:lnTo>
                <a:lnTo>
                  <a:pt x="56808" y="26686"/>
                </a:lnTo>
                <a:lnTo>
                  <a:pt x="56808" y="21582"/>
                </a:lnTo>
                <a:cubicBezTo>
                  <a:pt x="56941" y="21482"/>
                  <a:pt x="57075" y="21349"/>
                  <a:pt x="57208" y="21249"/>
                </a:cubicBezTo>
                <a:close/>
                <a:moveTo>
                  <a:pt x="58009" y="20548"/>
                </a:moveTo>
                <a:lnTo>
                  <a:pt x="58009" y="26686"/>
                </a:lnTo>
                <a:lnTo>
                  <a:pt x="57575" y="26686"/>
                </a:lnTo>
                <a:lnTo>
                  <a:pt x="57575" y="20915"/>
                </a:lnTo>
                <a:cubicBezTo>
                  <a:pt x="57709" y="20782"/>
                  <a:pt x="57875" y="20682"/>
                  <a:pt x="58009" y="20548"/>
                </a:cubicBezTo>
                <a:close/>
                <a:moveTo>
                  <a:pt x="58843" y="19848"/>
                </a:moveTo>
                <a:lnTo>
                  <a:pt x="58843" y="26686"/>
                </a:lnTo>
                <a:lnTo>
                  <a:pt x="58409" y="26686"/>
                </a:lnTo>
                <a:lnTo>
                  <a:pt x="58409" y="20215"/>
                </a:lnTo>
                <a:cubicBezTo>
                  <a:pt x="58543" y="20081"/>
                  <a:pt x="58709" y="19981"/>
                  <a:pt x="58843" y="19848"/>
                </a:cubicBezTo>
                <a:close/>
                <a:moveTo>
                  <a:pt x="59643" y="19147"/>
                </a:moveTo>
                <a:lnTo>
                  <a:pt x="59643" y="26686"/>
                </a:lnTo>
                <a:lnTo>
                  <a:pt x="59210" y="26686"/>
                </a:lnTo>
                <a:lnTo>
                  <a:pt x="59210" y="19514"/>
                </a:lnTo>
                <a:cubicBezTo>
                  <a:pt x="59343" y="19381"/>
                  <a:pt x="59510" y="19247"/>
                  <a:pt x="59643" y="19147"/>
                </a:cubicBezTo>
                <a:close/>
                <a:moveTo>
                  <a:pt x="60477" y="18347"/>
                </a:moveTo>
                <a:lnTo>
                  <a:pt x="60477" y="26686"/>
                </a:lnTo>
                <a:lnTo>
                  <a:pt x="60044" y="26686"/>
                </a:lnTo>
                <a:lnTo>
                  <a:pt x="60044" y="18747"/>
                </a:lnTo>
                <a:lnTo>
                  <a:pt x="60477" y="18347"/>
                </a:lnTo>
                <a:close/>
                <a:moveTo>
                  <a:pt x="61311" y="17546"/>
                </a:moveTo>
                <a:lnTo>
                  <a:pt x="61311" y="26686"/>
                </a:lnTo>
                <a:lnTo>
                  <a:pt x="60878" y="26686"/>
                </a:lnTo>
                <a:lnTo>
                  <a:pt x="60878" y="17980"/>
                </a:lnTo>
                <a:lnTo>
                  <a:pt x="61311" y="17546"/>
                </a:lnTo>
                <a:close/>
                <a:moveTo>
                  <a:pt x="62078" y="16712"/>
                </a:moveTo>
                <a:lnTo>
                  <a:pt x="62078" y="26686"/>
                </a:lnTo>
                <a:lnTo>
                  <a:pt x="61678" y="26686"/>
                </a:lnTo>
                <a:lnTo>
                  <a:pt x="61678" y="17179"/>
                </a:lnTo>
                <a:cubicBezTo>
                  <a:pt x="61845" y="17013"/>
                  <a:pt x="61945" y="16879"/>
                  <a:pt x="62078" y="16712"/>
                </a:cubicBezTo>
                <a:close/>
                <a:moveTo>
                  <a:pt x="62912" y="15845"/>
                </a:moveTo>
                <a:lnTo>
                  <a:pt x="62912" y="26686"/>
                </a:lnTo>
                <a:lnTo>
                  <a:pt x="62512" y="26686"/>
                </a:lnTo>
                <a:lnTo>
                  <a:pt x="62512" y="16312"/>
                </a:lnTo>
                <a:cubicBezTo>
                  <a:pt x="62679" y="16145"/>
                  <a:pt x="62779" y="16012"/>
                  <a:pt x="62912" y="15845"/>
                </a:cubicBezTo>
                <a:close/>
                <a:moveTo>
                  <a:pt x="63713" y="14911"/>
                </a:moveTo>
                <a:lnTo>
                  <a:pt x="63713" y="26686"/>
                </a:lnTo>
                <a:lnTo>
                  <a:pt x="63313" y="26686"/>
                </a:lnTo>
                <a:lnTo>
                  <a:pt x="63313" y="15411"/>
                </a:lnTo>
                <a:cubicBezTo>
                  <a:pt x="63479" y="15245"/>
                  <a:pt x="63580" y="15078"/>
                  <a:pt x="63713" y="14911"/>
                </a:cubicBezTo>
                <a:close/>
                <a:moveTo>
                  <a:pt x="64547" y="14010"/>
                </a:moveTo>
                <a:lnTo>
                  <a:pt x="64547" y="26686"/>
                </a:lnTo>
                <a:lnTo>
                  <a:pt x="64147" y="26686"/>
                </a:lnTo>
                <a:lnTo>
                  <a:pt x="64147" y="14511"/>
                </a:lnTo>
                <a:cubicBezTo>
                  <a:pt x="64313" y="14344"/>
                  <a:pt x="64413" y="14177"/>
                  <a:pt x="64547" y="14010"/>
                </a:cubicBezTo>
                <a:close/>
                <a:moveTo>
                  <a:pt x="65347" y="13076"/>
                </a:moveTo>
                <a:lnTo>
                  <a:pt x="65347" y="26686"/>
                </a:lnTo>
                <a:lnTo>
                  <a:pt x="64914" y="26686"/>
                </a:lnTo>
                <a:lnTo>
                  <a:pt x="64914" y="13577"/>
                </a:lnTo>
                <a:cubicBezTo>
                  <a:pt x="65081" y="13410"/>
                  <a:pt x="65214" y="13243"/>
                  <a:pt x="65347" y="13076"/>
                </a:cubicBezTo>
                <a:close/>
                <a:moveTo>
                  <a:pt x="66181" y="12042"/>
                </a:moveTo>
                <a:lnTo>
                  <a:pt x="66181" y="26686"/>
                </a:lnTo>
                <a:lnTo>
                  <a:pt x="65748" y="26686"/>
                </a:lnTo>
                <a:lnTo>
                  <a:pt x="65748" y="12576"/>
                </a:lnTo>
                <a:cubicBezTo>
                  <a:pt x="65915" y="12409"/>
                  <a:pt x="66048" y="12209"/>
                  <a:pt x="66181" y="12042"/>
                </a:cubicBezTo>
                <a:close/>
                <a:moveTo>
                  <a:pt x="67215" y="10641"/>
                </a:moveTo>
                <a:lnTo>
                  <a:pt x="67215" y="26686"/>
                </a:lnTo>
                <a:lnTo>
                  <a:pt x="66548" y="26686"/>
                </a:lnTo>
                <a:lnTo>
                  <a:pt x="66548" y="11575"/>
                </a:lnTo>
                <a:lnTo>
                  <a:pt x="66515" y="11575"/>
                </a:lnTo>
                <a:cubicBezTo>
                  <a:pt x="66815" y="11208"/>
                  <a:pt x="67015" y="10908"/>
                  <a:pt x="67215" y="10641"/>
                </a:cubicBezTo>
                <a:close/>
                <a:moveTo>
                  <a:pt x="69917" y="12042"/>
                </a:moveTo>
                <a:cubicBezTo>
                  <a:pt x="70051" y="12209"/>
                  <a:pt x="70218" y="12409"/>
                  <a:pt x="70351" y="12576"/>
                </a:cubicBezTo>
                <a:lnTo>
                  <a:pt x="70351" y="26686"/>
                </a:lnTo>
                <a:lnTo>
                  <a:pt x="69917" y="26686"/>
                </a:lnTo>
                <a:lnTo>
                  <a:pt x="69917" y="12042"/>
                </a:lnTo>
                <a:close/>
                <a:moveTo>
                  <a:pt x="70751" y="13043"/>
                </a:moveTo>
                <a:cubicBezTo>
                  <a:pt x="70885" y="13210"/>
                  <a:pt x="71052" y="13377"/>
                  <a:pt x="71185" y="13543"/>
                </a:cubicBezTo>
                <a:lnTo>
                  <a:pt x="71185" y="26686"/>
                </a:lnTo>
                <a:lnTo>
                  <a:pt x="70751" y="26686"/>
                </a:lnTo>
                <a:lnTo>
                  <a:pt x="70751" y="13043"/>
                </a:lnTo>
                <a:close/>
                <a:moveTo>
                  <a:pt x="71552" y="14010"/>
                </a:moveTo>
                <a:cubicBezTo>
                  <a:pt x="71685" y="14177"/>
                  <a:pt x="71852" y="14344"/>
                  <a:pt x="71986" y="14511"/>
                </a:cubicBezTo>
                <a:lnTo>
                  <a:pt x="71986" y="26686"/>
                </a:lnTo>
                <a:lnTo>
                  <a:pt x="71552" y="26686"/>
                </a:lnTo>
                <a:lnTo>
                  <a:pt x="71552" y="14010"/>
                </a:lnTo>
                <a:close/>
                <a:moveTo>
                  <a:pt x="72386" y="14978"/>
                </a:moveTo>
                <a:cubicBezTo>
                  <a:pt x="72519" y="15145"/>
                  <a:pt x="72686" y="15311"/>
                  <a:pt x="72819" y="15478"/>
                </a:cubicBezTo>
                <a:lnTo>
                  <a:pt x="72819" y="26686"/>
                </a:lnTo>
                <a:lnTo>
                  <a:pt x="72386" y="26686"/>
                </a:lnTo>
                <a:lnTo>
                  <a:pt x="72386" y="14978"/>
                </a:lnTo>
                <a:close/>
                <a:moveTo>
                  <a:pt x="73186" y="15845"/>
                </a:moveTo>
                <a:cubicBezTo>
                  <a:pt x="73320" y="16012"/>
                  <a:pt x="73487" y="16145"/>
                  <a:pt x="73587" y="16312"/>
                </a:cubicBezTo>
                <a:lnTo>
                  <a:pt x="73587" y="26686"/>
                </a:lnTo>
                <a:lnTo>
                  <a:pt x="73186" y="26686"/>
                </a:lnTo>
                <a:lnTo>
                  <a:pt x="73186" y="15845"/>
                </a:lnTo>
                <a:close/>
                <a:moveTo>
                  <a:pt x="74020" y="16712"/>
                </a:moveTo>
                <a:cubicBezTo>
                  <a:pt x="74154" y="16879"/>
                  <a:pt x="74321" y="17013"/>
                  <a:pt x="74421" y="17179"/>
                </a:cubicBezTo>
                <a:lnTo>
                  <a:pt x="74421" y="26686"/>
                </a:lnTo>
                <a:lnTo>
                  <a:pt x="74020" y="26686"/>
                </a:lnTo>
                <a:lnTo>
                  <a:pt x="74020" y="16712"/>
                </a:lnTo>
                <a:close/>
                <a:moveTo>
                  <a:pt x="74854" y="17546"/>
                </a:moveTo>
                <a:lnTo>
                  <a:pt x="75255" y="17980"/>
                </a:lnTo>
                <a:lnTo>
                  <a:pt x="75255" y="26686"/>
                </a:lnTo>
                <a:lnTo>
                  <a:pt x="74854" y="26686"/>
                </a:lnTo>
                <a:lnTo>
                  <a:pt x="74854" y="17546"/>
                </a:lnTo>
                <a:close/>
                <a:moveTo>
                  <a:pt x="75621" y="18347"/>
                </a:moveTo>
                <a:lnTo>
                  <a:pt x="76055" y="18747"/>
                </a:lnTo>
                <a:lnTo>
                  <a:pt x="76055" y="26686"/>
                </a:lnTo>
                <a:lnTo>
                  <a:pt x="75621" y="26686"/>
                </a:lnTo>
                <a:lnTo>
                  <a:pt x="75621" y="18347"/>
                </a:lnTo>
                <a:close/>
                <a:moveTo>
                  <a:pt x="76489" y="19147"/>
                </a:moveTo>
                <a:cubicBezTo>
                  <a:pt x="76589" y="19247"/>
                  <a:pt x="76756" y="19381"/>
                  <a:pt x="76889" y="19514"/>
                </a:cubicBezTo>
                <a:lnTo>
                  <a:pt x="76889" y="26686"/>
                </a:lnTo>
                <a:lnTo>
                  <a:pt x="76489" y="26686"/>
                </a:lnTo>
                <a:lnTo>
                  <a:pt x="76489" y="19147"/>
                </a:lnTo>
                <a:close/>
                <a:moveTo>
                  <a:pt x="77256" y="19848"/>
                </a:moveTo>
                <a:cubicBezTo>
                  <a:pt x="77389" y="19981"/>
                  <a:pt x="77556" y="20081"/>
                  <a:pt x="77690" y="20215"/>
                </a:cubicBezTo>
                <a:lnTo>
                  <a:pt x="77690" y="26686"/>
                </a:lnTo>
                <a:lnTo>
                  <a:pt x="77256" y="26686"/>
                </a:lnTo>
                <a:lnTo>
                  <a:pt x="77256" y="19848"/>
                </a:lnTo>
                <a:close/>
                <a:moveTo>
                  <a:pt x="78090" y="20548"/>
                </a:moveTo>
                <a:cubicBezTo>
                  <a:pt x="78223" y="20682"/>
                  <a:pt x="78390" y="20815"/>
                  <a:pt x="78524" y="20915"/>
                </a:cubicBezTo>
                <a:lnTo>
                  <a:pt x="78524" y="26686"/>
                </a:lnTo>
                <a:lnTo>
                  <a:pt x="78090" y="26686"/>
                </a:lnTo>
                <a:lnTo>
                  <a:pt x="78090" y="20548"/>
                </a:lnTo>
                <a:close/>
                <a:moveTo>
                  <a:pt x="78890" y="21249"/>
                </a:moveTo>
                <a:cubicBezTo>
                  <a:pt x="79024" y="21382"/>
                  <a:pt x="79191" y="21516"/>
                  <a:pt x="79324" y="21582"/>
                </a:cubicBezTo>
                <a:lnTo>
                  <a:pt x="79324" y="26686"/>
                </a:lnTo>
                <a:lnTo>
                  <a:pt x="78890" y="26686"/>
                </a:lnTo>
                <a:lnTo>
                  <a:pt x="78890" y="21249"/>
                </a:lnTo>
                <a:close/>
                <a:moveTo>
                  <a:pt x="79724" y="21883"/>
                </a:moveTo>
                <a:cubicBezTo>
                  <a:pt x="79858" y="22016"/>
                  <a:pt x="80025" y="22083"/>
                  <a:pt x="80158" y="22216"/>
                </a:cubicBezTo>
                <a:lnTo>
                  <a:pt x="80158" y="26686"/>
                </a:lnTo>
                <a:lnTo>
                  <a:pt x="79724" y="26686"/>
                </a:lnTo>
                <a:lnTo>
                  <a:pt x="79724" y="21883"/>
                </a:lnTo>
                <a:close/>
                <a:moveTo>
                  <a:pt x="80558" y="22516"/>
                </a:moveTo>
                <a:cubicBezTo>
                  <a:pt x="80692" y="22650"/>
                  <a:pt x="80859" y="22717"/>
                  <a:pt x="80992" y="22850"/>
                </a:cubicBezTo>
                <a:lnTo>
                  <a:pt x="80992" y="26686"/>
                </a:lnTo>
                <a:lnTo>
                  <a:pt x="80558" y="26686"/>
                </a:lnTo>
                <a:lnTo>
                  <a:pt x="80558" y="22516"/>
                </a:lnTo>
                <a:close/>
                <a:moveTo>
                  <a:pt x="81359" y="23150"/>
                </a:moveTo>
                <a:cubicBezTo>
                  <a:pt x="81492" y="23217"/>
                  <a:pt x="81659" y="23350"/>
                  <a:pt x="81759" y="23417"/>
                </a:cubicBezTo>
                <a:lnTo>
                  <a:pt x="81759" y="26686"/>
                </a:lnTo>
                <a:lnTo>
                  <a:pt x="81359" y="26686"/>
                </a:lnTo>
                <a:lnTo>
                  <a:pt x="81359" y="23150"/>
                </a:lnTo>
                <a:close/>
                <a:moveTo>
                  <a:pt x="82193" y="23717"/>
                </a:moveTo>
                <a:cubicBezTo>
                  <a:pt x="82326" y="23817"/>
                  <a:pt x="82493" y="23917"/>
                  <a:pt x="82593" y="24018"/>
                </a:cubicBezTo>
                <a:lnTo>
                  <a:pt x="82593" y="26686"/>
                </a:lnTo>
                <a:lnTo>
                  <a:pt x="82193" y="26686"/>
                </a:lnTo>
                <a:lnTo>
                  <a:pt x="82193" y="23717"/>
                </a:lnTo>
                <a:close/>
                <a:moveTo>
                  <a:pt x="82993" y="24251"/>
                </a:moveTo>
                <a:cubicBezTo>
                  <a:pt x="83093" y="24351"/>
                  <a:pt x="83260" y="24418"/>
                  <a:pt x="83394" y="24551"/>
                </a:cubicBezTo>
                <a:lnTo>
                  <a:pt x="83394" y="26686"/>
                </a:lnTo>
                <a:lnTo>
                  <a:pt x="82993" y="26686"/>
                </a:lnTo>
                <a:lnTo>
                  <a:pt x="82993" y="24251"/>
                </a:lnTo>
                <a:close/>
                <a:moveTo>
                  <a:pt x="83827" y="24751"/>
                </a:moveTo>
                <a:cubicBezTo>
                  <a:pt x="83927" y="24851"/>
                  <a:pt x="84094" y="24918"/>
                  <a:pt x="84228" y="25018"/>
                </a:cubicBezTo>
                <a:lnTo>
                  <a:pt x="84228" y="26686"/>
                </a:lnTo>
                <a:lnTo>
                  <a:pt x="83827" y="26686"/>
                </a:lnTo>
                <a:lnTo>
                  <a:pt x="83827" y="24751"/>
                </a:lnTo>
                <a:close/>
                <a:moveTo>
                  <a:pt x="84595" y="25252"/>
                </a:moveTo>
                <a:cubicBezTo>
                  <a:pt x="84728" y="25352"/>
                  <a:pt x="84895" y="25419"/>
                  <a:pt x="85028" y="25519"/>
                </a:cubicBezTo>
                <a:lnTo>
                  <a:pt x="85028" y="26686"/>
                </a:lnTo>
                <a:lnTo>
                  <a:pt x="84595" y="26686"/>
                </a:lnTo>
                <a:lnTo>
                  <a:pt x="84595" y="25252"/>
                </a:lnTo>
                <a:close/>
                <a:moveTo>
                  <a:pt x="85428" y="25719"/>
                </a:moveTo>
                <a:cubicBezTo>
                  <a:pt x="85562" y="25785"/>
                  <a:pt x="85729" y="25886"/>
                  <a:pt x="85862" y="25986"/>
                </a:cubicBezTo>
                <a:lnTo>
                  <a:pt x="85862" y="26686"/>
                </a:lnTo>
                <a:lnTo>
                  <a:pt x="85428" y="26686"/>
                </a:lnTo>
                <a:lnTo>
                  <a:pt x="85428" y="25719"/>
                </a:lnTo>
                <a:close/>
                <a:moveTo>
                  <a:pt x="86229" y="26152"/>
                </a:moveTo>
                <a:cubicBezTo>
                  <a:pt x="86596" y="26319"/>
                  <a:pt x="86930" y="26519"/>
                  <a:pt x="87330" y="26686"/>
                </a:cubicBezTo>
                <a:lnTo>
                  <a:pt x="86229" y="26686"/>
                </a:lnTo>
                <a:lnTo>
                  <a:pt x="86229" y="26152"/>
                </a:lnTo>
                <a:close/>
                <a:moveTo>
                  <a:pt x="25052" y="10641"/>
                </a:moveTo>
                <a:cubicBezTo>
                  <a:pt x="25286" y="10908"/>
                  <a:pt x="25519" y="11242"/>
                  <a:pt x="25819" y="11642"/>
                </a:cubicBezTo>
                <a:lnTo>
                  <a:pt x="25786" y="11642"/>
                </a:lnTo>
                <a:lnTo>
                  <a:pt x="25786" y="26719"/>
                </a:lnTo>
                <a:lnTo>
                  <a:pt x="25052" y="26719"/>
                </a:lnTo>
                <a:lnTo>
                  <a:pt x="25052" y="10641"/>
                </a:lnTo>
                <a:close/>
                <a:moveTo>
                  <a:pt x="68817" y="10641"/>
                </a:moveTo>
                <a:cubicBezTo>
                  <a:pt x="69017" y="10908"/>
                  <a:pt x="69250" y="11242"/>
                  <a:pt x="69550" y="11642"/>
                </a:cubicBezTo>
                <a:lnTo>
                  <a:pt x="69517" y="11642"/>
                </a:lnTo>
                <a:lnTo>
                  <a:pt x="69517" y="26719"/>
                </a:lnTo>
                <a:lnTo>
                  <a:pt x="68817" y="26719"/>
                </a:lnTo>
                <a:lnTo>
                  <a:pt x="68817" y="10641"/>
                </a:lnTo>
                <a:close/>
                <a:moveTo>
                  <a:pt x="68817" y="9174"/>
                </a:moveTo>
                <a:cubicBezTo>
                  <a:pt x="71252" y="12509"/>
                  <a:pt x="78991" y="22016"/>
                  <a:pt x="89198" y="26719"/>
                </a:cubicBezTo>
                <a:lnTo>
                  <a:pt x="88230" y="26719"/>
                </a:lnTo>
                <a:lnTo>
                  <a:pt x="88230" y="26686"/>
                </a:lnTo>
                <a:cubicBezTo>
                  <a:pt x="78190" y="22216"/>
                  <a:pt x="70818" y="12709"/>
                  <a:pt x="68817" y="9974"/>
                </a:cubicBezTo>
                <a:lnTo>
                  <a:pt x="68817" y="9174"/>
                </a:lnTo>
                <a:close/>
                <a:moveTo>
                  <a:pt x="23384" y="0"/>
                </a:moveTo>
                <a:lnTo>
                  <a:pt x="23384" y="8540"/>
                </a:lnTo>
                <a:cubicBezTo>
                  <a:pt x="21216" y="11509"/>
                  <a:pt x="13010" y="22016"/>
                  <a:pt x="2102" y="26686"/>
                </a:cubicBezTo>
                <a:lnTo>
                  <a:pt x="1" y="26686"/>
                </a:lnTo>
                <a:lnTo>
                  <a:pt x="1" y="28587"/>
                </a:lnTo>
                <a:lnTo>
                  <a:pt x="23384" y="28587"/>
                </a:lnTo>
                <a:lnTo>
                  <a:pt x="23384" y="39228"/>
                </a:lnTo>
                <a:lnTo>
                  <a:pt x="24985" y="39228"/>
                </a:lnTo>
                <a:lnTo>
                  <a:pt x="24985" y="28587"/>
                </a:lnTo>
                <a:lnTo>
                  <a:pt x="67182" y="28587"/>
                </a:lnTo>
                <a:lnTo>
                  <a:pt x="67182" y="39228"/>
                </a:lnTo>
                <a:lnTo>
                  <a:pt x="68750" y="39228"/>
                </a:lnTo>
                <a:lnTo>
                  <a:pt x="68750" y="28587"/>
                </a:lnTo>
                <a:lnTo>
                  <a:pt x="91900" y="28587"/>
                </a:lnTo>
                <a:lnTo>
                  <a:pt x="91900" y="27820"/>
                </a:lnTo>
                <a:lnTo>
                  <a:pt x="91933" y="27820"/>
                </a:lnTo>
                <a:lnTo>
                  <a:pt x="92100" y="27487"/>
                </a:lnTo>
                <a:cubicBezTo>
                  <a:pt x="92067" y="27487"/>
                  <a:pt x="92033" y="27420"/>
                  <a:pt x="91933" y="27420"/>
                </a:cubicBezTo>
                <a:lnTo>
                  <a:pt x="91933" y="26719"/>
                </a:lnTo>
                <a:lnTo>
                  <a:pt x="90098" y="26719"/>
                </a:lnTo>
                <a:cubicBezTo>
                  <a:pt x="79157" y="22016"/>
                  <a:pt x="70885" y="11475"/>
                  <a:pt x="68750" y="8540"/>
                </a:cubicBezTo>
                <a:lnTo>
                  <a:pt x="68750" y="34"/>
                </a:lnTo>
                <a:lnTo>
                  <a:pt x="67182" y="34"/>
                </a:lnTo>
                <a:lnTo>
                  <a:pt x="67182" y="8540"/>
                </a:lnTo>
                <a:cubicBezTo>
                  <a:pt x="65047" y="11475"/>
                  <a:pt x="56908" y="21849"/>
                  <a:pt x="46067" y="26586"/>
                </a:cubicBezTo>
                <a:cubicBezTo>
                  <a:pt x="35193" y="21849"/>
                  <a:pt x="27053" y="11375"/>
                  <a:pt x="24985" y="8506"/>
                </a:cubicBezTo>
                <a:lnTo>
                  <a:pt x="2498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36"/>
          <p:cNvSpPr/>
          <p:nvPr/>
        </p:nvSpPr>
        <p:spPr>
          <a:xfrm>
            <a:off x="7249738" y="1361091"/>
            <a:ext cx="614700" cy="614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5" name="Google Shape;255;p36"/>
          <p:cNvGrpSpPr/>
          <p:nvPr/>
        </p:nvGrpSpPr>
        <p:grpSpPr>
          <a:xfrm>
            <a:off x="719938" y="3748779"/>
            <a:ext cx="8428968" cy="172650"/>
            <a:chOff x="3936975" y="4282175"/>
            <a:chExt cx="5212075" cy="172650"/>
          </a:xfrm>
        </p:grpSpPr>
        <p:sp>
          <p:nvSpPr>
            <p:cNvPr id="256" name="Google Shape;256;p36"/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36"/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36"/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Google Shape;252;p36">
            <a:extLst>
              <a:ext uri="{FF2B5EF4-FFF2-40B4-BE49-F238E27FC236}">
                <a16:creationId xmlns:a16="http://schemas.microsoft.com/office/drawing/2014/main" id="{AC0D8E00-2A7E-E527-1065-BE21DE312F5F}"/>
              </a:ext>
            </a:extLst>
          </p:cNvPr>
          <p:cNvSpPr txBox="1">
            <a:spLocks/>
          </p:cNvSpPr>
          <p:nvPr/>
        </p:nvSpPr>
        <p:spPr>
          <a:xfrm>
            <a:off x="720000" y="4163659"/>
            <a:ext cx="38520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/>
            <a:r>
              <a:rPr lang="en-US" dirty="0">
                <a:solidFill>
                  <a:schemeClr val="bg1"/>
                </a:solidFill>
              </a:rPr>
              <a:t>06 de novembro de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783;p67">
            <a:extLst>
              <a:ext uri="{FF2B5EF4-FFF2-40B4-BE49-F238E27FC236}">
                <a16:creationId xmlns:a16="http://schemas.microsoft.com/office/drawing/2014/main" id="{40280EA1-9BB4-4E41-B652-0F626D234F2E}"/>
              </a:ext>
            </a:extLst>
          </p:cNvPr>
          <p:cNvGrpSpPr/>
          <p:nvPr/>
        </p:nvGrpSpPr>
        <p:grpSpPr>
          <a:xfrm flipH="1">
            <a:off x="7907854" y="3672719"/>
            <a:ext cx="3025704" cy="1159562"/>
            <a:chOff x="-2473625" y="4215700"/>
            <a:chExt cx="2708050" cy="1037825"/>
          </a:xfrm>
        </p:grpSpPr>
        <p:sp>
          <p:nvSpPr>
            <p:cNvPr id="3" name="Google Shape;1784;p67">
              <a:extLst>
                <a:ext uri="{FF2B5EF4-FFF2-40B4-BE49-F238E27FC236}">
                  <a16:creationId xmlns:a16="http://schemas.microsoft.com/office/drawing/2014/main" id="{1E38B0D9-421E-049E-7571-9A02650B0906}"/>
                </a:ext>
              </a:extLst>
            </p:cNvPr>
            <p:cNvSpPr/>
            <p:nvPr/>
          </p:nvSpPr>
          <p:spPr>
            <a:xfrm>
              <a:off x="-2473625" y="5086625"/>
              <a:ext cx="309675" cy="166900"/>
            </a:xfrm>
            <a:custGeom>
              <a:avLst/>
              <a:gdLst/>
              <a:ahLst/>
              <a:cxnLst/>
              <a:rect l="l" t="t" r="r" b="b"/>
              <a:pathLst>
                <a:path w="12387" h="6676" extrusionOk="0">
                  <a:moveTo>
                    <a:pt x="0" y="1"/>
                  </a:moveTo>
                  <a:lnTo>
                    <a:pt x="0" y="6676"/>
                  </a:lnTo>
                  <a:lnTo>
                    <a:pt x="12387" y="6676"/>
                  </a:lnTo>
                  <a:lnTo>
                    <a:pt x="123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1785;p67">
              <a:extLst>
                <a:ext uri="{FF2B5EF4-FFF2-40B4-BE49-F238E27FC236}">
                  <a16:creationId xmlns:a16="http://schemas.microsoft.com/office/drawing/2014/main" id="{5DF05F00-DA84-A0DB-04C8-DE73194A8EFC}"/>
                </a:ext>
              </a:extLst>
            </p:cNvPr>
            <p:cNvSpPr/>
            <p:nvPr/>
          </p:nvSpPr>
          <p:spPr>
            <a:xfrm>
              <a:off x="-1495450" y="5086625"/>
              <a:ext cx="310200" cy="166900"/>
            </a:xfrm>
            <a:custGeom>
              <a:avLst/>
              <a:gdLst/>
              <a:ahLst/>
              <a:cxnLst/>
              <a:rect l="l" t="t" r="r" b="b"/>
              <a:pathLst>
                <a:path w="12408" h="6676" extrusionOk="0">
                  <a:moveTo>
                    <a:pt x="0" y="1"/>
                  </a:moveTo>
                  <a:lnTo>
                    <a:pt x="0" y="6676"/>
                  </a:lnTo>
                  <a:lnTo>
                    <a:pt x="12408" y="6676"/>
                  </a:lnTo>
                  <a:lnTo>
                    <a:pt x="124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1786;p67">
              <a:extLst>
                <a:ext uri="{FF2B5EF4-FFF2-40B4-BE49-F238E27FC236}">
                  <a16:creationId xmlns:a16="http://schemas.microsoft.com/office/drawing/2014/main" id="{CA165232-0575-C8CA-5D76-CFC0A8CB6AF0}"/>
                </a:ext>
              </a:extLst>
            </p:cNvPr>
            <p:cNvSpPr/>
            <p:nvPr/>
          </p:nvSpPr>
          <p:spPr>
            <a:xfrm>
              <a:off x="-75275" y="5086625"/>
              <a:ext cx="309700" cy="166900"/>
            </a:xfrm>
            <a:custGeom>
              <a:avLst/>
              <a:gdLst/>
              <a:ahLst/>
              <a:cxnLst/>
              <a:rect l="l" t="t" r="r" b="b"/>
              <a:pathLst>
                <a:path w="12388" h="6676" extrusionOk="0">
                  <a:moveTo>
                    <a:pt x="1" y="1"/>
                  </a:moveTo>
                  <a:lnTo>
                    <a:pt x="1" y="6676"/>
                  </a:lnTo>
                  <a:lnTo>
                    <a:pt x="12388" y="6676"/>
                  </a:lnTo>
                  <a:lnTo>
                    <a:pt x="123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787;p67">
              <a:extLst>
                <a:ext uri="{FF2B5EF4-FFF2-40B4-BE49-F238E27FC236}">
                  <a16:creationId xmlns:a16="http://schemas.microsoft.com/office/drawing/2014/main" id="{B205A452-4AA0-318D-2354-020B4B58662F}"/>
                </a:ext>
              </a:extLst>
            </p:cNvPr>
            <p:cNvSpPr/>
            <p:nvPr/>
          </p:nvSpPr>
          <p:spPr>
            <a:xfrm>
              <a:off x="-2436500" y="4721000"/>
              <a:ext cx="235950" cy="166900"/>
            </a:xfrm>
            <a:custGeom>
              <a:avLst/>
              <a:gdLst/>
              <a:ahLst/>
              <a:cxnLst/>
              <a:rect l="l" t="t" r="r" b="b"/>
              <a:pathLst>
                <a:path w="9438" h="6676" extrusionOk="0">
                  <a:moveTo>
                    <a:pt x="5838" y="1109"/>
                  </a:moveTo>
                  <a:lnTo>
                    <a:pt x="5838" y="5545"/>
                  </a:lnTo>
                  <a:lnTo>
                    <a:pt x="3620" y="5545"/>
                  </a:lnTo>
                  <a:lnTo>
                    <a:pt x="3620" y="1109"/>
                  </a:lnTo>
                  <a:close/>
                  <a:moveTo>
                    <a:pt x="1" y="0"/>
                  </a:moveTo>
                  <a:lnTo>
                    <a:pt x="1" y="6675"/>
                  </a:lnTo>
                  <a:lnTo>
                    <a:pt x="9437" y="6675"/>
                  </a:lnTo>
                  <a:lnTo>
                    <a:pt x="94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788;p67">
              <a:extLst>
                <a:ext uri="{FF2B5EF4-FFF2-40B4-BE49-F238E27FC236}">
                  <a16:creationId xmlns:a16="http://schemas.microsoft.com/office/drawing/2014/main" id="{8A6350DC-84A2-823F-6A29-53F93A8BA45F}"/>
                </a:ext>
              </a:extLst>
            </p:cNvPr>
            <p:cNvSpPr/>
            <p:nvPr/>
          </p:nvSpPr>
          <p:spPr>
            <a:xfrm>
              <a:off x="-2436500" y="4537925"/>
              <a:ext cx="235950" cy="166875"/>
            </a:xfrm>
            <a:custGeom>
              <a:avLst/>
              <a:gdLst/>
              <a:ahLst/>
              <a:cxnLst/>
              <a:rect l="l" t="t" r="r" b="b"/>
              <a:pathLst>
                <a:path w="9438" h="6675" extrusionOk="0">
                  <a:moveTo>
                    <a:pt x="5838" y="1130"/>
                  </a:moveTo>
                  <a:lnTo>
                    <a:pt x="5838" y="5566"/>
                  </a:lnTo>
                  <a:lnTo>
                    <a:pt x="3620" y="5566"/>
                  </a:lnTo>
                  <a:lnTo>
                    <a:pt x="3620" y="1130"/>
                  </a:lnTo>
                  <a:close/>
                  <a:moveTo>
                    <a:pt x="1" y="0"/>
                  </a:moveTo>
                  <a:lnTo>
                    <a:pt x="1" y="6675"/>
                  </a:lnTo>
                  <a:lnTo>
                    <a:pt x="9437" y="6675"/>
                  </a:lnTo>
                  <a:lnTo>
                    <a:pt x="94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789;p67">
              <a:extLst>
                <a:ext uri="{FF2B5EF4-FFF2-40B4-BE49-F238E27FC236}">
                  <a16:creationId xmlns:a16="http://schemas.microsoft.com/office/drawing/2014/main" id="{8ACA7099-9DD8-FFC5-6ACE-795EEF9683F8}"/>
                </a:ext>
              </a:extLst>
            </p:cNvPr>
            <p:cNvSpPr/>
            <p:nvPr/>
          </p:nvSpPr>
          <p:spPr>
            <a:xfrm>
              <a:off x="-1458325" y="4721000"/>
              <a:ext cx="235950" cy="166900"/>
            </a:xfrm>
            <a:custGeom>
              <a:avLst/>
              <a:gdLst/>
              <a:ahLst/>
              <a:cxnLst/>
              <a:rect l="l" t="t" r="r" b="b"/>
              <a:pathLst>
                <a:path w="9438" h="6676" extrusionOk="0">
                  <a:moveTo>
                    <a:pt x="5839" y="1109"/>
                  </a:moveTo>
                  <a:lnTo>
                    <a:pt x="5839" y="5545"/>
                  </a:lnTo>
                  <a:lnTo>
                    <a:pt x="3621" y="5545"/>
                  </a:lnTo>
                  <a:lnTo>
                    <a:pt x="3621" y="1109"/>
                  </a:lnTo>
                  <a:close/>
                  <a:moveTo>
                    <a:pt x="1" y="0"/>
                  </a:moveTo>
                  <a:lnTo>
                    <a:pt x="1" y="6675"/>
                  </a:lnTo>
                  <a:lnTo>
                    <a:pt x="9437" y="6675"/>
                  </a:lnTo>
                  <a:lnTo>
                    <a:pt x="94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790;p67">
              <a:extLst>
                <a:ext uri="{FF2B5EF4-FFF2-40B4-BE49-F238E27FC236}">
                  <a16:creationId xmlns:a16="http://schemas.microsoft.com/office/drawing/2014/main" id="{A9E5C9C7-2FA3-71FB-1A3E-CF99D1CFDD1F}"/>
                </a:ext>
              </a:extLst>
            </p:cNvPr>
            <p:cNvSpPr/>
            <p:nvPr/>
          </p:nvSpPr>
          <p:spPr>
            <a:xfrm>
              <a:off x="-2435975" y="4215700"/>
              <a:ext cx="1214650" cy="306550"/>
            </a:xfrm>
            <a:custGeom>
              <a:avLst/>
              <a:gdLst/>
              <a:ahLst/>
              <a:cxnLst/>
              <a:rect l="l" t="t" r="r" b="b"/>
              <a:pathLst>
                <a:path w="48586" h="12262" extrusionOk="0">
                  <a:moveTo>
                    <a:pt x="5817" y="6696"/>
                  </a:moveTo>
                  <a:lnTo>
                    <a:pt x="5817" y="11132"/>
                  </a:lnTo>
                  <a:lnTo>
                    <a:pt x="3599" y="11132"/>
                  </a:lnTo>
                  <a:lnTo>
                    <a:pt x="3599" y="6696"/>
                  </a:lnTo>
                  <a:close/>
                  <a:moveTo>
                    <a:pt x="44945" y="6696"/>
                  </a:moveTo>
                  <a:lnTo>
                    <a:pt x="44945" y="11132"/>
                  </a:lnTo>
                  <a:lnTo>
                    <a:pt x="42727" y="11132"/>
                  </a:lnTo>
                  <a:lnTo>
                    <a:pt x="42727" y="6696"/>
                  </a:lnTo>
                  <a:close/>
                  <a:moveTo>
                    <a:pt x="4708" y="0"/>
                  </a:moveTo>
                  <a:cubicBezTo>
                    <a:pt x="4395" y="0"/>
                    <a:pt x="4164" y="251"/>
                    <a:pt x="4164" y="544"/>
                  </a:cubicBezTo>
                  <a:lnTo>
                    <a:pt x="4164" y="2448"/>
                  </a:lnTo>
                  <a:lnTo>
                    <a:pt x="2470" y="2448"/>
                  </a:lnTo>
                  <a:lnTo>
                    <a:pt x="2470" y="5587"/>
                  </a:lnTo>
                  <a:lnTo>
                    <a:pt x="1110" y="5587"/>
                  </a:lnTo>
                  <a:lnTo>
                    <a:pt x="1110" y="3013"/>
                  </a:lnTo>
                  <a:cubicBezTo>
                    <a:pt x="1110" y="2699"/>
                    <a:pt x="838" y="2448"/>
                    <a:pt x="566" y="2448"/>
                  </a:cubicBezTo>
                  <a:cubicBezTo>
                    <a:pt x="252" y="2448"/>
                    <a:pt x="1" y="2720"/>
                    <a:pt x="1" y="3013"/>
                  </a:cubicBezTo>
                  <a:lnTo>
                    <a:pt x="1" y="5587"/>
                  </a:lnTo>
                  <a:lnTo>
                    <a:pt x="1" y="6821"/>
                  </a:lnTo>
                  <a:lnTo>
                    <a:pt x="1" y="12261"/>
                  </a:lnTo>
                  <a:lnTo>
                    <a:pt x="48585" y="12261"/>
                  </a:lnTo>
                  <a:lnTo>
                    <a:pt x="48585" y="6821"/>
                  </a:lnTo>
                  <a:lnTo>
                    <a:pt x="48585" y="5587"/>
                  </a:lnTo>
                  <a:lnTo>
                    <a:pt x="48585" y="3013"/>
                  </a:lnTo>
                  <a:cubicBezTo>
                    <a:pt x="48522" y="2699"/>
                    <a:pt x="48292" y="2448"/>
                    <a:pt x="47978" y="2448"/>
                  </a:cubicBezTo>
                  <a:cubicBezTo>
                    <a:pt x="47665" y="2448"/>
                    <a:pt x="47434" y="2720"/>
                    <a:pt x="47434" y="3013"/>
                  </a:cubicBezTo>
                  <a:lnTo>
                    <a:pt x="47434" y="5587"/>
                  </a:lnTo>
                  <a:lnTo>
                    <a:pt x="46074" y="5587"/>
                  </a:lnTo>
                  <a:lnTo>
                    <a:pt x="46074" y="2448"/>
                  </a:lnTo>
                  <a:lnTo>
                    <a:pt x="44359" y="2448"/>
                  </a:lnTo>
                  <a:lnTo>
                    <a:pt x="44359" y="544"/>
                  </a:lnTo>
                  <a:cubicBezTo>
                    <a:pt x="44359" y="230"/>
                    <a:pt x="44108" y="0"/>
                    <a:pt x="43815" y="0"/>
                  </a:cubicBezTo>
                  <a:cubicBezTo>
                    <a:pt x="43501" y="0"/>
                    <a:pt x="43271" y="251"/>
                    <a:pt x="43271" y="544"/>
                  </a:cubicBezTo>
                  <a:lnTo>
                    <a:pt x="43271" y="2448"/>
                  </a:lnTo>
                  <a:lnTo>
                    <a:pt x="41576" y="2448"/>
                  </a:lnTo>
                  <a:lnTo>
                    <a:pt x="41576" y="5587"/>
                  </a:lnTo>
                  <a:lnTo>
                    <a:pt x="40216" y="5587"/>
                  </a:lnTo>
                  <a:lnTo>
                    <a:pt x="40216" y="3013"/>
                  </a:lnTo>
                  <a:cubicBezTo>
                    <a:pt x="40216" y="2699"/>
                    <a:pt x="39944" y="2448"/>
                    <a:pt x="39651" y="2448"/>
                  </a:cubicBezTo>
                  <a:cubicBezTo>
                    <a:pt x="39337" y="2448"/>
                    <a:pt x="39107" y="2720"/>
                    <a:pt x="39107" y="3013"/>
                  </a:cubicBezTo>
                  <a:lnTo>
                    <a:pt x="39107" y="5587"/>
                  </a:lnTo>
                  <a:lnTo>
                    <a:pt x="39107" y="6821"/>
                  </a:lnTo>
                  <a:lnTo>
                    <a:pt x="39107" y="10044"/>
                  </a:lnTo>
                  <a:lnTo>
                    <a:pt x="9416" y="10044"/>
                  </a:lnTo>
                  <a:lnTo>
                    <a:pt x="9416" y="6821"/>
                  </a:lnTo>
                  <a:lnTo>
                    <a:pt x="9416" y="5587"/>
                  </a:lnTo>
                  <a:lnTo>
                    <a:pt x="9416" y="3013"/>
                  </a:lnTo>
                  <a:cubicBezTo>
                    <a:pt x="9416" y="2699"/>
                    <a:pt x="9165" y="2448"/>
                    <a:pt x="8872" y="2448"/>
                  </a:cubicBezTo>
                  <a:cubicBezTo>
                    <a:pt x="8558" y="2448"/>
                    <a:pt x="8328" y="2720"/>
                    <a:pt x="8328" y="3013"/>
                  </a:cubicBezTo>
                  <a:lnTo>
                    <a:pt x="8328" y="5587"/>
                  </a:lnTo>
                  <a:lnTo>
                    <a:pt x="6968" y="5587"/>
                  </a:lnTo>
                  <a:lnTo>
                    <a:pt x="6968" y="2448"/>
                  </a:lnTo>
                  <a:lnTo>
                    <a:pt x="5273" y="2448"/>
                  </a:lnTo>
                  <a:lnTo>
                    <a:pt x="5273" y="544"/>
                  </a:lnTo>
                  <a:cubicBezTo>
                    <a:pt x="5273" y="230"/>
                    <a:pt x="5001" y="0"/>
                    <a:pt x="4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791;p67">
              <a:extLst>
                <a:ext uri="{FF2B5EF4-FFF2-40B4-BE49-F238E27FC236}">
                  <a16:creationId xmlns:a16="http://schemas.microsoft.com/office/drawing/2014/main" id="{FC5F5A50-041B-C058-59B4-0896EE819FF5}"/>
                </a:ext>
              </a:extLst>
            </p:cNvPr>
            <p:cNvSpPr/>
            <p:nvPr/>
          </p:nvSpPr>
          <p:spPr>
            <a:xfrm>
              <a:off x="-2439625" y="4538450"/>
              <a:ext cx="2636925" cy="532525"/>
            </a:xfrm>
            <a:custGeom>
              <a:avLst/>
              <a:gdLst/>
              <a:ahLst/>
              <a:cxnLst/>
              <a:rect l="l" t="t" r="r" b="b"/>
              <a:pathLst>
                <a:path w="105477" h="21301" extrusionOk="0">
                  <a:moveTo>
                    <a:pt x="45091" y="1109"/>
                  </a:moveTo>
                  <a:lnTo>
                    <a:pt x="45091" y="5545"/>
                  </a:lnTo>
                  <a:lnTo>
                    <a:pt x="42873" y="5545"/>
                  </a:lnTo>
                  <a:lnTo>
                    <a:pt x="42873" y="1109"/>
                  </a:lnTo>
                  <a:close/>
                  <a:moveTo>
                    <a:pt x="101877" y="8411"/>
                  </a:moveTo>
                  <a:lnTo>
                    <a:pt x="101877" y="12847"/>
                  </a:lnTo>
                  <a:lnTo>
                    <a:pt x="99638" y="12847"/>
                  </a:lnTo>
                  <a:lnTo>
                    <a:pt x="99638" y="8411"/>
                  </a:lnTo>
                  <a:close/>
                  <a:moveTo>
                    <a:pt x="53293" y="8976"/>
                  </a:moveTo>
                  <a:cubicBezTo>
                    <a:pt x="54067" y="9667"/>
                    <a:pt x="54862" y="10336"/>
                    <a:pt x="55741" y="11027"/>
                  </a:cubicBezTo>
                  <a:lnTo>
                    <a:pt x="55741" y="18769"/>
                  </a:lnTo>
                  <a:lnTo>
                    <a:pt x="53293" y="18769"/>
                  </a:lnTo>
                  <a:lnTo>
                    <a:pt x="53293" y="8976"/>
                  </a:lnTo>
                  <a:close/>
                  <a:moveTo>
                    <a:pt x="56933" y="11906"/>
                  </a:moveTo>
                  <a:cubicBezTo>
                    <a:pt x="57728" y="12450"/>
                    <a:pt x="58523" y="12973"/>
                    <a:pt x="59360" y="13475"/>
                  </a:cubicBezTo>
                  <a:lnTo>
                    <a:pt x="59360" y="18769"/>
                  </a:lnTo>
                  <a:lnTo>
                    <a:pt x="56933" y="18769"/>
                  </a:lnTo>
                  <a:lnTo>
                    <a:pt x="56933" y="11906"/>
                  </a:lnTo>
                  <a:close/>
                  <a:moveTo>
                    <a:pt x="60595" y="14165"/>
                  </a:moveTo>
                  <a:cubicBezTo>
                    <a:pt x="61390" y="14584"/>
                    <a:pt x="62206" y="14960"/>
                    <a:pt x="63022" y="15316"/>
                  </a:cubicBezTo>
                  <a:lnTo>
                    <a:pt x="63022" y="18769"/>
                  </a:lnTo>
                  <a:lnTo>
                    <a:pt x="60595" y="18769"/>
                  </a:lnTo>
                  <a:lnTo>
                    <a:pt x="60595" y="14165"/>
                  </a:lnTo>
                  <a:close/>
                  <a:moveTo>
                    <a:pt x="64257" y="15797"/>
                  </a:moveTo>
                  <a:cubicBezTo>
                    <a:pt x="65052" y="16090"/>
                    <a:pt x="65868" y="16362"/>
                    <a:pt x="66684" y="16592"/>
                  </a:cubicBezTo>
                  <a:lnTo>
                    <a:pt x="66684" y="18769"/>
                  </a:lnTo>
                  <a:lnTo>
                    <a:pt x="64257" y="18769"/>
                  </a:lnTo>
                  <a:lnTo>
                    <a:pt x="64257" y="15797"/>
                  </a:lnTo>
                  <a:close/>
                  <a:moveTo>
                    <a:pt x="67918" y="16906"/>
                  </a:moveTo>
                  <a:cubicBezTo>
                    <a:pt x="68713" y="17095"/>
                    <a:pt x="69529" y="17241"/>
                    <a:pt x="70345" y="17346"/>
                  </a:cubicBezTo>
                  <a:lnTo>
                    <a:pt x="70345" y="18769"/>
                  </a:lnTo>
                  <a:lnTo>
                    <a:pt x="67918" y="18769"/>
                  </a:lnTo>
                  <a:lnTo>
                    <a:pt x="67918" y="16906"/>
                  </a:lnTo>
                  <a:close/>
                  <a:moveTo>
                    <a:pt x="71559" y="17471"/>
                  </a:moveTo>
                  <a:lnTo>
                    <a:pt x="72647" y="17555"/>
                  </a:lnTo>
                  <a:cubicBezTo>
                    <a:pt x="73107" y="17576"/>
                    <a:pt x="73568" y="17576"/>
                    <a:pt x="74007" y="17618"/>
                  </a:cubicBezTo>
                  <a:lnTo>
                    <a:pt x="74007" y="18769"/>
                  </a:lnTo>
                  <a:lnTo>
                    <a:pt x="71559" y="18769"/>
                  </a:lnTo>
                  <a:lnTo>
                    <a:pt x="71559" y="17471"/>
                  </a:lnTo>
                  <a:close/>
                  <a:moveTo>
                    <a:pt x="77648" y="17471"/>
                  </a:moveTo>
                  <a:lnTo>
                    <a:pt x="77648" y="18769"/>
                  </a:lnTo>
                  <a:lnTo>
                    <a:pt x="75221" y="18769"/>
                  </a:lnTo>
                  <a:lnTo>
                    <a:pt x="75221" y="17576"/>
                  </a:lnTo>
                  <a:cubicBezTo>
                    <a:pt x="76057" y="17576"/>
                    <a:pt x="76873" y="17534"/>
                    <a:pt x="77648" y="17471"/>
                  </a:cubicBezTo>
                  <a:close/>
                  <a:moveTo>
                    <a:pt x="81309" y="17011"/>
                  </a:moveTo>
                  <a:lnTo>
                    <a:pt x="81309" y="18769"/>
                  </a:lnTo>
                  <a:lnTo>
                    <a:pt x="78882" y="18769"/>
                  </a:lnTo>
                  <a:lnTo>
                    <a:pt x="78882" y="17346"/>
                  </a:lnTo>
                  <a:cubicBezTo>
                    <a:pt x="79719" y="17262"/>
                    <a:pt x="80535" y="17136"/>
                    <a:pt x="81309" y="17011"/>
                  </a:cubicBezTo>
                  <a:close/>
                  <a:moveTo>
                    <a:pt x="84971" y="16174"/>
                  </a:moveTo>
                  <a:lnTo>
                    <a:pt x="84971" y="18769"/>
                  </a:lnTo>
                  <a:lnTo>
                    <a:pt x="82544" y="18769"/>
                  </a:lnTo>
                  <a:lnTo>
                    <a:pt x="82544" y="16781"/>
                  </a:lnTo>
                  <a:cubicBezTo>
                    <a:pt x="83381" y="16592"/>
                    <a:pt x="84197" y="16383"/>
                    <a:pt x="84971" y="16174"/>
                  </a:cubicBezTo>
                  <a:close/>
                  <a:moveTo>
                    <a:pt x="88633" y="14856"/>
                  </a:moveTo>
                  <a:lnTo>
                    <a:pt x="88633" y="18769"/>
                  </a:lnTo>
                  <a:lnTo>
                    <a:pt x="86205" y="18769"/>
                  </a:lnTo>
                  <a:lnTo>
                    <a:pt x="86205" y="15776"/>
                  </a:lnTo>
                  <a:cubicBezTo>
                    <a:pt x="87063" y="15484"/>
                    <a:pt x="87879" y="15170"/>
                    <a:pt x="88633" y="14856"/>
                  </a:cubicBezTo>
                  <a:close/>
                  <a:moveTo>
                    <a:pt x="92273" y="13056"/>
                  </a:moveTo>
                  <a:lnTo>
                    <a:pt x="92273" y="18769"/>
                  </a:lnTo>
                  <a:lnTo>
                    <a:pt x="89846" y="18769"/>
                  </a:lnTo>
                  <a:lnTo>
                    <a:pt x="89846" y="14333"/>
                  </a:lnTo>
                  <a:cubicBezTo>
                    <a:pt x="90725" y="13914"/>
                    <a:pt x="91541" y="13496"/>
                    <a:pt x="92273" y="13056"/>
                  </a:cubicBezTo>
                  <a:close/>
                  <a:moveTo>
                    <a:pt x="5963" y="15735"/>
                  </a:moveTo>
                  <a:lnTo>
                    <a:pt x="5963" y="20170"/>
                  </a:lnTo>
                  <a:lnTo>
                    <a:pt x="3745" y="20170"/>
                  </a:lnTo>
                  <a:lnTo>
                    <a:pt x="3745" y="15735"/>
                  </a:lnTo>
                  <a:close/>
                  <a:moveTo>
                    <a:pt x="45091" y="15735"/>
                  </a:moveTo>
                  <a:lnTo>
                    <a:pt x="45091" y="20170"/>
                  </a:lnTo>
                  <a:lnTo>
                    <a:pt x="42873" y="20170"/>
                  </a:lnTo>
                  <a:lnTo>
                    <a:pt x="42873" y="15735"/>
                  </a:lnTo>
                  <a:close/>
                  <a:moveTo>
                    <a:pt x="101877" y="15735"/>
                  </a:moveTo>
                  <a:lnTo>
                    <a:pt x="101877" y="20170"/>
                  </a:lnTo>
                  <a:lnTo>
                    <a:pt x="99638" y="20170"/>
                  </a:lnTo>
                  <a:lnTo>
                    <a:pt x="99638" y="15735"/>
                  </a:lnTo>
                  <a:close/>
                  <a:moveTo>
                    <a:pt x="39127" y="0"/>
                  </a:moveTo>
                  <a:lnTo>
                    <a:pt x="39127" y="6675"/>
                  </a:lnTo>
                  <a:lnTo>
                    <a:pt x="48564" y="6675"/>
                  </a:lnTo>
                  <a:lnTo>
                    <a:pt x="48564" y="4080"/>
                  </a:lnTo>
                  <a:cubicBezTo>
                    <a:pt x="49422" y="5147"/>
                    <a:pt x="50552" y="6465"/>
                    <a:pt x="51974" y="7825"/>
                  </a:cubicBezTo>
                  <a:lnTo>
                    <a:pt x="51974" y="18748"/>
                  </a:lnTo>
                  <a:lnTo>
                    <a:pt x="48564" y="18748"/>
                  </a:lnTo>
                  <a:lnTo>
                    <a:pt x="48564" y="14626"/>
                  </a:lnTo>
                  <a:lnTo>
                    <a:pt x="0" y="14626"/>
                  </a:lnTo>
                  <a:lnTo>
                    <a:pt x="0" y="21300"/>
                  </a:lnTo>
                  <a:lnTo>
                    <a:pt x="9437" y="21300"/>
                  </a:lnTo>
                  <a:lnTo>
                    <a:pt x="9437" y="16844"/>
                  </a:lnTo>
                  <a:lnTo>
                    <a:pt x="39127" y="16844"/>
                  </a:lnTo>
                  <a:lnTo>
                    <a:pt x="39127" y="21300"/>
                  </a:lnTo>
                  <a:lnTo>
                    <a:pt x="48564" y="21300"/>
                  </a:lnTo>
                  <a:lnTo>
                    <a:pt x="48564" y="19668"/>
                  </a:lnTo>
                  <a:lnTo>
                    <a:pt x="95935" y="19668"/>
                  </a:lnTo>
                  <a:lnTo>
                    <a:pt x="95935" y="21300"/>
                  </a:lnTo>
                  <a:lnTo>
                    <a:pt x="105371" y="21300"/>
                  </a:lnTo>
                  <a:lnTo>
                    <a:pt x="105371" y="14626"/>
                  </a:lnTo>
                  <a:lnTo>
                    <a:pt x="95935" y="14626"/>
                  </a:lnTo>
                  <a:lnTo>
                    <a:pt x="95935" y="18748"/>
                  </a:lnTo>
                  <a:lnTo>
                    <a:pt x="93382" y="18748"/>
                  </a:lnTo>
                  <a:lnTo>
                    <a:pt x="93382" y="12324"/>
                  </a:lnTo>
                  <a:cubicBezTo>
                    <a:pt x="94449" y="11634"/>
                    <a:pt x="95286" y="10985"/>
                    <a:pt x="95935" y="10462"/>
                  </a:cubicBezTo>
                  <a:lnTo>
                    <a:pt x="95935" y="13998"/>
                  </a:lnTo>
                  <a:lnTo>
                    <a:pt x="105476" y="13998"/>
                  </a:lnTo>
                  <a:lnTo>
                    <a:pt x="105476" y="13977"/>
                  </a:lnTo>
                  <a:lnTo>
                    <a:pt x="105476" y="7302"/>
                  </a:lnTo>
                  <a:lnTo>
                    <a:pt x="96040" y="7302"/>
                  </a:lnTo>
                  <a:lnTo>
                    <a:pt x="96040" y="9206"/>
                  </a:lnTo>
                  <a:cubicBezTo>
                    <a:pt x="95495" y="9709"/>
                    <a:pt x="94617" y="10420"/>
                    <a:pt x="93466" y="11194"/>
                  </a:cubicBezTo>
                  <a:cubicBezTo>
                    <a:pt x="93110" y="11466"/>
                    <a:pt x="92692" y="11717"/>
                    <a:pt x="92252" y="11989"/>
                  </a:cubicBezTo>
                  <a:cubicBezTo>
                    <a:pt x="91520" y="12429"/>
                    <a:pt x="90704" y="12868"/>
                    <a:pt x="89804" y="13328"/>
                  </a:cubicBezTo>
                  <a:cubicBezTo>
                    <a:pt x="89428" y="13496"/>
                    <a:pt x="89030" y="13684"/>
                    <a:pt x="88591" y="13872"/>
                  </a:cubicBezTo>
                  <a:cubicBezTo>
                    <a:pt x="87817" y="14207"/>
                    <a:pt x="87021" y="14521"/>
                    <a:pt x="86143" y="14814"/>
                  </a:cubicBezTo>
                  <a:cubicBezTo>
                    <a:pt x="85766" y="14940"/>
                    <a:pt x="85348" y="15065"/>
                    <a:pt x="84929" y="15212"/>
                  </a:cubicBezTo>
                  <a:cubicBezTo>
                    <a:pt x="84134" y="15442"/>
                    <a:pt x="83318" y="15651"/>
                    <a:pt x="82481" y="15839"/>
                  </a:cubicBezTo>
                  <a:cubicBezTo>
                    <a:pt x="82104" y="15902"/>
                    <a:pt x="81686" y="15986"/>
                    <a:pt x="81267" y="16069"/>
                  </a:cubicBezTo>
                  <a:cubicBezTo>
                    <a:pt x="80472" y="16195"/>
                    <a:pt x="79656" y="16320"/>
                    <a:pt x="78819" y="16404"/>
                  </a:cubicBezTo>
                  <a:cubicBezTo>
                    <a:pt x="78443" y="16467"/>
                    <a:pt x="78024" y="16488"/>
                    <a:pt x="77606" y="16509"/>
                  </a:cubicBezTo>
                  <a:cubicBezTo>
                    <a:pt x="76811" y="16572"/>
                    <a:pt x="75995" y="16613"/>
                    <a:pt x="75158" y="16613"/>
                  </a:cubicBezTo>
                  <a:lnTo>
                    <a:pt x="73944" y="16613"/>
                  </a:lnTo>
                  <a:cubicBezTo>
                    <a:pt x="73526" y="16613"/>
                    <a:pt x="73065" y="16592"/>
                    <a:pt x="72626" y="16551"/>
                  </a:cubicBezTo>
                  <a:cubicBezTo>
                    <a:pt x="72228" y="16530"/>
                    <a:pt x="71873" y="16509"/>
                    <a:pt x="71496" y="16488"/>
                  </a:cubicBezTo>
                  <a:cubicBezTo>
                    <a:pt x="71078" y="16446"/>
                    <a:pt x="70701" y="16404"/>
                    <a:pt x="70283" y="16362"/>
                  </a:cubicBezTo>
                  <a:cubicBezTo>
                    <a:pt x="69446" y="16258"/>
                    <a:pt x="68630" y="16090"/>
                    <a:pt x="67834" y="15902"/>
                  </a:cubicBezTo>
                  <a:cubicBezTo>
                    <a:pt x="67416" y="15797"/>
                    <a:pt x="67039" y="15693"/>
                    <a:pt x="66621" y="15588"/>
                  </a:cubicBezTo>
                  <a:cubicBezTo>
                    <a:pt x="65784" y="15358"/>
                    <a:pt x="64968" y="15065"/>
                    <a:pt x="64173" y="14772"/>
                  </a:cubicBezTo>
                  <a:cubicBezTo>
                    <a:pt x="63754" y="14626"/>
                    <a:pt x="63378" y="14437"/>
                    <a:pt x="62959" y="14291"/>
                  </a:cubicBezTo>
                  <a:cubicBezTo>
                    <a:pt x="62122" y="13914"/>
                    <a:pt x="61306" y="13496"/>
                    <a:pt x="60511" y="13077"/>
                  </a:cubicBezTo>
                  <a:cubicBezTo>
                    <a:pt x="60093" y="12847"/>
                    <a:pt x="59716" y="12617"/>
                    <a:pt x="59298" y="12366"/>
                  </a:cubicBezTo>
                  <a:cubicBezTo>
                    <a:pt x="58419" y="11843"/>
                    <a:pt x="57624" y="11299"/>
                    <a:pt x="56850" y="10755"/>
                  </a:cubicBezTo>
                  <a:cubicBezTo>
                    <a:pt x="56431" y="10441"/>
                    <a:pt x="56013" y="10127"/>
                    <a:pt x="55636" y="9813"/>
                  </a:cubicBezTo>
                  <a:cubicBezTo>
                    <a:pt x="54736" y="9102"/>
                    <a:pt x="53920" y="8390"/>
                    <a:pt x="53188" y="7700"/>
                  </a:cubicBezTo>
                  <a:cubicBezTo>
                    <a:pt x="52769" y="7281"/>
                    <a:pt x="52351" y="6884"/>
                    <a:pt x="51974" y="6486"/>
                  </a:cubicBezTo>
                  <a:cubicBezTo>
                    <a:pt x="50510" y="4980"/>
                    <a:pt x="49359" y="3578"/>
                    <a:pt x="48564" y="2532"/>
                  </a:cubicBezTo>
                  <a:lnTo>
                    <a:pt x="48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792;p67">
              <a:extLst>
                <a:ext uri="{FF2B5EF4-FFF2-40B4-BE49-F238E27FC236}">
                  <a16:creationId xmlns:a16="http://schemas.microsoft.com/office/drawing/2014/main" id="{DB022F7D-6AD4-C400-52B1-77C60D69CBDE}"/>
                </a:ext>
              </a:extLst>
            </p:cNvPr>
            <p:cNvSpPr/>
            <p:nvPr/>
          </p:nvSpPr>
          <p:spPr>
            <a:xfrm>
              <a:off x="-38125" y="4393550"/>
              <a:ext cx="236450" cy="306550"/>
            </a:xfrm>
            <a:custGeom>
              <a:avLst/>
              <a:gdLst/>
              <a:ahLst/>
              <a:cxnLst/>
              <a:rect l="l" t="t" r="r" b="b"/>
              <a:pathLst>
                <a:path w="9458" h="12262" extrusionOk="0">
                  <a:moveTo>
                    <a:pt x="5838" y="6905"/>
                  </a:moveTo>
                  <a:lnTo>
                    <a:pt x="5838" y="11341"/>
                  </a:lnTo>
                  <a:lnTo>
                    <a:pt x="3620" y="11341"/>
                  </a:lnTo>
                  <a:lnTo>
                    <a:pt x="3620" y="6905"/>
                  </a:lnTo>
                  <a:close/>
                  <a:moveTo>
                    <a:pt x="4708" y="0"/>
                  </a:moveTo>
                  <a:cubicBezTo>
                    <a:pt x="4394" y="0"/>
                    <a:pt x="4164" y="251"/>
                    <a:pt x="4164" y="544"/>
                  </a:cubicBezTo>
                  <a:lnTo>
                    <a:pt x="4164" y="2448"/>
                  </a:lnTo>
                  <a:lnTo>
                    <a:pt x="2469" y="2448"/>
                  </a:lnTo>
                  <a:lnTo>
                    <a:pt x="2469" y="5587"/>
                  </a:lnTo>
                  <a:lnTo>
                    <a:pt x="1109" y="5587"/>
                  </a:lnTo>
                  <a:lnTo>
                    <a:pt x="1109" y="3013"/>
                  </a:lnTo>
                  <a:cubicBezTo>
                    <a:pt x="1109" y="2678"/>
                    <a:pt x="837" y="2448"/>
                    <a:pt x="565" y="2448"/>
                  </a:cubicBezTo>
                  <a:cubicBezTo>
                    <a:pt x="252" y="2448"/>
                    <a:pt x="0" y="2720"/>
                    <a:pt x="0" y="3013"/>
                  </a:cubicBezTo>
                  <a:lnTo>
                    <a:pt x="0" y="5587"/>
                  </a:lnTo>
                  <a:lnTo>
                    <a:pt x="0" y="6821"/>
                  </a:lnTo>
                  <a:lnTo>
                    <a:pt x="0" y="12261"/>
                  </a:lnTo>
                  <a:lnTo>
                    <a:pt x="9458" y="12261"/>
                  </a:lnTo>
                  <a:lnTo>
                    <a:pt x="9458" y="6821"/>
                  </a:lnTo>
                  <a:lnTo>
                    <a:pt x="9458" y="5587"/>
                  </a:lnTo>
                  <a:lnTo>
                    <a:pt x="9458" y="3013"/>
                  </a:lnTo>
                  <a:cubicBezTo>
                    <a:pt x="9416" y="2678"/>
                    <a:pt x="9186" y="2448"/>
                    <a:pt x="8872" y="2448"/>
                  </a:cubicBezTo>
                  <a:cubicBezTo>
                    <a:pt x="8558" y="2448"/>
                    <a:pt x="8328" y="2720"/>
                    <a:pt x="8328" y="3013"/>
                  </a:cubicBezTo>
                  <a:lnTo>
                    <a:pt x="8328" y="5587"/>
                  </a:lnTo>
                  <a:lnTo>
                    <a:pt x="6968" y="5587"/>
                  </a:lnTo>
                  <a:lnTo>
                    <a:pt x="6968" y="2448"/>
                  </a:lnTo>
                  <a:lnTo>
                    <a:pt x="5252" y="2448"/>
                  </a:lnTo>
                  <a:lnTo>
                    <a:pt x="5252" y="544"/>
                  </a:lnTo>
                  <a:cubicBezTo>
                    <a:pt x="5252" y="230"/>
                    <a:pt x="5001" y="0"/>
                    <a:pt x="4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" name="Google Shape;1793;p67">
            <a:extLst>
              <a:ext uri="{FF2B5EF4-FFF2-40B4-BE49-F238E27FC236}">
                <a16:creationId xmlns:a16="http://schemas.microsoft.com/office/drawing/2014/main" id="{596B657E-4FAE-06D4-92C4-6411081C3657}"/>
              </a:ext>
            </a:extLst>
          </p:cNvPr>
          <p:cNvGrpSpPr/>
          <p:nvPr/>
        </p:nvGrpSpPr>
        <p:grpSpPr>
          <a:xfrm>
            <a:off x="7563482" y="4875318"/>
            <a:ext cx="3828324" cy="172150"/>
            <a:chOff x="1183625" y="1057450"/>
            <a:chExt cx="1355975" cy="172150"/>
          </a:xfrm>
        </p:grpSpPr>
        <p:cxnSp>
          <p:nvCxnSpPr>
            <p:cNvPr id="13" name="Google Shape;1794;p67">
              <a:extLst>
                <a:ext uri="{FF2B5EF4-FFF2-40B4-BE49-F238E27FC236}">
                  <a16:creationId xmlns:a16="http://schemas.microsoft.com/office/drawing/2014/main" id="{C4DCC325-E30A-716B-E340-3986B8727778}"/>
                </a:ext>
              </a:extLst>
            </p:cNvPr>
            <p:cNvCxnSpPr/>
            <p:nvPr/>
          </p:nvCxnSpPr>
          <p:spPr>
            <a:xfrm>
              <a:off x="1434700" y="1057450"/>
              <a:ext cx="1104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795;p67">
              <a:extLst>
                <a:ext uri="{FF2B5EF4-FFF2-40B4-BE49-F238E27FC236}">
                  <a16:creationId xmlns:a16="http://schemas.microsoft.com/office/drawing/2014/main" id="{06AB4B66-CCE8-DEF2-7D3E-64BBDB0E81EB}"/>
                </a:ext>
              </a:extLst>
            </p:cNvPr>
            <p:cNvCxnSpPr/>
            <p:nvPr/>
          </p:nvCxnSpPr>
          <p:spPr>
            <a:xfrm>
              <a:off x="1183625" y="1143525"/>
              <a:ext cx="1104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796;p67">
              <a:extLst>
                <a:ext uri="{FF2B5EF4-FFF2-40B4-BE49-F238E27FC236}">
                  <a16:creationId xmlns:a16="http://schemas.microsoft.com/office/drawing/2014/main" id="{3B54638B-9D99-4A54-D960-04B231AF0AEC}"/>
                </a:ext>
              </a:extLst>
            </p:cNvPr>
            <p:cNvCxnSpPr/>
            <p:nvPr/>
          </p:nvCxnSpPr>
          <p:spPr>
            <a:xfrm>
              <a:off x="1305600" y="1229600"/>
              <a:ext cx="1166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32" name="Tabela 31">
            <a:extLst>
              <a:ext uri="{FF2B5EF4-FFF2-40B4-BE49-F238E27FC236}">
                <a16:creationId xmlns:a16="http://schemas.microsoft.com/office/drawing/2014/main" id="{3C5F1F9E-E5C8-3956-438A-C2A885A40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648947"/>
              </p:ext>
            </p:extLst>
          </p:nvPr>
        </p:nvGraphicFramePr>
        <p:xfrm>
          <a:off x="159768" y="263142"/>
          <a:ext cx="7403714" cy="4544251"/>
        </p:xfrm>
        <a:graphic>
          <a:graphicData uri="http://schemas.openxmlformats.org/drawingml/2006/table">
            <a:tbl>
              <a:tblPr firstRow="1" firstCol="1" bandRow="1"/>
              <a:tblGrid>
                <a:gridCol w="7403714">
                  <a:extLst>
                    <a:ext uri="{9D8B030D-6E8A-4147-A177-3AD203B41FA5}">
                      <a16:colId xmlns:a16="http://schemas.microsoft.com/office/drawing/2014/main" val="3724283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&lt;?xml version='1.0' encoding='utf-8'?&gt;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&lt;annotation verified="yes"&gt;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	&lt;folder&gt;Pasta Final&lt;/folder&gt;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	&lt;filename&gt;1_1.jpg&lt;/filename&gt;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	&lt;path&gt;C:\Users\beatr\Documents\GitHub\SAFENET-Bea\Pasta Final\1_1.jpg&lt;/path&gt;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	&lt;source&gt;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		&lt;database&gt;Unknown&lt;/database&gt;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	&lt;/source&gt;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	&lt;size&gt;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		&lt;width&gt;224&lt;/width&gt;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		&lt;height&gt;224&lt;/height&gt;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		&lt;depth&gt;3&lt;/depth&gt;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	&lt;/size&gt;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	&lt;segmented&gt;0&lt;/segmented&gt;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&lt;structure&gt;&lt;type&gt;Tabuleiro simples/</a:t>
                      </a:r>
                      <a:r>
                        <a:rPr lang="pt-PT" sz="1200" kern="100" noProof="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apoiado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&lt;/type&gt;&lt;material&gt;Betão Armado&lt;/material&gt;&lt;year_range&gt;Antes de 1960&lt;/year_range&gt;&lt;/structure&gt;&lt;/annotation&gt;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674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ção do Texto 2">
            <a:extLst>
              <a:ext uri="{FF2B5EF4-FFF2-40B4-BE49-F238E27FC236}">
                <a16:creationId xmlns:a16="http://schemas.microsoft.com/office/drawing/2014/main" id="{C0A4E8F3-A571-F7A8-257F-FF8BD7700A28}"/>
              </a:ext>
            </a:extLst>
          </p:cNvPr>
          <p:cNvSpPr txBox="1">
            <a:spLocks/>
          </p:cNvSpPr>
          <p:nvPr/>
        </p:nvSpPr>
        <p:spPr>
          <a:xfrm>
            <a:off x="253093" y="710150"/>
            <a:ext cx="4106635" cy="389491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000" b="1" dirty="0">
                <a:latin typeface="Karla" pitchFamily="2" charset="0"/>
              </a:rPr>
              <a:t>Antes</a:t>
            </a:r>
          </a:p>
          <a:p>
            <a:r>
              <a:rPr lang="pt-PT" dirty="0">
                <a:latin typeface="Karla" pitchFamily="2" charset="0"/>
              </a:rPr>
              <a:t>74 combinações</a:t>
            </a:r>
          </a:p>
          <a:p>
            <a:endParaRPr lang="pt-PT" dirty="0">
              <a:latin typeface="Karla" pitchFamily="2" charset="0"/>
            </a:endParaRPr>
          </a:p>
          <a:p>
            <a:endParaRPr lang="pt-PT" dirty="0">
              <a:latin typeface="Karla" pitchFamily="2" charset="0"/>
            </a:endParaRPr>
          </a:p>
          <a:p>
            <a:r>
              <a:rPr lang="pt-PT" dirty="0">
                <a:latin typeface="Karla" pitchFamily="2" charset="0"/>
              </a:rPr>
              <a:t>26 combinações com 1 a 5 ficheiros (35,62%)</a:t>
            </a:r>
          </a:p>
          <a:p>
            <a:r>
              <a:rPr lang="pt-PT" dirty="0">
                <a:latin typeface="Karla" pitchFamily="2" charset="0"/>
              </a:rPr>
              <a:t>15 combinações com 6 a 10 ficheiros (20,55%)</a:t>
            </a:r>
          </a:p>
          <a:p>
            <a:r>
              <a:rPr lang="pt-PT" dirty="0">
                <a:latin typeface="Karla" pitchFamily="2" charset="0"/>
              </a:rPr>
              <a:t>5 combinações com 100 a 500 ficheiros (11,63%)</a:t>
            </a:r>
          </a:p>
          <a:p>
            <a:r>
              <a:rPr lang="pt-PT" dirty="0">
                <a:latin typeface="Karla" pitchFamily="2" charset="0"/>
              </a:rPr>
              <a:t>3 combinações com mais de 500 ficheiros (4,11%)</a:t>
            </a:r>
          </a:p>
          <a:p>
            <a:endParaRPr lang="pt-PT" dirty="0">
              <a:latin typeface="Karla" pitchFamily="2" charset="0"/>
            </a:endParaRPr>
          </a:p>
          <a:p>
            <a:endParaRPr lang="pt-PT" dirty="0">
              <a:latin typeface="Karla" pitchFamily="2" charset="0"/>
            </a:endParaRPr>
          </a:p>
          <a:p>
            <a:r>
              <a:rPr lang="pt-PT" b="1" dirty="0">
                <a:latin typeface="Karla" pitchFamily="2" charset="0"/>
              </a:rPr>
              <a:t>Intervalo de Anos: </a:t>
            </a:r>
            <a:r>
              <a:rPr lang="pt-PT" dirty="0">
                <a:latin typeface="Karla" pitchFamily="2" charset="0"/>
              </a:rPr>
              <a:t>4 atributos</a:t>
            </a:r>
          </a:p>
          <a:p>
            <a:r>
              <a:rPr lang="pt-PT" b="1" dirty="0">
                <a:latin typeface="Karla" pitchFamily="2" charset="0"/>
              </a:rPr>
              <a:t>Estrutura:</a:t>
            </a:r>
            <a:r>
              <a:rPr lang="pt-PT" dirty="0">
                <a:latin typeface="Karla" pitchFamily="2" charset="0"/>
              </a:rPr>
              <a:t> 12 atributos</a:t>
            </a:r>
          </a:p>
          <a:p>
            <a:r>
              <a:rPr lang="pt-PT" b="1" dirty="0">
                <a:latin typeface="Karla" pitchFamily="2" charset="0"/>
              </a:rPr>
              <a:t>Material:</a:t>
            </a:r>
            <a:r>
              <a:rPr lang="pt-PT" dirty="0">
                <a:latin typeface="Karla" pitchFamily="2" charset="0"/>
              </a:rPr>
              <a:t> 12 atributos</a:t>
            </a:r>
          </a:p>
          <a:p>
            <a:endParaRPr lang="pt-PT" dirty="0">
              <a:latin typeface="Karla" pitchFamily="2" charset="0"/>
            </a:endParaRPr>
          </a:p>
          <a:p>
            <a:endParaRPr lang="pt-PT" dirty="0">
              <a:latin typeface="Karla" pitchFamily="2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CC58381-43F2-0BAB-AB06-4928979CE60C}"/>
              </a:ext>
            </a:extLst>
          </p:cNvPr>
          <p:cNvSpPr txBox="1">
            <a:spLocks/>
          </p:cNvSpPr>
          <p:nvPr/>
        </p:nvSpPr>
        <p:spPr>
          <a:xfrm>
            <a:off x="720000" y="137450"/>
            <a:ext cx="77040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800" dirty="0">
                <a:solidFill>
                  <a:schemeClr val="tx2"/>
                </a:solidFill>
                <a:latin typeface="Epilogue"/>
              </a:rPr>
              <a:t>Classes – Combinações de Features</a:t>
            </a:r>
          </a:p>
        </p:txBody>
      </p:sp>
      <p:grpSp>
        <p:nvGrpSpPr>
          <p:cNvPr id="9" name="Google Shape;270;p37">
            <a:extLst>
              <a:ext uri="{FF2B5EF4-FFF2-40B4-BE49-F238E27FC236}">
                <a16:creationId xmlns:a16="http://schemas.microsoft.com/office/drawing/2014/main" id="{F227E067-17B9-43F6-5AD1-8947CC732408}"/>
              </a:ext>
            </a:extLst>
          </p:cNvPr>
          <p:cNvGrpSpPr/>
          <p:nvPr/>
        </p:nvGrpSpPr>
        <p:grpSpPr>
          <a:xfrm>
            <a:off x="0" y="4833400"/>
            <a:ext cx="8428968" cy="172650"/>
            <a:chOff x="3936975" y="4282175"/>
            <a:chExt cx="5212075" cy="172650"/>
          </a:xfrm>
        </p:grpSpPr>
        <p:sp>
          <p:nvSpPr>
            <p:cNvPr id="10" name="Google Shape;271;p37">
              <a:extLst>
                <a:ext uri="{FF2B5EF4-FFF2-40B4-BE49-F238E27FC236}">
                  <a16:creationId xmlns:a16="http://schemas.microsoft.com/office/drawing/2014/main" id="{C7FC0428-24B3-BC58-370F-A5947BDC93FC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272;p37">
              <a:extLst>
                <a:ext uri="{FF2B5EF4-FFF2-40B4-BE49-F238E27FC236}">
                  <a16:creationId xmlns:a16="http://schemas.microsoft.com/office/drawing/2014/main" id="{EA20B5FC-7996-4FEF-2AA5-3B75750AA063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3;p37">
              <a:extLst>
                <a:ext uri="{FF2B5EF4-FFF2-40B4-BE49-F238E27FC236}">
                  <a16:creationId xmlns:a16="http://schemas.microsoft.com/office/drawing/2014/main" id="{93D6C4C8-B56F-B201-3A3A-D342407531DB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" name="Marcador de Posição do Texto 2">
            <a:extLst>
              <a:ext uri="{FF2B5EF4-FFF2-40B4-BE49-F238E27FC236}">
                <a16:creationId xmlns:a16="http://schemas.microsoft.com/office/drawing/2014/main" id="{25ECCC0E-7269-365D-6D40-23EBD551CF3B}"/>
              </a:ext>
            </a:extLst>
          </p:cNvPr>
          <p:cNvSpPr txBox="1">
            <a:spLocks/>
          </p:cNvSpPr>
          <p:nvPr/>
        </p:nvSpPr>
        <p:spPr>
          <a:xfrm>
            <a:off x="4784272" y="710150"/>
            <a:ext cx="4106635" cy="389491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2000" b="1" dirty="0">
                <a:latin typeface="Karla" pitchFamily="2" charset="0"/>
              </a:rPr>
              <a:t>Depois</a:t>
            </a:r>
          </a:p>
          <a:p>
            <a:r>
              <a:rPr lang="pt-PT" dirty="0">
                <a:latin typeface="Karla" pitchFamily="2" charset="0"/>
              </a:rPr>
              <a:t>43 combinações</a:t>
            </a:r>
          </a:p>
          <a:p>
            <a:endParaRPr lang="pt-PT" dirty="0">
              <a:latin typeface="Karla" pitchFamily="2" charset="0"/>
            </a:endParaRPr>
          </a:p>
          <a:p>
            <a:endParaRPr lang="pt-PT" dirty="0">
              <a:latin typeface="Karla" pitchFamily="2" charset="0"/>
            </a:endParaRPr>
          </a:p>
          <a:p>
            <a:r>
              <a:rPr lang="pt-PT" dirty="0">
                <a:latin typeface="Karla" pitchFamily="2" charset="0"/>
              </a:rPr>
              <a:t>13 combinações com 1 a 5 ficheiros (30,23%)</a:t>
            </a:r>
          </a:p>
          <a:p>
            <a:r>
              <a:rPr lang="pt-PT" dirty="0">
                <a:latin typeface="Karla" pitchFamily="2" charset="0"/>
              </a:rPr>
              <a:t>6 combinações com 6 a 10 ficheiros (13,95%)</a:t>
            </a:r>
          </a:p>
          <a:p>
            <a:r>
              <a:rPr lang="pt-PT" dirty="0">
                <a:latin typeface="Karla" pitchFamily="2" charset="0"/>
              </a:rPr>
              <a:t>6 combinações com 100 a 500 ficheiros (13,95%)</a:t>
            </a:r>
          </a:p>
          <a:p>
            <a:r>
              <a:rPr lang="pt-PT" dirty="0">
                <a:latin typeface="Karla" pitchFamily="2" charset="0"/>
              </a:rPr>
              <a:t>2 combinações com mais de 500 ficheiros (4,65%)</a:t>
            </a:r>
          </a:p>
          <a:p>
            <a:endParaRPr lang="pt-PT" dirty="0">
              <a:latin typeface="Karla" pitchFamily="2" charset="0"/>
            </a:endParaRPr>
          </a:p>
          <a:p>
            <a:endParaRPr lang="pt-PT" dirty="0">
              <a:latin typeface="Karla" pitchFamily="2" charset="0"/>
            </a:endParaRPr>
          </a:p>
          <a:p>
            <a:r>
              <a:rPr lang="pt-PT" b="1" dirty="0">
                <a:latin typeface="Karla" pitchFamily="2" charset="0"/>
              </a:rPr>
              <a:t>Intervalo de Anos: </a:t>
            </a:r>
            <a:r>
              <a:rPr lang="pt-PT" dirty="0">
                <a:latin typeface="Karla" pitchFamily="2" charset="0"/>
              </a:rPr>
              <a:t>4 atributos</a:t>
            </a:r>
          </a:p>
          <a:p>
            <a:r>
              <a:rPr lang="pt-PT" b="1" dirty="0">
                <a:latin typeface="Karla" pitchFamily="2" charset="0"/>
              </a:rPr>
              <a:t>Estrutura:</a:t>
            </a:r>
            <a:r>
              <a:rPr lang="pt-PT" dirty="0">
                <a:latin typeface="Karla" pitchFamily="2" charset="0"/>
              </a:rPr>
              <a:t> 5 atributos</a:t>
            </a:r>
          </a:p>
          <a:p>
            <a:r>
              <a:rPr lang="pt-PT" b="1" dirty="0">
                <a:latin typeface="Karla" pitchFamily="2" charset="0"/>
              </a:rPr>
              <a:t>Material:</a:t>
            </a:r>
            <a:r>
              <a:rPr lang="pt-PT" dirty="0">
                <a:latin typeface="Karla" pitchFamily="2" charset="0"/>
              </a:rPr>
              <a:t> 5 atributos</a:t>
            </a:r>
          </a:p>
          <a:p>
            <a:endParaRPr lang="pt-PT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559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>
          <a:extLst>
            <a:ext uri="{FF2B5EF4-FFF2-40B4-BE49-F238E27FC236}">
              <a16:creationId xmlns:a16="http://schemas.microsoft.com/office/drawing/2014/main" id="{F02E1222-E04F-3E29-5502-607BF327F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55">
            <a:extLst>
              <a:ext uri="{FF2B5EF4-FFF2-40B4-BE49-F238E27FC236}">
                <a16:creationId xmlns:a16="http://schemas.microsoft.com/office/drawing/2014/main" id="{D84AC380-3F7E-2270-01C6-92AEB57C95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275">
            <a:off x="181156" y="130332"/>
            <a:ext cx="6995254" cy="5036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Modelo Testado - ResNet</a:t>
            </a:r>
            <a:endParaRPr sz="2800" dirty="0"/>
          </a:p>
        </p:txBody>
      </p:sp>
      <p:grpSp>
        <p:nvGrpSpPr>
          <p:cNvPr id="1286" name="Google Shape;1286;p55">
            <a:extLst>
              <a:ext uri="{FF2B5EF4-FFF2-40B4-BE49-F238E27FC236}">
                <a16:creationId xmlns:a16="http://schemas.microsoft.com/office/drawing/2014/main" id="{BA00BCF9-45CE-2CED-8075-563A11983AFC}"/>
              </a:ext>
            </a:extLst>
          </p:cNvPr>
          <p:cNvGrpSpPr/>
          <p:nvPr/>
        </p:nvGrpSpPr>
        <p:grpSpPr>
          <a:xfrm>
            <a:off x="720000" y="4936892"/>
            <a:ext cx="8428968" cy="172650"/>
            <a:chOff x="3936975" y="4282175"/>
            <a:chExt cx="5212075" cy="172650"/>
          </a:xfrm>
        </p:grpSpPr>
        <p:sp>
          <p:nvSpPr>
            <p:cNvPr id="1287" name="Google Shape;1287;p55">
              <a:extLst>
                <a:ext uri="{FF2B5EF4-FFF2-40B4-BE49-F238E27FC236}">
                  <a16:creationId xmlns:a16="http://schemas.microsoft.com/office/drawing/2014/main" id="{53CD6599-2E1E-4822-0707-B8830153F274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8" name="Google Shape;1288;p55">
              <a:extLst>
                <a:ext uri="{FF2B5EF4-FFF2-40B4-BE49-F238E27FC236}">
                  <a16:creationId xmlns:a16="http://schemas.microsoft.com/office/drawing/2014/main" id="{B1B9B0AE-82AC-8646-8150-429881A8FC5B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55">
              <a:extLst>
                <a:ext uri="{FF2B5EF4-FFF2-40B4-BE49-F238E27FC236}">
                  <a16:creationId xmlns:a16="http://schemas.microsoft.com/office/drawing/2014/main" id="{62F654FC-9F43-6DFC-6423-8951813B281A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90" name="Google Shape;1290;p55">
            <a:extLst>
              <a:ext uri="{FF2B5EF4-FFF2-40B4-BE49-F238E27FC236}">
                <a16:creationId xmlns:a16="http://schemas.microsoft.com/office/drawing/2014/main" id="{44BAFEA3-D864-4880-AD40-9B87C668ABBF}"/>
              </a:ext>
            </a:extLst>
          </p:cNvPr>
          <p:cNvSpPr/>
          <p:nvPr/>
        </p:nvSpPr>
        <p:spPr>
          <a:xfrm>
            <a:off x="7982863" y="2052982"/>
            <a:ext cx="614700" cy="614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91" name="Google Shape;1291;p55">
            <a:extLst>
              <a:ext uri="{FF2B5EF4-FFF2-40B4-BE49-F238E27FC236}">
                <a16:creationId xmlns:a16="http://schemas.microsoft.com/office/drawing/2014/main" id="{CA81E909-E0C8-EB94-A5A1-5C83201795AC}"/>
              </a:ext>
            </a:extLst>
          </p:cNvPr>
          <p:cNvGrpSpPr/>
          <p:nvPr/>
        </p:nvGrpSpPr>
        <p:grpSpPr>
          <a:xfrm>
            <a:off x="5927652" y="2783612"/>
            <a:ext cx="3989848" cy="2105713"/>
            <a:chOff x="5111225" y="2096299"/>
            <a:chExt cx="3989848" cy="2105713"/>
          </a:xfrm>
        </p:grpSpPr>
        <p:grpSp>
          <p:nvGrpSpPr>
            <p:cNvPr id="1292" name="Google Shape;1292;p55">
              <a:extLst>
                <a:ext uri="{FF2B5EF4-FFF2-40B4-BE49-F238E27FC236}">
                  <a16:creationId xmlns:a16="http://schemas.microsoft.com/office/drawing/2014/main" id="{5E890016-48F3-AF92-B0FF-A16C3A39C14A}"/>
                </a:ext>
              </a:extLst>
            </p:cNvPr>
            <p:cNvGrpSpPr/>
            <p:nvPr/>
          </p:nvGrpSpPr>
          <p:grpSpPr>
            <a:xfrm flipH="1">
              <a:off x="5150729" y="2096299"/>
              <a:ext cx="3950344" cy="2105713"/>
              <a:chOff x="3736375" y="3174275"/>
              <a:chExt cx="2130025" cy="1135400"/>
            </a:xfrm>
          </p:grpSpPr>
          <p:sp>
            <p:nvSpPr>
              <p:cNvPr id="1293" name="Google Shape;1293;p55">
                <a:extLst>
                  <a:ext uri="{FF2B5EF4-FFF2-40B4-BE49-F238E27FC236}">
                    <a16:creationId xmlns:a16="http://schemas.microsoft.com/office/drawing/2014/main" id="{68CF0712-3829-9471-97A1-EF9D31A09AB6}"/>
                  </a:ext>
                </a:extLst>
              </p:cNvPr>
              <p:cNvSpPr/>
              <p:nvPr/>
            </p:nvSpPr>
            <p:spPr>
              <a:xfrm>
                <a:off x="3736375" y="3174275"/>
                <a:ext cx="2130025" cy="1135400"/>
              </a:xfrm>
              <a:custGeom>
                <a:avLst/>
                <a:gdLst/>
                <a:ahLst/>
                <a:cxnLst/>
                <a:rect l="l" t="t" r="r" b="b"/>
                <a:pathLst>
                  <a:path w="85201" h="45416" extrusionOk="0">
                    <a:moveTo>
                      <a:pt x="84922" y="30775"/>
                    </a:moveTo>
                    <a:cubicBezTo>
                      <a:pt x="84863" y="30735"/>
                      <a:pt x="84823" y="30715"/>
                      <a:pt x="84763" y="30655"/>
                    </a:cubicBezTo>
                    <a:cubicBezTo>
                      <a:pt x="84723" y="30635"/>
                      <a:pt x="84684" y="30616"/>
                      <a:pt x="84664" y="30576"/>
                    </a:cubicBezTo>
                    <a:cubicBezTo>
                      <a:pt x="84624" y="30556"/>
                      <a:pt x="84584" y="30536"/>
                      <a:pt x="84564" y="30516"/>
                    </a:cubicBezTo>
                    <a:cubicBezTo>
                      <a:pt x="84445" y="30377"/>
                      <a:pt x="84286" y="30258"/>
                      <a:pt x="84127" y="30118"/>
                    </a:cubicBezTo>
                    <a:lnTo>
                      <a:pt x="83589" y="29581"/>
                    </a:lnTo>
                    <a:cubicBezTo>
                      <a:pt x="83391" y="29382"/>
                      <a:pt x="83231" y="29163"/>
                      <a:pt x="83032" y="28945"/>
                    </a:cubicBezTo>
                    <a:cubicBezTo>
                      <a:pt x="82635" y="28467"/>
                      <a:pt x="82177" y="27890"/>
                      <a:pt x="81739" y="27293"/>
                    </a:cubicBezTo>
                    <a:cubicBezTo>
                      <a:pt x="81262" y="26677"/>
                      <a:pt x="80785" y="25981"/>
                      <a:pt x="80287" y="25264"/>
                    </a:cubicBezTo>
                    <a:cubicBezTo>
                      <a:pt x="80049" y="24906"/>
                      <a:pt x="79790" y="24509"/>
                      <a:pt x="79551" y="24150"/>
                    </a:cubicBezTo>
                    <a:lnTo>
                      <a:pt x="78795" y="22957"/>
                    </a:lnTo>
                    <a:cubicBezTo>
                      <a:pt x="78557" y="22559"/>
                      <a:pt x="78298" y="22121"/>
                      <a:pt x="78059" y="21704"/>
                    </a:cubicBezTo>
                    <a:cubicBezTo>
                      <a:pt x="77801" y="21266"/>
                      <a:pt x="77522" y="20828"/>
                      <a:pt x="77283" y="20411"/>
                    </a:cubicBezTo>
                    <a:cubicBezTo>
                      <a:pt x="76766" y="19535"/>
                      <a:pt x="76269" y="18640"/>
                      <a:pt x="75772" y="17745"/>
                    </a:cubicBezTo>
                    <a:cubicBezTo>
                      <a:pt x="75274" y="16850"/>
                      <a:pt x="74777" y="15955"/>
                      <a:pt x="74300" y="15059"/>
                    </a:cubicBezTo>
                    <a:cubicBezTo>
                      <a:pt x="73802" y="14164"/>
                      <a:pt x="73345" y="13289"/>
                      <a:pt x="72907" y="12454"/>
                    </a:cubicBezTo>
                    <a:cubicBezTo>
                      <a:pt x="72012" y="10763"/>
                      <a:pt x="71196" y="9151"/>
                      <a:pt x="70500" y="7779"/>
                    </a:cubicBezTo>
                    <a:cubicBezTo>
                      <a:pt x="69545" y="5909"/>
                      <a:pt x="68849" y="4457"/>
                      <a:pt x="68511" y="3701"/>
                    </a:cubicBezTo>
                    <a:lnTo>
                      <a:pt x="68511" y="2010"/>
                    </a:lnTo>
                    <a:lnTo>
                      <a:pt x="69028" y="1493"/>
                    </a:lnTo>
                    <a:lnTo>
                      <a:pt x="69028" y="1"/>
                    </a:lnTo>
                    <a:lnTo>
                      <a:pt x="48141" y="1095"/>
                    </a:lnTo>
                    <a:lnTo>
                      <a:pt x="47226" y="1095"/>
                    </a:lnTo>
                    <a:lnTo>
                      <a:pt x="47246" y="2428"/>
                    </a:lnTo>
                    <a:cubicBezTo>
                      <a:pt x="47086" y="2527"/>
                      <a:pt x="46947" y="2627"/>
                      <a:pt x="46748" y="2726"/>
                    </a:cubicBezTo>
                    <a:cubicBezTo>
                      <a:pt x="46151" y="3104"/>
                      <a:pt x="45395" y="3522"/>
                      <a:pt x="44540" y="3979"/>
                    </a:cubicBezTo>
                    <a:cubicBezTo>
                      <a:pt x="43665" y="4417"/>
                      <a:pt x="42670" y="4914"/>
                      <a:pt x="41576" y="5392"/>
                    </a:cubicBezTo>
                    <a:cubicBezTo>
                      <a:pt x="40482" y="5869"/>
                      <a:pt x="39269" y="6366"/>
                      <a:pt x="37976" y="6804"/>
                    </a:cubicBezTo>
                    <a:cubicBezTo>
                      <a:pt x="36683" y="7281"/>
                      <a:pt x="35290" y="7719"/>
                      <a:pt x="33838" y="8157"/>
                    </a:cubicBezTo>
                    <a:cubicBezTo>
                      <a:pt x="33122" y="8356"/>
                      <a:pt x="32366" y="8574"/>
                      <a:pt x="31630" y="8753"/>
                    </a:cubicBezTo>
                    <a:lnTo>
                      <a:pt x="30516" y="9052"/>
                    </a:lnTo>
                    <a:cubicBezTo>
                      <a:pt x="30138" y="9151"/>
                      <a:pt x="29740" y="9211"/>
                      <a:pt x="29362" y="9310"/>
                    </a:cubicBezTo>
                    <a:cubicBezTo>
                      <a:pt x="27870" y="9669"/>
                      <a:pt x="26338" y="9967"/>
                      <a:pt x="24807" y="10245"/>
                    </a:cubicBezTo>
                    <a:lnTo>
                      <a:pt x="24787" y="10245"/>
                    </a:lnTo>
                    <a:cubicBezTo>
                      <a:pt x="22459" y="9549"/>
                      <a:pt x="20072" y="8873"/>
                      <a:pt x="17645" y="8177"/>
                    </a:cubicBezTo>
                    <a:cubicBezTo>
                      <a:pt x="15318" y="7520"/>
                      <a:pt x="12970" y="6864"/>
                      <a:pt x="10623" y="6187"/>
                    </a:cubicBezTo>
                    <a:cubicBezTo>
                      <a:pt x="8256" y="5531"/>
                      <a:pt x="5869" y="4874"/>
                      <a:pt x="3502" y="4238"/>
                    </a:cubicBezTo>
                    <a:cubicBezTo>
                      <a:pt x="2328" y="3920"/>
                      <a:pt x="1174" y="3601"/>
                      <a:pt x="0" y="3303"/>
                    </a:cubicBezTo>
                    <a:lnTo>
                      <a:pt x="0" y="4079"/>
                    </a:lnTo>
                    <a:cubicBezTo>
                      <a:pt x="140" y="4118"/>
                      <a:pt x="279" y="4138"/>
                      <a:pt x="398" y="4198"/>
                    </a:cubicBezTo>
                    <a:lnTo>
                      <a:pt x="398" y="4596"/>
                    </a:lnTo>
                    <a:cubicBezTo>
                      <a:pt x="239" y="4536"/>
                      <a:pt x="120" y="4516"/>
                      <a:pt x="0" y="4496"/>
                    </a:cubicBezTo>
                    <a:lnTo>
                      <a:pt x="0" y="5292"/>
                    </a:lnTo>
                    <a:cubicBezTo>
                      <a:pt x="140" y="5332"/>
                      <a:pt x="279" y="5372"/>
                      <a:pt x="398" y="5392"/>
                    </a:cubicBezTo>
                    <a:lnTo>
                      <a:pt x="398" y="6187"/>
                    </a:lnTo>
                    <a:cubicBezTo>
                      <a:pt x="239" y="6128"/>
                      <a:pt x="120" y="6108"/>
                      <a:pt x="0" y="6088"/>
                    </a:cubicBezTo>
                    <a:lnTo>
                      <a:pt x="0" y="13170"/>
                    </a:lnTo>
                    <a:cubicBezTo>
                      <a:pt x="18700" y="17148"/>
                      <a:pt x="36424" y="21385"/>
                      <a:pt x="46490" y="24966"/>
                    </a:cubicBezTo>
                    <a:lnTo>
                      <a:pt x="46490" y="45416"/>
                    </a:lnTo>
                    <a:lnTo>
                      <a:pt x="56336" y="45416"/>
                    </a:lnTo>
                    <a:lnTo>
                      <a:pt x="60991" y="45416"/>
                    </a:lnTo>
                    <a:lnTo>
                      <a:pt x="70540" y="45416"/>
                    </a:lnTo>
                    <a:lnTo>
                      <a:pt x="70540" y="27214"/>
                    </a:lnTo>
                    <a:cubicBezTo>
                      <a:pt x="70560" y="27254"/>
                      <a:pt x="70600" y="27254"/>
                      <a:pt x="70600" y="27254"/>
                    </a:cubicBezTo>
                    <a:cubicBezTo>
                      <a:pt x="71157" y="27453"/>
                      <a:pt x="71694" y="27652"/>
                      <a:pt x="72191" y="27850"/>
                    </a:cubicBezTo>
                    <a:cubicBezTo>
                      <a:pt x="74200" y="28587"/>
                      <a:pt x="75772" y="29243"/>
                      <a:pt x="76826" y="29661"/>
                    </a:cubicBezTo>
                    <a:cubicBezTo>
                      <a:pt x="77482" y="29899"/>
                      <a:pt x="77960" y="30098"/>
                      <a:pt x="78218" y="30198"/>
                    </a:cubicBezTo>
                    <a:cubicBezTo>
                      <a:pt x="78378" y="30297"/>
                      <a:pt x="78457" y="30377"/>
                      <a:pt x="78457" y="30377"/>
                    </a:cubicBezTo>
                    <a:lnTo>
                      <a:pt x="78517" y="30258"/>
                    </a:lnTo>
                    <a:cubicBezTo>
                      <a:pt x="78517" y="30258"/>
                      <a:pt x="78517" y="30238"/>
                      <a:pt x="78497" y="30238"/>
                    </a:cubicBezTo>
                    <a:lnTo>
                      <a:pt x="78656" y="29880"/>
                    </a:lnTo>
                    <a:lnTo>
                      <a:pt x="77522" y="29442"/>
                    </a:lnTo>
                    <a:cubicBezTo>
                      <a:pt x="77482" y="29402"/>
                      <a:pt x="77463" y="29382"/>
                      <a:pt x="77423" y="29362"/>
                    </a:cubicBezTo>
                    <a:cubicBezTo>
                      <a:pt x="77264" y="29183"/>
                      <a:pt x="77104" y="29024"/>
                      <a:pt x="76906" y="28805"/>
                    </a:cubicBezTo>
                    <a:cubicBezTo>
                      <a:pt x="76707" y="28626"/>
                      <a:pt x="76528" y="28388"/>
                      <a:pt x="76329" y="28169"/>
                    </a:cubicBezTo>
                    <a:lnTo>
                      <a:pt x="76289" y="28109"/>
                    </a:lnTo>
                    <a:cubicBezTo>
                      <a:pt x="76368" y="28149"/>
                      <a:pt x="76408" y="28169"/>
                      <a:pt x="76488" y="28189"/>
                    </a:cubicBezTo>
                    <a:cubicBezTo>
                      <a:pt x="77562" y="28646"/>
                      <a:pt x="78099" y="28865"/>
                      <a:pt x="78099" y="28865"/>
                    </a:cubicBezTo>
                    <a:lnTo>
                      <a:pt x="78159" y="28766"/>
                    </a:lnTo>
                    <a:cubicBezTo>
                      <a:pt x="78318" y="28845"/>
                      <a:pt x="78417" y="28885"/>
                      <a:pt x="78417" y="28885"/>
                    </a:cubicBezTo>
                    <a:lnTo>
                      <a:pt x="78616" y="28447"/>
                    </a:lnTo>
                    <a:cubicBezTo>
                      <a:pt x="78616" y="28447"/>
                      <a:pt x="78059" y="28209"/>
                      <a:pt x="76985" y="27771"/>
                    </a:cubicBezTo>
                    <a:cubicBezTo>
                      <a:pt x="76587" y="27592"/>
                      <a:pt x="76110" y="27413"/>
                      <a:pt x="75573" y="27194"/>
                    </a:cubicBezTo>
                    <a:cubicBezTo>
                      <a:pt x="75394" y="26975"/>
                      <a:pt x="75215" y="26756"/>
                      <a:pt x="75016" y="26498"/>
                    </a:cubicBezTo>
                    <a:cubicBezTo>
                      <a:pt x="74578" y="25881"/>
                      <a:pt x="74101" y="25205"/>
                      <a:pt x="73603" y="24489"/>
                    </a:cubicBezTo>
                    <a:cubicBezTo>
                      <a:pt x="73345" y="24111"/>
                      <a:pt x="73106" y="23733"/>
                      <a:pt x="72847" y="23335"/>
                    </a:cubicBezTo>
                    <a:lnTo>
                      <a:pt x="72111" y="22161"/>
                    </a:lnTo>
                    <a:cubicBezTo>
                      <a:pt x="71853" y="21743"/>
                      <a:pt x="71614" y="21326"/>
                      <a:pt x="71336" y="20908"/>
                    </a:cubicBezTo>
                    <a:cubicBezTo>
                      <a:pt x="71077" y="20490"/>
                      <a:pt x="70838" y="20033"/>
                      <a:pt x="70580" y="19615"/>
                    </a:cubicBezTo>
                    <a:cubicBezTo>
                      <a:pt x="70062" y="18740"/>
                      <a:pt x="69565" y="17844"/>
                      <a:pt x="69068" y="16949"/>
                    </a:cubicBezTo>
                    <a:cubicBezTo>
                      <a:pt x="68849" y="16571"/>
                      <a:pt x="68650" y="16213"/>
                      <a:pt x="68451" y="15835"/>
                    </a:cubicBezTo>
                    <a:lnTo>
                      <a:pt x="68451" y="5133"/>
                    </a:lnTo>
                    <a:cubicBezTo>
                      <a:pt x="68829" y="5909"/>
                      <a:pt x="69346" y="6884"/>
                      <a:pt x="69943" y="8017"/>
                    </a:cubicBezTo>
                    <a:cubicBezTo>
                      <a:pt x="70639" y="9390"/>
                      <a:pt x="71475" y="10981"/>
                      <a:pt x="72410" y="12672"/>
                    </a:cubicBezTo>
                    <a:cubicBezTo>
                      <a:pt x="72867" y="13548"/>
                      <a:pt x="73345" y="14423"/>
                      <a:pt x="73842" y="15278"/>
                    </a:cubicBezTo>
                    <a:cubicBezTo>
                      <a:pt x="74339" y="16193"/>
                      <a:pt x="74857" y="17089"/>
                      <a:pt x="75354" y="17944"/>
                    </a:cubicBezTo>
                    <a:cubicBezTo>
                      <a:pt x="75891" y="18839"/>
                      <a:pt x="76408" y="19734"/>
                      <a:pt x="76925" y="20590"/>
                    </a:cubicBezTo>
                    <a:cubicBezTo>
                      <a:pt x="77204" y="21027"/>
                      <a:pt x="77443" y="21465"/>
                      <a:pt x="77721" y="21863"/>
                    </a:cubicBezTo>
                    <a:cubicBezTo>
                      <a:pt x="78000" y="22281"/>
                      <a:pt x="78238" y="22698"/>
                      <a:pt x="78497" y="23096"/>
                    </a:cubicBezTo>
                    <a:cubicBezTo>
                      <a:pt x="78775" y="23494"/>
                      <a:pt x="79014" y="23892"/>
                      <a:pt x="79273" y="24290"/>
                    </a:cubicBezTo>
                    <a:cubicBezTo>
                      <a:pt x="79511" y="24668"/>
                      <a:pt x="79790" y="25066"/>
                      <a:pt x="80029" y="25404"/>
                    </a:cubicBezTo>
                    <a:cubicBezTo>
                      <a:pt x="80526" y="26140"/>
                      <a:pt x="81023" y="26836"/>
                      <a:pt x="81501" y="27433"/>
                    </a:cubicBezTo>
                    <a:cubicBezTo>
                      <a:pt x="81978" y="28049"/>
                      <a:pt x="82416" y="28587"/>
                      <a:pt x="82853" y="29064"/>
                    </a:cubicBezTo>
                    <a:cubicBezTo>
                      <a:pt x="83052" y="29283"/>
                      <a:pt x="83251" y="29541"/>
                      <a:pt x="83450" y="29720"/>
                    </a:cubicBezTo>
                    <a:cubicBezTo>
                      <a:pt x="83649" y="29919"/>
                      <a:pt x="83808" y="30078"/>
                      <a:pt x="83967" y="30258"/>
                    </a:cubicBezTo>
                    <a:cubicBezTo>
                      <a:pt x="84146" y="30417"/>
                      <a:pt x="84286" y="30536"/>
                      <a:pt x="84445" y="30655"/>
                    </a:cubicBezTo>
                    <a:cubicBezTo>
                      <a:pt x="84465" y="30675"/>
                      <a:pt x="84505" y="30715"/>
                      <a:pt x="84544" y="30735"/>
                    </a:cubicBezTo>
                    <a:cubicBezTo>
                      <a:pt x="84584" y="30755"/>
                      <a:pt x="84604" y="30775"/>
                      <a:pt x="84644" y="30815"/>
                    </a:cubicBezTo>
                    <a:cubicBezTo>
                      <a:pt x="84703" y="30854"/>
                      <a:pt x="84763" y="30914"/>
                      <a:pt x="84803" y="30934"/>
                    </a:cubicBezTo>
                    <a:lnTo>
                      <a:pt x="85101" y="31153"/>
                    </a:lnTo>
                    <a:lnTo>
                      <a:pt x="85201" y="31013"/>
                    </a:lnTo>
                    <a:close/>
                    <a:moveTo>
                      <a:pt x="3024" y="7878"/>
                    </a:moveTo>
                    <a:cubicBezTo>
                      <a:pt x="3004" y="7858"/>
                      <a:pt x="2984" y="7858"/>
                      <a:pt x="2945" y="7838"/>
                    </a:cubicBezTo>
                    <a:cubicBezTo>
                      <a:pt x="2487" y="7639"/>
                      <a:pt x="1950" y="7401"/>
                      <a:pt x="1393" y="7162"/>
                    </a:cubicBezTo>
                    <a:cubicBezTo>
                      <a:pt x="1930" y="7281"/>
                      <a:pt x="2487" y="7441"/>
                      <a:pt x="3024" y="7560"/>
                    </a:cubicBezTo>
                    <a:close/>
                    <a:moveTo>
                      <a:pt x="3024" y="6804"/>
                    </a:moveTo>
                    <a:cubicBezTo>
                      <a:pt x="2388" y="6645"/>
                      <a:pt x="1731" y="6486"/>
                      <a:pt x="1094" y="6307"/>
                    </a:cubicBezTo>
                    <a:lnTo>
                      <a:pt x="1094" y="5511"/>
                    </a:lnTo>
                    <a:cubicBezTo>
                      <a:pt x="1731" y="5690"/>
                      <a:pt x="2388" y="5849"/>
                      <a:pt x="3024" y="6008"/>
                    </a:cubicBezTo>
                    <a:close/>
                    <a:moveTo>
                      <a:pt x="3024" y="5213"/>
                    </a:moveTo>
                    <a:cubicBezTo>
                      <a:pt x="2388" y="5053"/>
                      <a:pt x="1731" y="4894"/>
                      <a:pt x="1094" y="4715"/>
                    </a:cubicBezTo>
                    <a:lnTo>
                      <a:pt x="1094" y="4317"/>
                    </a:lnTo>
                    <a:lnTo>
                      <a:pt x="3024" y="4855"/>
                    </a:lnTo>
                    <a:close/>
                    <a:moveTo>
                      <a:pt x="5710" y="8853"/>
                    </a:moveTo>
                    <a:cubicBezTo>
                      <a:pt x="5391" y="8773"/>
                      <a:pt x="5053" y="8674"/>
                      <a:pt x="4695" y="8594"/>
                    </a:cubicBezTo>
                    <a:cubicBezTo>
                      <a:pt x="4397" y="8475"/>
                      <a:pt x="4039" y="8316"/>
                      <a:pt x="3641" y="8157"/>
                    </a:cubicBezTo>
                    <a:lnTo>
                      <a:pt x="3641" y="7759"/>
                    </a:lnTo>
                    <a:cubicBezTo>
                      <a:pt x="4317" y="7918"/>
                      <a:pt x="5013" y="8097"/>
                      <a:pt x="5690" y="8276"/>
                    </a:cubicBezTo>
                    <a:lnTo>
                      <a:pt x="5690" y="8853"/>
                    </a:lnTo>
                    <a:close/>
                    <a:moveTo>
                      <a:pt x="5710" y="7480"/>
                    </a:moveTo>
                    <a:cubicBezTo>
                      <a:pt x="5053" y="7301"/>
                      <a:pt x="4357" y="7142"/>
                      <a:pt x="3681" y="6963"/>
                    </a:cubicBezTo>
                    <a:lnTo>
                      <a:pt x="3681" y="6167"/>
                    </a:lnTo>
                    <a:cubicBezTo>
                      <a:pt x="4357" y="6327"/>
                      <a:pt x="5053" y="6506"/>
                      <a:pt x="5710" y="6685"/>
                    </a:cubicBezTo>
                    <a:close/>
                    <a:moveTo>
                      <a:pt x="5710" y="5909"/>
                    </a:moveTo>
                    <a:cubicBezTo>
                      <a:pt x="5053" y="5750"/>
                      <a:pt x="4357" y="5571"/>
                      <a:pt x="3681" y="5392"/>
                    </a:cubicBezTo>
                    <a:lnTo>
                      <a:pt x="3681" y="5014"/>
                    </a:lnTo>
                    <a:cubicBezTo>
                      <a:pt x="4357" y="5193"/>
                      <a:pt x="5053" y="5392"/>
                      <a:pt x="5710" y="5571"/>
                    </a:cubicBezTo>
                    <a:close/>
                    <a:moveTo>
                      <a:pt x="8455" y="9589"/>
                    </a:moveTo>
                    <a:cubicBezTo>
                      <a:pt x="7759" y="9390"/>
                      <a:pt x="7042" y="9231"/>
                      <a:pt x="6346" y="9032"/>
                    </a:cubicBezTo>
                    <a:lnTo>
                      <a:pt x="6346" y="8435"/>
                    </a:lnTo>
                    <a:cubicBezTo>
                      <a:pt x="7042" y="8594"/>
                      <a:pt x="7759" y="8773"/>
                      <a:pt x="8455" y="8952"/>
                    </a:cubicBezTo>
                    <a:close/>
                    <a:moveTo>
                      <a:pt x="8455" y="8196"/>
                    </a:moveTo>
                    <a:cubicBezTo>
                      <a:pt x="7759" y="8037"/>
                      <a:pt x="7042" y="7858"/>
                      <a:pt x="6346" y="7659"/>
                    </a:cubicBezTo>
                    <a:lnTo>
                      <a:pt x="6346" y="6864"/>
                    </a:lnTo>
                    <a:cubicBezTo>
                      <a:pt x="7042" y="7043"/>
                      <a:pt x="7759" y="7202"/>
                      <a:pt x="8455" y="7401"/>
                    </a:cubicBezTo>
                    <a:close/>
                    <a:moveTo>
                      <a:pt x="8455" y="6645"/>
                    </a:moveTo>
                    <a:cubicBezTo>
                      <a:pt x="7759" y="6446"/>
                      <a:pt x="7042" y="6267"/>
                      <a:pt x="6346" y="6088"/>
                    </a:cubicBezTo>
                    <a:lnTo>
                      <a:pt x="6346" y="5750"/>
                    </a:lnTo>
                    <a:cubicBezTo>
                      <a:pt x="7042" y="5949"/>
                      <a:pt x="7759" y="6108"/>
                      <a:pt x="8455" y="6307"/>
                    </a:cubicBezTo>
                    <a:close/>
                    <a:moveTo>
                      <a:pt x="11359" y="10345"/>
                    </a:moveTo>
                    <a:cubicBezTo>
                      <a:pt x="10623" y="10146"/>
                      <a:pt x="9847" y="9947"/>
                      <a:pt x="9091" y="9748"/>
                    </a:cubicBezTo>
                    <a:lnTo>
                      <a:pt x="9091" y="9131"/>
                    </a:lnTo>
                    <a:cubicBezTo>
                      <a:pt x="9549" y="9251"/>
                      <a:pt x="10006" y="9350"/>
                      <a:pt x="10464" y="9470"/>
                    </a:cubicBezTo>
                    <a:cubicBezTo>
                      <a:pt x="10762" y="9549"/>
                      <a:pt x="11061" y="9629"/>
                      <a:pt x="11379" y="9688"/>
                    </a:cubicBezTo>
                    <a:lnTo>
                      <a:pt x="11379" y="10345"/>
                    </a:lnTo>
                    <a:close/>
                    <a:moveTo>
                      <a:pt x="11359" y="8952"/>
                    </a:moveTo>
                    <a:lnTo>
                      <a:pt x="10643" y="8753"/>
                    </a:lnTo>
                    <a:cubicBezTo>
                      <a:pt x="10106" y="8634"/>
                      <a:pt x="9609" y="8475"/>
                      <a:pt x="9091" y="8356"/>
                    </a:cubicBezTo>
                    <a:lnTo>
                      <a:pt x="9091" y="7560"/>
                    </a:lnTo>
                    <a:cubicBezTo>
                      <a:pt x="9549" y="7679"/>
                      <a:pt x="9987" y="7779"/>
                      <a:pt x="10444" y="7898"/>
                    </a:cubicBezTo>
                    <a:cubicBezTo>
                      <a:pt x="10742" y="7978"/>
                      <a:pt x="11061" y="8057"/>
                      <a:pt x="11359" y="8117"/>
                    </a:cubicBezTo>
                    <a:close/>
                    <a:moveTo>
                      <a:pt x="11359" y="7381"/>
                    </a:moveTo>
                    <a:cubicBezTo>
                      <a:pt x="11120" y="7301"/>
                      <a:pt x="10862" y="7262"/>
                      <a:pt x="10623" y="7182"/>
                    </a:cubicBezTo>
                    <a:cubicBezTo>
                      <a:pt x="10106" y="7043"/>
                      <a:pt x="9589" y="6903"/>
                      <a:pt x="9091" y="6784"/>
                    </a:cubicBezTo>
                    <a:lnTo>
                      <a:pt x="9091" y="6466"/>
                    </a:lnTo>
                    <a:cubicBezTo>
                      <a:pt x="9549" y="6585"/>
                      <a:pt x="9987" y="6705"/>
                      <a:pt x="10464" y="6824"/>
                    </a:cubicBezTo>
                    <a:cubicBezTo>
                      <a:pt x="10762" y="6923"/>
                      <a:pt x="11061" y="7003"/>
                      <a:pt x="11379" y="7082"/>
                    </a:cubicBezTo>
                    <a:lnTo>
                      <a:pt x="11379" y="7381"/>
                    </a:lnTo>
                    <a:close/>
                    <a:moveTo>
                      <a:pt x="14323" y="11141"/>
                    </a:moveTo>
                    <a:cubicBezTo>
                      <a:pt x="13547" y="10942"/>
                      <a:pt x="12771" y="10743"/>
                      <a:pt x="12016" y="10524"/>
                    </a:cubicBezTo>
                    <a:lnTo>
                      <a:pt x="12016" y="9867"/>
                    </a:lnTo>
                    <a:lnTo>
                      <a:pt x="14323" y="10464"/>
                    </a:lnTo>
                    <a:close/>
                    <a:moveTo>
                      <a:pt x="14323" y="9728"/>
                    </a:moveTo>
                    <a:lnTo>
                      <a:pt x="12016" y="9131"/>
                    </a:lnTo>
                    <a:lnTo>
                      <a:pt x="12016" y="8296"/>
                    </a:lnTo>
                    <a:cubicBezTo>
                      <a:pt x="12771" y="8495"/>
                      <a:pt x="13547" y="8694"/>
                      <a:pt x="14323" y="8933"/>
                    </a:cubicBezTo>
                    <a:close/>
                    <a:moveTo>
                      <a:pt x="14323" y="8177"/>
                    </a:moveTo>
                    <a:cubicBezTo>
                      <a:pt x="13547" y="7978"/>
                      <a:pt x="12771" y="7779"/>
                      <a:pt x="12016" y="7560"/>
                    </a:cubicBezTo>
                    <a:lnTo>
                      <a:pt x="12016" y="7281"/>
                    </a:lnTo>
                    <a:cubicBezTo>
                      <a:pt x="12771" y="7500"/>
                      <a:pt x="13547" y="7699"/>
                      <a:pt x="14323" y="7938"/>
                    </a:cubicBezTo>
                    <a:close/>
                    <a:moveTo>
                      <a:pt x="16253" y="11141"/>
                    </a:moveTo>
                    <a:cubicBezTo>
                      <a:pt x="15815" y="11141"/>
                      <a:pt x="15358" y="11160"/>
                      <a:pt x="14940" y="11160"/>
                    </a:cubicBezTo>
                    <a:lnTo>
                      <a:pt x="14940" y="10623"/>
                    </a:lnTo>
                    <a:cubicBezTo>
                      <a:pt x="15596" y="10783"/>
                      <a:pt x="16233" y="10942"/>
                      <a:pt x="16889" y="11121"/>
                    </a:cubicBezTo>
                    <a:cubicBezTo>
                      <a:pt x="16651" y="11141"/>
                      <a:pt x="16452" y="11141"/>
                      <a:pt x="16253" y="11141"/>
                    </a:cubicBezTo>
                    <a:close/>
                    <a:moveTo>
                      <a:pt x="17048" y="10444"/>
                    </a:moveTo>
                    <a:cubicBezTo>
                      <a:pt x="16352" y="10265"/>
                      <a:pt x="15636" y="10086"/>
                      <a:pt x="14940" y="9887"/>
                    </a:cubicBezTo>
                    <a:lnTo>
                      <a:pt x="14940" y="9092"/>
                    </a:lnTo>
                    <a:cubicBezTo>
                      <a:pt x="15636" y="9271"/>
                      <a:pt x="16352" y="9450"/>
                      <a:pt x="17048" y="9649"/>
                    </a:cubicBezTo>
                    <a:close/>
                    <a:moveTo>
                      <a:pt x="17048" y="8893"/>
                    </a:moveTo>
                    <a:cubicBezTo>
                      <a:pt x="16352" y="8694"/>
                      <a:pt x="15636" y="8535"/>
                      <a:pt x="14940" y="8336"/>
                    </a:cubicBezTo>
                    <a:lnTo>
                      <a:pt x="14940" y="8097"/>
                    </a:lnTo>
                    <a:cubicBezTo>
                      <a:pt x="15636" y="8296"/>
                      <a:pt x="16352" y="8475"/>
                      <a:pt x="17048" y="8674"/>
                    </a:cubicBezTo>
                    <a:close/>
                    <a:moveTo>
                      <a:pt x="20530" y="10544"/>
                    </a:moveTo>
                    <a:cubicBezTo>
                      <a:pt x="20669" y="10584"/>
                      <a:pt x="20788" y="10623"/>
                      <a:pt x="20908" y="10643"/>
                    </a:cubicBezTo>
                    <a:lnTo>
                      <a:pt x="20530" y="10643"/>
                    </a:lnTo>
                    <a:close/>
                    <a:moveTo>
                      <a:pt x="19913" y="12613"/>
                    </a:moveTo>
                    <a:cubicBezTo>
                      <a:pt x="19296" y="12454"/>
                      <a:pt x="18700" y="12274"/>
                      <a:pt x="18083" y="12115"/>
                    </a:cubicBezTo>
                    <a:lnTo>
                      <a:pt x="18182" y="12115"/>
                    </a:lnTo>
                    <a:cubicBezTo>
                      <a:pt x="18739" y="12056"/>
                      <a:pt x="19316" y="12036"/>
                      <a:pt x="19913" y="11976"/>
                    </a:cubicBezTo>
                    <a:close/>
                    <a:moveTo>
                      <a:pt x="19913" y="10643"/>
                    </a:moveTo>
                    <a:cubicBezTo>
                      <a:pt x="19694" y="10643"/>
                      <a:pt x="19436" y="10643"/>
                      <a:pt x="19237" y="10623"/>
                    </a:cubicBezTo>
                    <a:cubicBezTo>
                      <a:pt x="18600" y="10623"/>
                      <a:pt x="18083" y="10584"/>
                      <a:pt x="17705" y="10584"/>
                    </a:cubicBezTo>
                    <a:lnTo>
                      <a:pt x="17705" y="9788"/>
                    </a:lnTo>
                    <a:cubicBezTo>
                      <a:pt x="18421" y="9987"/>
                      <a:pt x="19177" y="10166"/>
                      <a:pt x="19913" y="10385"/>
                    </a:cubicBezTo>
                    <a:close/>
                    <a:moveTo>
                      <a:pt x="19913" y="9669"/>
                    </a:moveTo>
                    <a:cubicBezTo>
                      <a:pt x="19177" y="9470"/>
                      <a:pt x="18421" y="9271"/>
                      <a:pt x="17705" y="9072"/>
                    </a:cubicBezTo>
                    <a:lnTo>
                      <a:pt x="17705" y="8873"/>
                    </a:lnTo>
                    <a:cubicBezTo>
                      <a:pt x="18421" y="9092"/>
                      <a:pt x="19177" y="9291"/>
                      <a:pt x="19913" y="9490"/>
                    </a:cubicBezTo>
                    <a:close/>
                    <a:moveTo>
                      <a:pt x="23215" y="13508"/>
                    </a:moveTo>
                    <a:cubicBezTo>
                      <a:pt x="22320" y="13269"/>
                      <a:pt x="21425" y="13030"/>
                      <a:pt x="20530" y="12772"/>
                    </a:cubicBezTo>
                    <a:lnTo>
                      <a:pt x="20530" y="12076"/>
                    </a:lnTo>
                    <a:cubicBezTo>
                      <a:pt x="21425" y="12334"/>
                      <a:pt x="22320" y="12553"/>
                      <a:pt x="23215" y="12812"/>
                    </a:cubicBezTo>
                    <a:close/>
                    <a:moveTo>
                      <a:pt x="23215" y="12115"/>
                    </a:moveTo>
                    <a:cubicBezTo>
                      <a:pt x="22877" y="12016"/>
                      <a:pt x="22559" y="11916"/>
                      <a:pt x="22201" y="11837"/>
                    </a:cubicBezTo>
                    <a:cubicBezTo>
                      <a:pt x="22260" y="11837"/>
                      <a:pt x="22280" y="11837"/>
                      <a:pt x="22320" y="11797"/>
                    </a:cubicBezTo>
                    <a:cubicBezTo>
                      <a:pt x="22419" y="11797"/>
                      <a:pt x="22499" y="11777"/>
                      <a:pt x="22598" y="11777"/>
                    </a:cubicBezTo>
                    <a:cubicBezTo>
                      <a:pt x="22797" y="11777"/>
                      <a:pt x="23016" y="11777"/>
                      <a:pt x="23255" y="11757"/>
                    </a:cubicBezTo>
                    <a:lnTo>
                      <a:pt x="23255" y="12115"/>
                    </a:lnTo>
                    <a:close/>
                    <a:moveTo>
                      <a:pt x="23215" y="10444"/>
                    </a:moveTo>
                    <a:cubicBezTo>
                      <a:pt x="23116" y="10464"/>
                      <a:pt x="23056" y="10484"/>
                      <a:pt x="22957" y="10484"/>
                    </a:cubicBezTo>
                    <a:cubicBezTo>
                      <a:pt x="22161" y="10265"/>
                      <a:pt x="21325" y="10047"/>
                      <a:pt x="20530" y="9828"/>
                    </a:cubicBezTo>
                    <a:lnTo>
                      <a:pt x="20530" y="9669"/>
                    </a:lnTo>
                    <a:cubicBezTo>
                      <a:pt x="21425" y="9947"/>
                      <a:pt x="22320" y="10166"/>
                      <a:pt x="23215" y="10444"/>
                    </a:cubicBezTo>
                    <a:close/>
                    <a:moveTo>
                      <a:pt x="26557" y="14363"/>
                    </a:moveTo>
                    <a:cubicBezTo>
                      <a:pt x="25662" y="14144"/>
                      <a:pt x="24767" y="13906"/>
                      <a:pt x="23872" y="13647"/>
                    </a:cubicBezTo>
                    <a:lnTo>
                      <a:pt x="23872" y="12951"/>
                    </a:lnTo>
                    <a:lnTo>
                      <a:pt x="24468" y="13110"/>
                    </a:lnTo>
                    <a:cubicBezTo>
                      <a:pt x="25165" y="13309"/>
                      <a:pt x="25861" y="13468"/>
                      <a:pt x="26557" y="13667"/>
                    </a:cubicBezTo>
                    <a:lnTo>
                      <a:pt x="26557" y="14363"/>
                    </a:lnTo>
                    <a:close/>
                    <a:moveTo>
                      <a:pt x="26557" y="13011"/>
                    </a:moveTo>
                    <a:cubicBezTo>
                      <a:pt x="25901" y="12831"/>
                      <a:pt x="25284" y="12652"/>
                      <a:pt x="24647" y="12473"/>
                    </a:cubicBezTo>
                    <a:cubicBezTo>
                      <a:pt x="24389" y="12414"/>
                      <a:pt x="24110" y="12334"/>
                      <a:pt x="23872" y="12274"/>
                    </a:cubicBezTo>
                    <a:lnTo>
                      <a:pt x="23872" y="11757"/>
                    </a:lnTo>
                    <a:cubicBezTo>
                      <a:pt x="24170" y="11737"/>
                      <a:pt x="24488" y="11737"/>
                      <a:pt x="24846" y="11717"/>
                    </a:cubicBezTo>
                    <a:cubicBezTo>
                      <a:pt x="25403" y="11857"/>
                      <a:pt x="25980" y="12036"/>
                      <a:pt x="26577" y="12175"/>
                    </a:cubicBezTo>
                    <a:lnTo>
                      <a:pt x="26577" y="13011"/>
                    </a:lnTo>
                    <a:close/>
                    <a:moveTo>
                      <a:pt x="30257" y="15358"/>
                    </a:moveTo>
                    <a:cubicBezTo>
                      <a:pt x="29243" y="15099"/>
                      <a:pt x="28228" y="14821"/>
                      <a:pt x="27174" y="14542"/>
                    </a:cubicBezTo>
                    <a:lnTo>
                      <a:pt x="27174" y="13866"/>
                    </a:lnTo>
                    <a:cubicBezTo>
                      <a:pt x="28228" y="14144"/>
                      <a:pt x="29243" y="14423"/>
                      <a:pt x="30257" y="14701"/>
                    </a:cubicBezTo>
                    <a:close/>
                    <a:moveTo>
                      <a:pt x="30257" y="14025"/>
                    </a:moveTo>
                    <a:cubicBezTo>
                      <a:pt x="29243" y="13747"/>
                      <a:pt x="28228" y="13448"/>
                      <a:pt x="27174" y="13170"/>
                    </a:cubicBezTo>
                    <a:lnTo>
                      <a:pt x="27174" y="12354"/>
                    </a:lnTo>
                    <a:cubicBezTo>
                      <a:pt x="28228" y="12633"/>
                      <a:pt x="29243" y="12931"/>
                      <a:pt x="30257" y="13209"/>
                    </a:cubicBezTo>
                    <a:close/>
                    <a:moveTo>
                      <a:pt x="30337" y="12533"/>
                    </a:moveTo>
                    <a:cubicBezTo>
                      <a:pt x="29282" y="12235"/>
                      <a:pt x="28248" y="11956"/>
                      <a:pt x="27174" y="11658"/>
                    </a:cubicBezTo>
                    <a:lnTo>
                      <a:pt x="27174" y="11578"/>
                    </a:lnTo>
                    <a:cubicBezTo>
                      <a:pt x="27174" y="11578"/>
                      <a:pt x="27194" y="11578"/>
                      <a:pt x="27194" y="11558"/>
                    </a:cubicBezTo>
                    <a:cubicBezTo>
                      <a:pt x="28288" y="11877"/>
                      <a:pt x="29422" y="12215"/>
                      <a:pt x="30476" y="12533"/>
                    </a:cubicBezTo>
                    <a:close/>
                    <a:moveTo>
                      <a:pt x="33301" y="16193"/>
                    </a:moveTo>
                    <a:cubicBezTo>
                      <a:pt x="32505" y="15994"/>
                      <a:pt x="31709" y="15756"/>
                      <a:pt x="30874" y="15537"/>
                    </a:cubicBezTo>
                    <a:lnTo>
                      <a:pt x="30874" y="14861"/>
                    </a:lnTo>
                    <a:cubicBezTo>
                      <a:pt x="30973" y="14880"/>
                      <a:pt x="31113" y="14940"/>
                      <a:pt x="31212" y="14960"/>
                    </a:cubicBezTo>
                    <a:cubicBezTo>
                      <a:pt x="31908" y="15159"/>
                      <a:pt x="32605" y="15338"/>
                      <a:pt x="33261" y="15537"/>
                    </a:cubicBezTo>
                    <a:lnTo>
                      <a:pt x="33261" y="16193"/>
                    </a:lnTo>
                    <a:close/>
                    <a:moveTo>
                      <a:pt x="33301" y="14861"/>
                    </a:moveTo>
                    <a:cubicBezTo>
                      <a:pt x="32664" y="14701"/>
                      <a:pt x="32028" y="14522"/>
                      <a:pt x="31411" y="14323"/>
                    </a:cubicBezTo>
                    <a:lnTo>
                      <a:pt x="30874" y="14164"/>
                    </a:lnTo>
                    <a:lnTo>
                      <a:pt x="30874" y="13349"/>
                    </a:lnTo>
                    <a:cubicBezTo>
                      <a:pt x="30973" y="13408"/>
                      <a:pt x="31093" y="13428"/>
                      <a:pt x="31212" y="13448"/>
                    </a:cubicBezTo>
                    <a:lnTo>
                      <a:pt x="33301" y="14045"/>
                    </a:lnTo>
                    <a:lnTo>
                      <a:pt x="33301" y="14861"/>
                    </a:lnTo>
                    <a:close/>
                    <a:moveTo>
                      <a:pt x="30914" y="12672"/>
                    </a:moveTo>
                    <a:lnTo>
                      <a:pt x="30914" y="12652"/>
                    </a:lnTo>
                    <a:cubicBezTo>
                      <a:pt x="30973" y="12672"/>
                      <a:pt x="31073" y="12712"/>
                      <a:pt x="31152" y="12732"/>
                    </a:cubicBezTo>
                    <a:cubicBezTo>
                      <a:pt x="31868" y="12931"/>
                      <a:pt x="32605" y="13150"/>
                      <a:pt x="33321" y="13349"/>
                    </a:cubicBezTo>
                    <a:cubicBezTo>
                      <a:pt x="32704" y="13170"/>
                      <a:pt x="32067" y="12991"/>
                      <a:pt x="31431" y="12792"/>
                    </a:cubicBezTo>
                    <a:cubicBezTo>
                      <a:pt x="31232" y="12772"/>
                      <a:pt x="31053" y="12732"/>
                      <a:pt x="30914" y="12672"/>
                    </a:cubicBezTo>
                    <a:close/>
                    <a:moveTo>
                      <a:pt x="35946" y="16909"/>
                    </a:moveTo>
                    <a:cubicBezTo>
                      <a:pt x="35290" y="16730"/>
                      <a:pt x="34614" y="16551"/>
                      <a:pt x="33937" y="16352"/>
                    </a:cubicBezTo>
                    <a:lnTo>
                      <a:pt x="33937" y="15716"/>
                    </a:lnTo>
                    <a:cubicBezTo>
                      <a:pt x="34614" y="15915"/>
                      <a:pt x="35290" y="16074"/>
                      <a:pt x="35946" y="16273"/>
                    </a:cubicBezTo>
                    <a:close/>
                    <a:moveTo>
                      <a:pt x="35946" y="15636"/>
                    </a:moveTo>
                    <a:cubicBezTo>
                      <a:pt x="35290" y="15437"/>
                      <a:pt x="34614" y="15258"/>
                      <a:pt x="33937" y="15059"/>
                    </a:cubicBezTo>
                    <a:lnTo>
                      <a:pt x="33937" y="14244"/>
                    </a:lnTo>
                    <a:cubicBezTo>
                      <a:pt x="34614" y="14443"/>
                      <a:pt x="35290" y="14622"/>
                      <a:pt x="35946" y="14821"/>
                    </a:cubicBezTo>
                    <a:close/>
                    <a:moveTo>
                      <a:pt x="38413" y="17546"/>
                    </a:moveTo>
                    <a:cubicBezTo>
                      <a:pt x="37816" y="17407"/>
                      <a:pt x="37200" y="17228"/>
                      <a:pt x="36603" y="17049"/>
                    </a:cubicBezTo>
                    <a:lnTo>
                      <a:pt x="36603" y="16452"/>
                    </a:lnTo>
                    <a:cubicBezTo>
                      <a:pt x="37200" y="16631"/>
                      <a:pt x="37816" y="16810"/>
                      <a:pt x="38413" y="16989"/>
                    </a:cubicBezTo>
                    <a:close/>
                    <a:moveTo>
                      <a:pt x="38413" y="16333"/>
                    </a:moveTo>
                    <a:cubicBezTo>
                      <a:pt x="37816" y="16154"/>
                      <a:pt x="37200" y="15994"/>
                      <a:pt x="36603" y="15815"/>
                    </a:cubicBezTo>
                    <a:lnTo>
                      <a:pt x="36603" y="15000"/>
                    </a:lnTo>
                    <a:cubicBezTo>
                      <a:pt x="37200" y="15159"/>
                      <a:pt x="37816" y="15338"/>
                      <a:pt x="38413" y="15517"/>
                    </a:cubicBezTo>
                    <a:close/>
                    <a:moveTo>
                      <a:pt x="40860" y="18222"/>
                    </a:moveTo>
                    <a:cubicBezTo>
                      <a:pt x="40263" y="18043"/>
                      <a:pt x="39666" y="17904"/>
                      <a:pt x="39030" y="17725"/>
                    </a:cubicBezTo>
                    <a:lnTo>
                      <a:pt x="39030" y="17148"/>
                    </a:lnTo>
                    <a:cubicBezTo>
                      <a:pt x="39666" y="17327"/>
                      <a:pt x="40263" y="17506"/>
                      <a:pt x="40860" y="17685"/>
                    </a:cubicBezTo>
                    <a:close/>
                    <a:moveTo>
                      <a:pt x="40860" y="17049"/>
                    </a:moveTo>
                    <a:cubicBezTo>
                      <a:pt x="40263" y="16870"/>
                      <a:pt x="39666" y="16711"/>
                      <a:pt x="39030" y="16512"/>
                    </a:cubicBezTo>
                    <a:lnTo>
                      <a:pt x="39030" y="15696"/>
                    </a:lnTo>
                    <a:cubicBezTo>
                      <a:pt x="39666" y="15855"/>
                      <a:pt x="40263" y="16034"/>
                      <a:pt x="40860" y="16213"/>
                    </a:cubicBezTo>
                    <a:close/>
                    <a:moveTo>
                      <a:pt x="43446" y="18919"/>
                    </a:moveTo>
                    <a:cubicBezTo>
                      <a:pt x="42790" y="18740"/>
                      <a:pt x="42173" y="18580"/>
                      <a:pt x="41497" y="18401"/>
                    </a:cubicBezTo>
                    <a:lnTo>
                      <a:pt x="41497" y="17864"/>
                    </a:lnTo>
                    <a:cubicBezTo>
                      <a:pt x="42153" y="18063"/>
                      <a:pt x="42790" y="18242"/>
                      <a:pt x="43446" y="18441"/>
                    </a:cubicBezTo>
                    <a:close/>
                    <a:moveTo>
                      <a:pt x="43446" y="17805"/>
                    </a:moveTo>
                    <a:cubicBezTo>
                      <a:pt x="42790" y="17606"/>
                      <a:pt x="42173" y="17427"/>
                      <a:pt x="41497" y="17228"/>
                    </a:cubicBezTo>
                    <a:lnTo>
                      <a:pt x="41497" y="16392"/>
                    </a:lnTo>
                    <a:cubicBezTo>
                      <a:pt x="42153" y="16591"/>
                      <a:pt x="42790" y="16750"/>
                      <a:pt x="43446" y="16949"/>
                    </a:cubicBezTo>
                    <a:close/>
                    <a:moveTo>
                      <a:pt x="45893" y="19575"/>
                    </a:moveTo>
                    <a:cubicBezTo>
                      <a:pt x="45296" y="19416"/>
                      <a:pt x="44679" y="19237"/>
                      <a:pt x="44063" y="19078"/>
                    </a:cubicBezTo>
                    <a:lnTo>
                      <a:pt x="44063" y="18600"/>
                    </a:lnTo>
                    <a:cubicBezTo>
                      <a:pt x="44679" y="18779"/>
                      <a:pt x="45276" y="18939"/>
                      <a:pt x="45893" y="19137"/>
                    </a:cubicBezTo>
                    <a:close/>
                    <a:moveTo>
                      <a:pt x="45893" y="18541"/>
                    </a:moveTo>
                    <a:cubicBezTo>
                      <a:pt x="45336" y="18362"/>
                      <a:pt x="44759" y="18203"/>
                      <a:pt x="44162" y="18023"/>
                    </a:cubicBezTo>
                    <a:cubicBezTo>
                      <a:pt x="44102" y="18004"/>
                      <a:pt x="44083" y="18004"/>
                      <a:pt x="44063" y="17964"/>
                    </a:cubicBezTo>
                    <a:lnTo>
                      <a:pt x="44063" y="17148"/>
                    </a:lnTo>
                    <a:cubicBezTo>
                      <a:pt x="44679" y="17327"/>
                      <a:pt x="45276" y="17506"/>
                      <a:pt x="45893" y="17705"/>
                    </a:cubicBezTo>
                    <a:close/>
                    <a:moveTo>
                      <a:pt x="48141" y="20192"/>
                    </a:moveTo>
                    <a:cubicBezTo>
                      <a:pt x="47623" y="20033"/>
                      <a:pt x="47066" y="19913"/>
                      <a:pt x="46549" y="19754"/>
                    </a:cubicBezTo>
                    <a:lnTo>
                      <a:pt x="46549" y="19356"/>
                    </a:lnTo>
                    <a:cubicBezTo>
                      <a:pt x="47086" y="19515"/>
                      <a:pt x="47623" y="19694"/>
                      <a:pt x="48141" y="19834"/>
                    </a:cubicBezTo>
                    <a:close/>
                    <a:moveTo>
                      <a:pt x="48141" y="19217"/>
                    </a:moveTo>
                    <a:cubicBezTo>
                      <a:pt x="47623" y="19038"/>
                      <a:pt x="47066" y="18899"/>
                      <a:pt x="46549" y="18720"/>
                    </a:cubicBezTo>
                    <a:lnTo>
                      <a:pt x="46549" y="17884"/>
                    </a:lnTo>
                    <a:cubicBezTo>
                      <a:pt x="47086" y="18043"/>
                      <a:pt x="47623" y="18203"/>
                      <a:pt x="48141" y="18382"/>
                    </a:cubicBezTo>
                    <a:close/>
                    <a:moveTo>
                      <a:pt x="48141" y="17327"/>
                    </a:moveTo>
                    <a:cubicBezTo>
                      <a:pt x="46788" y="16890"/>
                      <a:pt x="45435" y="16452"/>
                      <a:pt x="44043" y="16014"/>
                    </a:cubicBezTo>
                    <a:cubicBezTo>
                      <a:pt x="40005" y="14741"/>
                      <a:pt x="35728" y="13428"/>
                      <a:pt x="31331" y="12115"/>
                    </a:cubicBezTo>
                    <a:cubicBezTo>
                      <a:pt x="30615" y="11877"/>
                      <a:pt x="29859" y="11658"/>
                      <a:pt x="29123" y="11439"/>
                    </a:cubicBezTo>
                    <a:cubicBezTo>
                      <a:pt x="29442" y="11399"/>
                      <a:pt x="29740" y="11379"/>
                      <a:pt x="30058" y="11359"/>
                    </a:cubicBezTo>
                    <a:cubicBezTo>
                      <a:pt x="30416" y="11300"/>
                      <a:pt x="30774" y="11280"/>
                      <a:pt x="31132" y="11260"/>
                    </a:cubicBezTo>
                    <a:cubicBezTo>
                      <a:pt x="31510" y="11220"/>
                      <a:pt x="31849" y="11180"/>
                      <a:pt x="32227" y="11160"/>
                    </a:cubicBezTo>
                    <a:cubicBezTo>
                      <a:pt x="32605" y="11121"/>
                      <a:pt x="32963" y="11081"/>
                      <a:pt x="33341" y="11041"/>
                    </a:cubicBezTo>
                    <a:cubicBezTo>
                      <a:pt x="34832" y="10862"/>
                      <a:pt x="36404" y="10663"/>
                      <a:pt x="37976" y="10444"/>
                    </a:cubicBezTo>
                    <a:cubicBezTo>
                      <a:pt x="38731" y="10325"/>
                      <a:pt x="39527" y="10226"/>
                      <a:pt x="40323" y="10066"/>
                    </a:cubicBezTo>
                    <a:cubicBezTo>
                      <a:pt x="40721" y="9987"/>
                      <a:pt x="41119" y="9927"/>
                      <a:pt x="41516" y="9867"/>
                    </a:cubicBezTo>
                    <a:lnTo>
                      <a:pt x="42710" y="9649"/>
                    </a:lnTo>
                    <a:cubicBezTo>
                      <a:pt x="44282" y="9330"/>
                      <a:pt x="45873" y="8992"/>
                      <a:pt x="47425" y="8594"/>
                    </a:cubicBezTo>
                    <a:cubicBezTo>
                      <a:pt x="47643" y="8535"/>
                      <a:pt x="47882" y="8475"/>
                      <a:pt x="48121" y="8435"/>
                    </a:cubicBezTo>
                    <a:lnTo>
                      <a:pt x="48121" y="17327"/>
                    </a:lnTo>
                    <a:close/>
                    <a:moveTo>
                      <a:pt x="48141" y="7799"/>
                    </a:moveTo>
                    <a:cubicBezTo>
                      <a:pt x="47862" y="7878"/>
                      <a:pt x="47584" y="7938"/>
                      <a:pt x="47325" y="7998"/>
                    </a:cubicBezTo>
                    <a:cubicBezTo>
                      <a:pt x="45773" y="8356"/>
                      <a:pt x="44202" y="8674"/>
                      <a:pt x="42611" y="8952"/>
                    </a:cubicBezTo>
                    <a:cubicBezTo>
                      <a:pt x="42252" y="9032"/>
                      <a:pt x="41855" y="9072"/>
                      <a:pt x="41457" y="9151"/>
                    </a:cubicBezTo>
                    <a:cubicBezTo>
                      <a:pt x="41059" y="9231"/>
                      <a:pt x="40661" y="9271"/>
                      <a:pt x="40263" y="9350"/>
                    </a:cubicBezTo>
                    <a:cubicBezTo>
                      <a:pt x="39487" y="9470"/>
                      <a:pt x="38692" y="9569"/>
                      <a:pt x="37896" y="9669"/>
                    </a:cubicBezTo>
                    <a:cubicBezTo>
                      <a:pt x="36802" y="9788"/>
                      <a:pt x="35688" y="9927"/>
                      <a:pt x="34614" y="10027"/>
                    </a:cubicBezTo>
                    <a:cubicBezTo>
                      <a:pt x="35986" y="9748"/>
                      <a:pt x="37319" y="9450"/>
                      <a:pt x="38632" y="9092"/>
                    </a:cubicBezTo>
                    <a:cubicBezTo>
                      <a:pt x="39010" y="8992"/>
                      <a:pt x="39408" y="8893"/>
                      <a:pt x="39786" y="8793"/>
                    </a:cubicBezTo>
                    <a:lnTo>
                      <a:pt x="40900" y="8495"/>
                    </a:lnTo>
                    <a:cubicBezTo>
                      <a:pt x="41656" y="8296"/>
                      <a:pt x="42392" y="8057"/>
                      <a:pt x="43108" y="7838"/>
                    </a:cubicBezTo>
                    <a:cubicBezTo>
                      <a:pt x="44560" y="7381"/>
                      <a:pt x="45952" y="6903"/>
                      <a:pt x="47246" y="6406"/>
                    </a:cubicBezTo>
                    <a:cubicBezTo>
                      <a:pt x="47544" y="6287"/>
                      <a:pt x="47842" y="6187"/>
                      <a:pt x="48141" y="6068"/>
                    </a:cubicBezTo>
                    <a:lnTo>
                      <a:pt x="48141" y="7799"/>
                    </a:lnTo>
                    <a:close/>
                    <a:moveTo>
                      <a:pt x="48141" y="5670"/>
                    </a:moveTo>
                    <a:cubicBezTo>
                      <a:pt x="47822" y="5789"/>
                      <a:pt x="47464" y="5909"/>
                      <a:pt x="47126" y="6048"/>
                    </a:cubicBezTo>
                    <a:cubicBezTo>
                      <a:pt x="45833" y="6506"/>
                      <a:pt x="44441" y="6963"/>
                      <a:pt x="42988" y="7381"/>
                    </a:cubicBezTo>
                    <a:cubicBezTo>
                      <a:pt x="42272" y="7580"/>
                      <a:pt x="41516" y="7779"/>
                      <a:pt x="40780" y="7978"/>
                    </a:cubicBezTo>
                    <a:cubicBezTo>
                      <a:pt x="40402" y="8077"/>
                      <a:pt x="40024" y="8177"/>
                      <a:pt x="39666" y="8256"/>
                    </a:cubicBezTo>
                    <a:lnTo>
                      <a:pt x="38513" y="8535"/>
                    </a:lnTo>
                    <a:cubicBezTo>
                      <a:pt x="36981" y="8873"/>
                      <a:pt x="35409" y="9191"/>
                      <a:pt x="33818" y="9470"/>
                    </a:cubicBezTo>
                    <a:cubicBezTo>
                      <a:pt x="33440" y="9549"/>
                      <a:pt x="33042" y="9629"/>
                      <a:pt x="32644" y="9669"/>
                    </a:cubicBezTo>
                    <a:lnTo>
                      <a:pt x="31451" y="9867"/>
                    </a:lnTo>
                    <a:cubicBezTo>
                      <a:pt x="30675" y="9987"/>
                      <a:pt x="29879" y="10086"/>
                      <a:pt x="29083" y="10186"/>
                    </a:cubicBezTo>
                    <a:cubicBezTo>
                      <a:pt x="28467" y="10265"/>
                      <a:pt x="27850" y="10345"/>
                      <a:pt x="27194" y="10405"/>
                    </a:cubicBezTo>
                    <a:cubicBezTo>
                      <a:pt x="27970" y="10245"/>
                      <a:pt x="28745" y="10066"/>
                      <a:pt x="29521" y="9867"/>
                    </a:cubicBezTo>
                    <a:cubicBezTo>
                      <a:pt x="29879" y="9768"/>
                      <a:pt x="30277" y="9669"/>
                      <a:pt x="30655" y="9569"/>
                    </a:cubicBezTo>
                    <a:cubicBezTo>
                      <a:pt x="31033" y="9470"/>
                      <a:pt x="31411" y="9350"/>
                      <a:pt x="31769" y="9251"/>
                    </a:cubicBezTo>
                    <a:cubicBezTo>
                      <a:pt x="32525" y="9052"/>
                      <a:pt x="33261" y="8793"/>
                      <a:pt x="33997" y="8594"/>
                    </a:cubicBezTo>
                    <a:cubicBezTo>
                      <a:pt x="35429" y="8117"/>
                      <a:pt x="36822" y="7679"/>
                      <a:pt x="38115" y="7162"/>
                    </a:cubicBezTo>
                    <a:cubicBezTo>
                      <a:pt x="39428" y="6665"/>
                      <a:pt x="40621" y="6167"/>
                      <a:pt x="41715" y="5630"/>
                    </a:cubicBezTo>
                    <a:cubicBezTo>
                      <a:pt x="42809" y="5133"/>
                      <a:pt x="43804" y="4616"/>
                      <a:pt x="44659" y="4138"/>
                    </a:cubicBezTo>
                    <a:cubicBezTo>
                      <a:pt x="45535" y="3681"/>
                      <a:pt x="46251" y="3223"/>
                      <a:pt x="46868" y="2845"/>
                    </a:cubicBezTo>
                    <a:cubicBezTo>
                      <a:pt x="47047" y="2726"/>
                      <a:pt x="47186" y="2627"/>
                      <a:pt x="47365" y="2527"/>
                    </a:cubicBezTo>
                    <a:lnTo>
                      <a:pt x="48141" y="2925"/>
                    </a:lnTo>
                    <a:close/>
                    <a:moveTo>
                      <a:pt x="53850" y="21724"/>
                    </a:moveTo>
                    <a:cubicBezTo>
                      <a:pt x="53154" y="21525"/>
                      <a:pt x="52418" y="21326"/>
                      <a:pt x="51662" y="21127"/>
                    </a:cubicBezTo>
                    <a:lnTo>
                      <a:pt x="51662" y="20888"/>
                    </a:lnTo>
                    <a:cubicBezTo>
                      <a:pt x="52398" y="21107"/>
                      <a:pt x="53134" y="21365"/>
                      <a:pt x="53850" y="21564"/>
                    </a:cubicBezTo>
                    <a:close/>
                    <a:moveTo>
                      <a:pt x="53850" y="21007"/>
                    </a:moveTo>
                    <a:cubicBezTo>
                      <a:pt x="53134" y="20789"/>
                      <a:pt x="52418" y="20530"/>
                      <a:pt x="51662" y="20311"/>
                    </a:cubicBezTo>
                    <a:lnTo>
                      <a:pt x="51662" y="19476"/>
                    </a:lnTo>
                    <a:cubicBezTo>
                      <a:pt x="52398" y="19694"/>
                      <a:pt x="53134" y="19913"/>
                      <a:pt x="53850" y="20132"/>
                    </a:cubicBezTo>
                    <a:close/>
                    <a:moveTo>
                      <a:pt x="56138" y="22360"/>
                    </a:moveTo>
                    <a:cubicBezTo>
                      <a:pt x="55600" y="22201"/>
                      <a:pt x="55043" y="22062"/>
                      <a:pt x="54486" y="21903"/>
                    </a:cubicBezTo>
                    <a:lnTo>
                      <a:pt x="54486" y="21783"/>
                    </a:lnTo>
                    <a:cubicBezTo>
                      <a:pt x="54785" y="21883"/>
                      <a:pt x="55083" y="21962"/>
                      <a:pt x="55382" y="22062"/>
                    </a:cubicBezTo>
                    <a:cubicBezTo>
                      <a:pt x="55620" y="22121"/>
                      <a:pt x="55899" y="22201"/>
                      <a:pt x="56138" y="22300"/>
                    </a:cubicBezTo>
                    <a:close/>
                    <a:moveTo>
                      <a:pt x="56138" y="21724"/>
                    </a:moveTo>
                    <a:cubicBezTo>
                      <a:pt x="55939" y="21664"/>
                      <a:pt x="55740" y="21604"/>
                      <a:pt x="55541" y="21525"/>
                    </a:cubicBezTo>
                    <a:cubicBezTo>
                      <a:pt x="55203" y="21405"/>
                      <a:pt x="54845" y="21306"/>
                      <a:pt x="54486" y="21186"/>
                    </a:cubicBezTo>
                    <a:lnTo>
                      <a:pt x="54486" y="20311"/>
                    </a:lnTo>
                    <a:cubicBezTo>
                      <a:pt x="54785" y="20411"/>
                      <a:pt x="55083" y="20510"/>
                      <a:pt x="55382" y="20590"/>
                    </a:cubicBezTo>
                    <a:cubicBezTo>
                      <a:pt x="55620" y="20689"/>
                      <a:pt x="55899" y="20769"/>
                      <a:pt x="56138" y="20828"/>
                    </a:cubicBezTo>
                    <a:close/>
                    <a:moveTo>
                      <a:pt x="56138" y="19993"/>
                    </a:moveTo>
                    <a:cubicBezTo>
                      <a:pt x="55899" y="19893"/>
                      <a:pt x="55620" y="19814"/>
                      <a:pt x="55342" y="19714"/>
                    </a:cubicBezTo>
                    <a:cubicBezTo>
                      <a:pt x="54108" y="19297"/>
                      <a:pt x="52835" y="18839"/>
                      <a:pt x="51522" y="18421"/>
                    </a:cubicBezTo>
                    <a:lnTo>
                      <a:pt x="51522" y="12772"/>
                    </a:lnTo>
                    <a:cubicBezTo>
                      <a:pt x="51522" y="12334"/>
                      <a:pt x="51622" y="11877"/>
                      <a:pt x="51821" y="11499"/>
                    </a:cubicBezTo>
                    <a:lnTo>
                      <a:pt x="53432" y="8296"/>
                    </a:lnTo>
                    <a:cubicBezTo>
                      <a:pt x="53611" y="7918"/>
                      <a:pt x="54128" y="7918"/>
                      <a:pt x="54347" y="8276"/>
                    </a:cubicBezTo>
                    <a:lnTo>
                      <a:pt x="55740" y="10564"/>
                    </a:lnTo>
                    <a:cubicBezTo>
                      <a:pt x="56018" y="11001"/>
                      <a:pt x="56138" y="11538"/>
                      <a:pt x="56138" y="12056"/>
                    </a:cubicBezTo>
                    <a:close/>
                    <a:moveTo>
                      <a:pt x="60812" y="23235"/>
                    </a:moveTo>
                    <a:cubicBezTo>
                      <a:pt x="60753" y="23215"/>
                      <a:pt x="60673" y="23196"/>
                      <a:pt x="60574" y="23176"/>
                    </a:cubicBezTo>
                    <a:cubicBezTo>
                      <a:pt x="60176" y="23017"/>
                      <a:pt x="59758" y="22897"/>
                      <a:pt x="59320" y="22738"/>
                    </a:cubicBezTo>
                    <a:lnTo>
                      <a:pt x="59320" y="21883"/>
                    </a:lnTo>
                    <a:cubicBezTo>
                      <a:pt x="59678" y="22002"/>
                      <a:pt x="60037" y="22101"/>
                      <a:pt x="60395" y="22221"/>
                    </a:cubicBezTo>
                    <a:cubicBezTo>
                      <a:pt x="60534" y="22281"/>
                      <a:pt x="60673" y="22320"/>
                      <a:pt x="60812" y="22340"/>
                    </a:cubicBezTo>
                    <a:close/>
                    <a:moveTo>
                      <a:pt x="60375" y="21465"/>
                    </a:moveTo>
                    <a:cubicBezTo>
                      <a:pt x="60056" y="21326"/>
                      <a:pt x="59698" y="21206"/>
                      <a:pt x="59360" y="21107"/>
                    </a:cubicBezTo>
                    <a:lnTo>
                      <a:pt x="59360" y="15239"/>
                    </a:lnTo>
                    <a:cubicBezTo>
                      <a:pt x="59659" y="15796"/>
                      <a:pt x="59977" y="16313"/>
                      <a:pt x="60275" y="16850"/>
                    </a:cubicBezTo>
                    <a:cubicBezTo>
                      <a:pt x="60792" y="17745"/>
                      <a:pt x="61310" y="18620"/>
                      <a:pt x="61847" y="19496"/>
                    </a:cubicBezTo>
                    <a:cubicBezTo>
                      <a:pt x="62085" y="19933"/>
                      <a:pt x="62364" y="20371"/>
                      <a:pt x="62603" y="20769"/>
                    </a:cubicBezTo>
                    <a:cubicBezTo>
                      <a:pt x="62881" y="21186"/>
                      <a:pt x="63140" y="21584"/>
                      <a:pt x="63398" y="22002"/>
                    </a:cubicBezTo>
                    <a:cubicBezTo>
                      <a:pt x="63558" y="22221"/>
                      <a:pt x="63697" y="22479"/>
                      <a:pt x="63856" y="22698"/>
                    </a:cubicBezTo>
                    <a:cubicBezTo>
                      <a:pt x="63080" y="22420"/>
                      <a:pt x="62284" y="22121"/>
                      <a:pt x="61429" y="21823"/>
                    </a:cubicBezTo>
                    <a:lnTo>
                      <a:pt x="61349" y="21783"/>
                    </a:lnTo>
                    <a:cubicBezTo>
                      <a:pt x="61011" y="21684"/>
                      <a:pt x="60693" y="21584"/>
                      <a:pt x="60375" y="21465"/>
                    </a:cubicBezTo>
                    <a:close/>
                    <a:moveTo>
                      <a:pt x="63001" y="23991"/>
                    </a:moveTo>
                    <a:cubicBezTo>
                      <a:pt x="62483" y="23812"/>
                      <a:pt x="61986" y="23653"/>
                      <a:pt x="61469" y="23474"/>
                    </a:cubicBezTo>
                    <a:lnTo>
                      <a:pt x="61469" y="22599"/>
                    </a:lnTo>
                    <a:cubicBezTo>
                      <a:pt x="61986" y="22778"/>
                      <a:pt x="62503" y="22937"/>
                      <a:pt x="63001" y="23116"/>
                    </a:cubicBezTo>
                    <a:close/>
                    <a:moveTo>
                      <a:pt x="64154" y="24389"/>
                    </a:moveTo>
                    <a:cubicBezTo>
                      <a:pt x="63975" y="24310"/>
                      <a:pt x="63796" y="24270"/>
                      <a:pt x="63637" y="24210"/>
                    </a:cubicBezTo>
                    <a:lnTo>
                      <a:pt x="63637" y="23315"/>
                    </a:lnTo>
                    <a:cubicBezTo>
                      <a:pt x="63796" y="23395"/>
                      <a:pt x="63975" y="23434"/>
                      <a:pt x="64154" y="23494"/>
                    </a:cubicBezTo>
                    <a:close/>
                    <a:moveTo>
                      <a:pt x="64154" y="22599"/>
                    </a:moveTo>
                    <a:cubicBezTo>
                      <a:pt x="63995" y="22360"/>
                      <a:pt x="63836" y="22101"/>
                      <a:pt x="63677" y="21863"/>
                    </a:cubicBezTo>
                    <a:cubicBezTo>
                      <a:pt x="63438" y="21465"/>
                      <a:pt x="63160" y="21027"/>
                      <a:pt x="62901" y="20610"/>
                    </a:cubicBezTo>
                    <a:cubicBezTo>
                      <a:pt x="62662" y="20192"/>
                      <a:pt x="62384" y="19734"/>
                      <a:pt x="62145" y="19317"/>
                    </a:cubicBezTo>
                    <a:cubicBezTo>
                      <a:pt x="61608" y="18441"/>
                      <a:pt x="61111" y="17546"/>
                      <a:pt x="60613" y="16651"/>
                    </a:cubicBezTo>
                    <a:cubicBezTo>
                      <a:pt x="60176" y="15875"/>
                      <a:pt x="59758" y="15099"/>
                      <a:pt x="59360" y="14323"/>
                    </a:cubicBezTo>
                    <a:lnTo>
                      <a:pt x="59360" y="12016"/>
                    </a:lnTo>
                    <a:cubicBezTo>
                      <a:pt x="59360" y="11538"/>
                      <a:pt x="59440" y="11081"/>
                      <a:pt x="59659" y="10663"/>
                    </a:cubicBezTo>
                    <a:lnTo>
                      <a:pt x="61310" y="7341"/>
                    </a:lnTo>
                    <a:cubicBezTo>
                      <a:pt x="61509" y="6963"/>
                      <a:pt x="62066" y="6943"/>
                      <a:pt x="62284" y="7281"/>
                    </a:cubicBezTo>
                    <a:lnTo>
                      <a:pt x="63737" y="9669"/>
                    </a:lnTo>
                    <a:cubicBezTo>
                      <a:pt x="63995" y="10146"/>
                      <a:pt x="64154" y="10663"/>
                      <a:pt x="64154" y="11220"/>
                    </a:cubicBezTo>
                    <a:close/>
                    <a:moveTo>
                      <a:pt x="68929" y="25861"/>
                    </a:moveTo>
                    <a:cubicBezTo>
                      <a:pt x="68809" y="25821"/>
                      <a:pt x="68650" y="25782"/>
                      <a:pt x="68491" y="25722"/>
                    </a:cubicBezTo>
                    <a:lnTo>
                      <a:pt x="68491" y="25046"/>
                    </a:lnTo>
                    <a:cubicBezTo>
                      <a:pt x="68630" y="25085"/>
                      <a:pt x="68750" y="25145"/>
                      <a:pt x="68869" y="25165"/>
                    </a:cubicBezTo>
                    <a:cubicBezTo>
                      <a:pt x="68889" y="25185"/>
                      <a:pt x="68929" y="25185"/>
                      <a:pt x="68929" y="25185"/>
                    </a:cubicBezTo>
                    <a:close/>
                    <a:moveTo>
                      <a:pt x="75931" y="27930"/>
                    </a:moveTo>
                    <a:cubicBezTo>
                      <a:pt x="76030" y="28049"/>
                      <a:pt x="76130" y="28169"/>
                      <a:pt x="76229" y="28268"/>
                    </a:cubicBezTo>
                    <a:cubicBezTo>
                      <a:pt x="76428" y="28527"/>
                      <a:pt x="76627" y="28746"/>
                      <a:pt x="76826" y="28925"/>
                    </a:cubicBezTo>
                    <a:cubicBezTo>
                      <a:pt x="76925" y="29044"/>
                      <a:pt x="77025" y="29124"/>
                      <a:pt x="77124" y="29223"/>
                    </a:cubicBezTo>
                    <a:cubicBezTo>
                      <a:pt x="77104" y="29183"/>
                      <a:pt x="77085" y="29183"/>
                      <a:pt x="77025" y="29163"/>
                    </a:cubicBezTo>
                    <a:cubicBezTo>
                      <a:pt x="75971" y="28746"/>
                      <a:pt x="74399" y="28089"/>
                      <a:pt x="72390" y="27353"/>
                    </a:cubicBezTo>
                    <a:cubicBezTo>
                      <a:pt x="71893" y="27154"/>
                      <a:pt x="71336" y="26955"/>
                      <a:pt x="70798" y="26756"/>
                    </a:cubicBezTo>
                    <a:cubicBezTo>
                      <a:pt x="70719" y="26737"/>
                      <a:pt x="70639" y="26697"/>
                      <a:pt x="70560" y="26657"/>
                    </a:cubicBezTo>
                    <a:lnTo>
                      <a:pt x="70560" y="26299"/>
                    </a:lnTo>
                    <a:cubicBezTo>
                      <a:pt x="70560" y="26299"/>
                      <a:pt x="70222" y="26199"/>
                      <a:pt x="69545" y="26040"/>
                    </a:cubicBezTo>
                    <a:lnTo>
                      <a:pt x="69545" y="25404"/>
                    </a:lnTo>
                    <a:cubicBezTo>
                      <a:pt x="69903" y="25563"/>
                      <a:pt x="70261" y="25682"/>
                      <a:pt x="70619" y="25802"/>
                    </a:cubicBezTo>
                    <a:cubicBezTo>
                      <a:pt x="71057" y="25981"/>
                      <a:pt x="71455" y="26140"/>
                      <a:pt x="71853" y="26279"/>
                    </a:cubicBezTo>
                    <a:cubicBezTo>
                      <a:pt x="71893" y="26279"/>
                      <a:pt x="71912" y="26299"/>
                      <a:pt x="71932" y="26299"/>
                    </a:cubicBezTo>
                    <a:cubicBezTo>
                      <a:pt x="73583" y="26935"/>
                      <a:pt x="74936" y="27492"/>
                      <a:pt x="75931" y="27930"/>
                    </a:cubicBezTo>
                    <a:close/>
                    <a:moveTo>
                      <a:pt x="68769" y="17128"/>
                    </a:moveTo>
                    <a:cubicBezTo>
                      <a:pt x="69307" y="18023"/>
                      <a:pt x="69824" y="18919"/>
                      <a:pt x="70341" y="19794"/>
                    </a:cubicBezTo>
                    <a:cubicBezTo>
                      <a:pt x="70619" y="20212"/>
                      <a:pt x="70858" y="20669"/>
                      <a:pt x="71137" y="21067"/>
                    </a:cubicBezTo>
                    <a:cubicBezTo>
                      <a:pt x="71375" y="21465"/>
                      <a:pt x="71654" y="21883"/>
                      <a:pt x="71912" y="22300"/>
                    </a:cubicBezTo>
                    <a:cubicBezTo>
                      <a:pt x="72191" y="22698"/>
                      <a:pt x="72430" y="23096"/>
                      <a:pt x="72688" y="23494"/>
                    </a:cubicBezTo>
                    <a:cubicBezTo>
                      <a:pt x="72927" y="23872"/>
                      <a:pt x="73205" y="24250"/>
                      <a:pt x="73424" y="24608"/>
                    </a:cubicBezTo>
                    <a:cubicBezTo>
                      <a:pt x="73942" y="25344"/>
                      <a:pt x="74419" y="26000"/>
                      <a:pt x="74896" y="26637"/>
                    </a:cubicBezTo>
                    <a:cubicBezTo>
                      <a:pt x="74996" y="26776"/>
                      <a:pt x="75095" y="26896"/>
                      <a:pt x="75195" y="27035"/>
                    </a:cubicBezTo>
                    <a:cubicBezTo>
                      <a:pt x="74399" y="26697"/>
                      <a:pt x="73444" y="26339"/>
                      <a:pt x="72390" y="25941"/>
                    </a:cubicBezTo>
                    <a:cubicBezTo>
                      <a:pt x="72231" y="25881"/>
                      <a:pt x="72111" y="25841"/>
                      <a:pt x="71992" y="25782"/>
                    </a:cubicBezTo>
                    <a:cubicBezTo>
                      <a:pt x="71515" y="25603"/>
                      <a:pt x="71037" y="25404"/>
                      <a:pt x="70540" y="25205"/>
                    </a:cubicBezTo>
                    <a:lnTo>
                      <a:pt x="69565" y="24847"/>
                    </a:lnTo>
                    <a:lnTo>
                      <a:pt x="69147" y="24668"/>
                    </a:lnTo>
                    <a:cubicBezTo>
                      <a:pt x="69028" y="24608"/>
                      <a:pt x="68929" y="24568"/>
                      <a:pt x="68809" y="24548"/>
                    </a:cubicBezTo>
                    <a:cubicBezTo>
                      <a:pt x="68710" y="24489"/>
                      <a:pt x="68610" y="24469"/>
                      <a:pt x="68511" y="24449"/>
                    </a:cubicBezTo>
                    <a:lnTo>
                      <a:pt x="68511" y="16691"/>
                    </a:lnTo>
                    <a:cubicBezTo>
                      <a:pt x="68610" y="16830"/>
                      <a:pt x="68670" y="16949"/>
                      <a:pt x="68769" y="1712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4" name="Google Shape;1294;p55">
                <a:extLst>
                  <a:ext uri="{FF2B5EF4-FFF2-40B4-BE49-F238E27FC236}">
                    <a16:creationId xmlns:a16="http://schemas.microsoft.com/office/drawing/2014/main" id="{AF2BFE63-53B7-CCC0-5D20-CC44DC44C975}"/>
                  </a:ext>
                </a:extLst>
              </p:cNvPr>
              <p:cNvSpPr/>
              <p:nvPr/>
            </p:nvSpPr>
            <p:spPr>
              <a:xfrm>
                <a:off x="5402375" y="3838700"/>
                <a:ext cx="297925" cy="157175"/>
              </a:xfrm>
              <a:custGeom>
                <a:avLst/>
                <a:gdLst/>
                <a:ahLst/>
                <a:cxnLst/>
                <a:rect l="l" t="t" r="r" b="b"/>
                <a:pathLst>
                  <a:path w="11917" h="6287" extrusionOk="0">
                    <a:moveTo>
                      <a:pt x="1" y="2467"/>
                    </a:moveTo>
                    <a:lnTo>
                      <a:pt x="11041" y="6286"/>
                    </a:lnTo>
                    <a:lnTo>
                      <a:pt x="11917" y="3621"/>
                    </a:lnTo>
                    <a:lnTo>
                      <a:pt x="2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5" name="Google Shape;1295;p55">
                <a:extLst>
                  <a:ext uri="{FF2B5EF4-FFF2-40B4-BE49-F238E27FC236}">
                    <a16:creationId xmlns:a16="http://schemas.microsoft.com/office/drawing/2014/main" id="{C0A8354F-0742-3FCD-A4AE-D29733FCF790}"/>
                  </a:ext>
                </a:extLst>
              </p:cNvPr>
              <p:cNvSpPr/>
              <p:nvPr/>
            </p:nvSpPr>
            <p:spPr>
              <a:xfrm>
                <a:off x="5497375" y="3811850"/>
                <a:ext cx="1742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229" extrusionOk="0">
                    <a:moveTo>
                      <a:pt x="0" y="0"/>
                    </a:moveTo>
                    <a:lnTo>
                      <a:pt x="697" y="0"/>
                    </a:lnTo>
                    <a:lnTo>
                      <a:pt x="697" y="2228"/>
                    </a:lnTo>
                    <a:lnTo>
                      <a:pt x="0" y="222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6" name="Google Shape;1296;p55">
                <a:extLst>
                  <a:ext uri="{FF2B5EF4-FFF2-40B4-BE49-F238E27FC236}">
                    <a16:creationId xmlns:a16="http://schemas.microsoft.com/office/drawing/2014/main" id="{D1DE5008-AC7C-A769-7FD0-C57715F6CFE5}"/>
                  </a:ext>
                </a:extLst>
              </p:cNvPr>
              <p:cNvSpPr/>
              <p:nvPr/>
            </p:nvSpPr>
            <p:spPr>
              <a:xfrm>
                <a:off x="5539650" y="3828750"/>
                <a:ext cx="174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209" extrusionOk="0">
                    <a:moveTo>
                      <a:pt x="0" y="1"/>
                    </a:moveTo>
                    <a:lnTo>
                      <a:pt x="697" y="1"/>
                    </a:lnTo>
                    <a:lnTo>
                      <a:pt x="697" y="2209"/>
                    </a:lnTo>
                    <a:lnTo>
                      <a:pt x="0" y="220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297" name="Google Shape;1297;p55">
              <a:extLst>
                <a:ext uri="{FF2B5EF4-FFF2-40B4-BE49-F238E27FC236}">
                  <a16:creationId xmlns:a16="http://schemas.microsoft.com/office/drawing/2014/main" id="{079C322E-8E8F-B6A9-3972-3E5D5363A8AE}"/>
                </a:ext>
              </a:extLst>
            </p:cNvPr>
            <p:cNvSpPr/>
            <p:nvPr/>
          </p:nvSpPr>
          <p:spPr>
            <a:xfrm rot="119891" flipH="1">
              <a:off x="5121643" y="3425052"/>
              <a:ext cx="531464" cy="327359"/>
            </a:xfrm>
            <a:custGeom>
              <a:avLst/>
              <a:gdLst/>
              <a:ahLst/>
              <a:cxnLst/>
              <a:rect l="l" t="t" r="r" b="b"/>
              <a:pathLst>
                <a:path w="11917" h="6287" extrusionOk="0">
                  <a:moveTo>
                    <a:pt x="1" y="2467"/>
                  </a:moveTo>
                  <a:lnTo>
                    <a:pt x="11041" y="6286"/>
                  </a:lnTo>
                  <a:lnTo>
                    <a:pt x="11917" y="3621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8" name="Google Shape;1298;p55">
              <a:extLst>
                <a:ext uri="{FF2B5EF4-FFF2-40B4-BE49-F238E27FC236}">
                  <a16:creationId xmlns:a16="http://schemas.microsoft.com/office/drawing/2014/main" id="{3D3979DE-7236-74D4-B0D5-6E992633CBB3}"/>
                </a:ext>
              </a:extLst>
            </p:cNvPr>
            <p:cNvSpPr/>
            <p:nvPr/>
          </p:nvSpPr>
          <p:spPr>
            <a:xfrm>
              <a:off x="5111225" y="3382360"/>
              <a:ext cx="466275" cy="182950"/>
            </a:xfrm>
            <a:custGeom>
              <a:avLst/>
              <a:gdLst/>
              <a:ahLst/>
              <a:cxnLst/>
              <a:rect l="l" t="t" r="r" b="b"/>
              <a:pathLst>
                <a:path w="18651" h="7318" extrusionOk="0">
                  <a:moveTo>
                    <a:pt x="18651" y="0"/>
                  </a:moveTo>
                  <a:lnTo>
                    <a:pt x="0" y="7318"/>
                  </a:lnTo>
                </a:path>
              </a:pathLst>
            </a:cu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PT" dirty="0"/>
            </a:p>
          </p:txBody>
        </p:sp>
      </p:grp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6B5BFAD-2DD7-6A16-5A67-2FF194DB3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425259"/>
              </p:ext>
            </p:extLst>
          </p:nvPr>
        </p:nvGraphicFramePr>
        <p:xfrm>
          <a:off x="1603375" y="723054"/>
          <a:ext cx="5937250" cy="1563688"/>
        </p:xfrm>
        <a:graphic>
          <a:graphicData uri="http://schemas.openxmlformats.org/drawingml/2006/table">
            <a:tbl>
              <a:tblPr firstRow="1" firstCol="1" bandRow="1"/>
              <a:tblGrid>
                <a:gridCol w="2968625">
                  <a:extLst>
                    <a:ext uri="{9D8B030D-6E8A-4147-A177-3AD203B41FA5}">
                      <a16:colId xmlns:a16="http://schemas.microsoft.com/office/drawing/2014/main" val="2881454151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1251853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Prós</a:t>
                      </a:r>
                      <a:endParaRPr lang="en-US" sz="1200" kern="100" dirty="0">
                        <a:solidFill>
                          <a:schemeClr val="bg1"/>
                        </a:solidFill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Profundidade: Pode ser extremamente profunda, melhorando a capacidade de aprendizado. </a:t>
                      </a:r>
                      <a:endParaRPr lang="en-US" sz="1200" kern="100" dirty="0">
                        <a:solidFill>
                          <a:schemeClr val="bg1"/>
                        </a:solidFill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Eficiência: Conexões residuais ajudam a mitigar problemas de treino em redes profundas.</a:t>
                      </a:r>
                      <a:endParaRPr lang="en-US" sz="1200" kern="100" dirty="0">
                        <a:solidFill>
                          <a:schemeClr val="bg1"/>
                        </a:solidFill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Contras</a:t>
                      </a:r>
                      <a:endParaRPr lang="en-US" sz="1200" kern="100" dirty="0">
                        <a:solidFill>
                          <a:schemeClr val="bg1"/>
                        </a:solidFill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Complexidade: Estrutura mais complexa devido às conexões residuais.</a:t>
                      </a:r>
                      <a:endParaRPr lang="en-US" sz="1200" kern="100" dirty="0">
                        <a:solidFill>
                          <a:schemeClr val="bg1"/>
                        </a:solidFill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Overfitting: Modelos muito profundos podem overfitting se não houver dados suficientes ou regularização adequada.</a:t>
                      </a:r>
                      <a:endParaRPr lang="en-US" sz="1200" kern="100" dirty="0">
                        <a:solidFill>
                          <a:schemeClr val="bg1"/>
                        </a:solidFill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448767"/>
                  </a:ext>
                </a:extLst>
              </a:tr>
            </a:tbl>
          </a:graphicData>
        </a:graphic>
      </p:graphicFrame>
      <p:sp>
        <p:nvSpPr>
          <p:cNvPr id="5" name="Subtítulo 4">
            <a:extLst>
              <a:ext uri="{FF2B5EF4-FFF2-40B4-BE49-F238E27FC236}">
                <a16:creationId xmlns:a16="http://schemas.microsoft.com/office/drawing/2014/main" id="{B0714F33-7059-47F8-B6B0-3E59BBCAB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871" y="2478907"/>
            <a:ext cx="5232189" cy="2309228"/>
          </a:xfrm>
        </p:spPr>
        <p:txBody>
          <a:bodyPr anchor="t"/>
          <a:lstStyle/>
          <a:p>
            <a:r>
              <a:rPr lang="pt-PT" sz="1400" dirty="0">
                <a:solidFill>
                  <a:schemeClr val="bg1"/>
                </a:solidFill>
              </a:rPr>
              <a:t>Pesos pré-treinados no ImageNet</a:t>
            </a:r>
          </a:p>
          <a:p>
            <a:r>
              <a:rPr lang="pt-PT" sz="1400" dirty="0">
                <a:solidFill>
                  <a:schemeClr val="bg1"/>
                </a:solidFill>
              </a:rPr>
              <a:t>Exclui a camada de classificação final</a:t>
            </a:r>
          </a:p>
          <a:p>
            <a:r>
              <a:rPr lang="pt-PT" sz="1400" dirty="0">
                <a:solidFill>
                  <a:schemeClr val="bg1"/>
                </a:solidFill>
              </a:rPr>
              <a:t>Tamanho de entrada: 224x224 pixels e 3 canais de cor (RGB)</a:t>
            </a:r>
          </a:p>
          <a:p>
            <a:r>
              <a:rPr lang="pt-PT" sz="1400" dirty="0">
                <a:solidFill>
                  <a:schemeClr val="bg1"/>
                </a:solidFill>
              </a:rPr>
              <a:t>Congela as camadas</a:t>
            </a:r>
          </a:p>
          <a:p>
            <a:r>
              <a:rPr lang="pt-PT" sz="1400" dirty="0">
                <a:solidFill>
                  <a:schemeClr val="bg1"/>
                </a:solidFill>
              </a:rPr>
              <a:t>Rede Sequential</a:t>
            </a:r>
          </a:p>
          <a:p>
            <a:r>
              <a:rPr lang="pt-PT" sz="1400" dirty="0">
                <a:solidFill>
                  <a:schemeClr val="bg1"/>
                </a:solidFill>
              </a:rPr>
              <a:t>Camada Flatten</a:t>
            </a:r>
          </a:p>
          <a:p>
            <a:r>
              <a:rPr lang="pt-PT" sz="1400" dirty="0">
                <a:solidFill>
                  <a:schemeClr val="bg1"/>
                </a:solidFill>
              </a:rPr>
              <a:t>Camada Dense com 43 saídas e ativação softmax</a:t>
            </a:r>
          </a:p>
          <a:p>
            <a:r>
              <a:rPr lang="pt-PT" sz="1400" dirty="0">
                <a:solidFill>
                  <a:schemeClr val="bg1"/>
                </a:solidFill>
              </a:rPr>
              <a:t>Compilado com o otimizador Adam</a:t>
            </a:r>
          </a:p>
          <a:p>
            <a:r>
              <a:rPr lang="pt-PT" sz="1400" dirty="0">
                <a:solidFill>
                  <a:schemeClr val="bg1"/>
                </a:solidFill>
              </a:rPr>
              <a:t>Função de perda sparse_categorical_crossentropy</a:t>
            </a:r>
          </a:p>
          <a:p>
            <a:r>
              <a:rPr lang="pt-PT" sz="1400" dirty="0">
                <a:solidFill>
                  <a:schemeClr val="bg1"/>
                </a:solidFill>
              </a:rPr>
              <a:t>É treinado durante 10 epochs</a:t>
            </a:r>
          </a:p>
          <a:p>
            <a:endParaRPr lang="pt-P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4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B6318-5A39-52FE-69B0-CBEC2075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79" y="134994"/>
            <a:ext cx="8683594" cy="572700"/>
          </a:xfrm>
        </p:spPr>
        <p:txBody>
          <a:bodyPr/>
          <a:lstStyle/>
          <a:p>
            <a:pPr algn="r"/>
            <a:r>
              <a:rPr lang="pt-PT" dirty="0"/>
              <a:t>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A09DD8-5C4D-DF75-7F4D-69F51C03B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127" y="675814"/>
            <a:ext cx="2356154" cy="4300812"/>
          </a:xfrm>
        </p:spPr>
        <p:txBody>
          <a:bodyPr anchor="t"/>
          <a:lstStyle/>
          <a:p>
            <a:pPr algn="l"/>
            <a:r>
              <a:rPr lang="pt-PT" sz="1600" b="1" dirty="0">
                <a:solidFill>
                  <a:schemeClr val="bg1"/>
                </a:solidFill>
              </a:rPr>
              <a:t>Tempo:</a:t>
            </a:r>
            <a:r>
              <a:rPr lang="pt-PT" dirty="0">
                <a:solidFill>
                  <a:schemeClr val="bg1"/>
                </a:solidFill>
              </a:rPr>
              <a:t> 44,78 min</a:t>
            </a:r>
          </a:p>
          <a:p>
            <a:pPr algn="l"/>
            <a:endParaRPr lang="pt-PT" dirty="0">
              <a:solidFill>
                <a:schemeClr val="bg1"/>
              </a:solidFill>
            </a:endParaRPr>
          </a:p>
          <a:p>
            <a:pPr algn="l"/>
            <a:r>
              <a:rPr lang="pt-PT" sz="1600" b="1" dirty="0">
                <a:solidFill>
                  <a:schemeClr val="bg1"/>
                </a:solidFill>
              </a:rPr>
              <a:t>Accuracy</a:t>
            </a:r>
          </a:p>
          <a:p>
            <a:pPr algn="l"/>
            <a:r>
              <a:rPr lang="pt-PT" dirty="0">
                <a:solidFill>
                  <a:schemeClr val="bg1"/>
                </a:solidFill>
              </a:rPr>
              <a:t>Treino: 99,21%</a:t>
            </a:r>
          </a:p>
          <a:p>
            <a:pPr algn="l"/>
            <a:r>
              <a:rPr lang="pt-PT" dirty="0">
                <a:solidFill>
                  <a:schemeClr val="bg1"/>
                </a:solidFill>
              </a:rPr>
              <a:t>Validação: 77,36%</a:t>
            </a:r>
          </a:p>
          <a:p>
            <a:pPr algn="l"/>
            <a:r>
              <a:rPr lang="pt-PT" dirty="0">
                <a:solidFill>
                  <a:schemeClr val="bg1"/>
                </a:solidFill>
              </a:rPr>
              <a:t>Teste: 74,96%</a:t>
            </a:r>
          </a:p>
          <a:p>
            <a:pPr algn="l"/>
            <a:endParaRPr lang="pt-PT" dirty="0">
              <a:solidFill>
                <a:schemeClr val="bg1"/>
              </a:solidFill>
            </a:endParaRPr>
          </a:p>
          <a:p>
            <a:pPr algn="l"/>
            <a:r>
              <a:rPr lang="pt-PT" sz="1600" b="1" dirty="0">
                <a:solidFill>
                  <a:schemeClr val="bg1"/>
                </a:solidFill>
              </a:rPr>
              <a:t>Accuracy</a:t>
            </a:r>
          </a:p>
          <a:p>
            <a:pPr algn="l"/>
            <a:r>
              <a:rPr lang="pt-PT" dirty="0">
                <a:solidFill>
                  <a:schemeClr val="bg1"/>
                </a:solidFill>
              </a:rPr>
              <a:t>Treino: 0,1466</a:t>
            </a:r>
          </a:p>
          <a:p>
            <a:pPr algn="l"/>
            <a:r>
              <a:rPr lang="pt-PT" dirty="0">
                <a:solidFill>
                  <a:schemeClr val="bg1"/>
                </a:solidFill>
              </a:rPr>
              <a:t>Validação: 24,63</a:t>
            </a:r>
          </a:p>
          <a:p>
            <a:pPr algn="l"/>
            <a:r>
              <a:rPr lang="pt-PT" dirty="0">
                <a:solidFill>
                  <a:schemeClr val="bg1"/>
                </a:solidFill>
              </a:rPr>
              <a:t>Teste: 23,1</a:t>
            </a:r>
          </a:p>
          <a:p>
            <a:pPr algn="l"/>
            <a:endParaRPr lang="pt-PT" dirty="0">
              <a:solidFill>
                <a:schemeClr val="bg1"/>
              </a:solidFill>
            </a:endParaRPr>
          </a:p>
          <a:p>
            <a:pPr algn="l"/>
            <a:r>
              <a:rPr lang="pt-BR" dirty="0">
                <a:solidFill>
                  <a:schemeClr val="bg1"/>
                </a:solidFill>
              </a:rPr>
              <a:t>647 ficheiros de teste e 485 casos estão na classe correta (75%)</a:t>
            </a:r>
            <a:endParaRPr lang="pt-PT" dirty="0">
              <a:solidFill>
                <a:schemeClr val="bg1"/>
              </a:solidFill>
            </a:endParaRPr>
          </a:p>
          <a:p>
            <a:pPr algn="l"/>
            <a:endParaRPr lang="pt-PT" dirty="0">
              <a:solidFill>
                <a:schemeClr val="bg1"/>
              </a:solidFill>
            </a:endParaRPr>
          </a:p>
        </p:txBody>
      </p:sp>
      <p:grpSp>
        <p:nvGrpSpPr>
          <p:cNvPr id="4" name="Google Shape;270;p37">
            <a:extLst>
              <a:ext uri="{FF2B5EF4-FFF2-40B4-BE49-F238E27FC236}">
                <a16:creationId xmlns:a16="http://schemas.microsoft.com/office/drawing/2014/main" id="{54CEE3E8-7AC3-11F8-A1D3-81D478FEC13A}"/>
              </a:ext>
            </a:extLst>
          </p:cNvPr>
          <p:cNvGrpSpPr/>
          <p:nvPr/>
        </p:nvGrpSpPr>
        <p:grpSpPr>
          <a:xfrm>
            <a:off x="-983057" y="4741683"/>
            <a:ext cx="3323830" cy="266823"/>
            <a:chOff x="3936975" y="4282175"/>
            <a:chExt cx="5212075" cy="172650"/>
          </a:xfrm>
        </p:grpSpPr>
        <p:sp>
          <p:nvSpPr>
            <p:cNvPr id="5" name="Google Shape;271;p37">
              <a:extLst>
                <a:ext uri="{FF2B5EF4-FFF2-40B4-BE49-F238E27FC236}">
                  <a16:creationId xmlns:a16="http://schemas.microsoft.com/office/drawing/2014/main" id="{19F8C657-0FC2-6AB4-3D97-B9361563214B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72;p37">
              <a:extLst>
                <a:ext uri="{FF2B5EF4-FFF2-40B4-BE49-F238E27FC236}">
                  <a16:creationId xmlns:a16="http://schemas.microsoft.com/office/drawing/2014/main" id="{3AE0AE87-7EE7-0FC5-79F3-7A046C66B310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73;p37">
              <a:extLst>
                <a:ext uri="{FF2B5EF4-FFF2-40B4-BE49-F238E27FC236}">
                  <a16:creationId xmlns:a16="http://schemas.microsoft.com/office/drawing/2014/main" id="{2FB6980F-3236-B67D-7149-DBAC5E29E63A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1510D33-BC91-DBD3-0761-DB7BCDEED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134741"/>
              </p:ext>
            </p:extLst>
          </p:nvPr>
        </p:nvGraphicFramePr>
        <p:xfrm>
          <a:off x="2112888" y="47225"/>
          <a:ext cx="3367648" cy="3027680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210478">
                  <a:extLst>
                    <a:ext uri="{9D8B030D-6E8A-4147-A177-3AD203B41FA5}">
                      <a16:colId xmlns:a16="http://schemas.microsoft.com/office/drawing/2014/main" val="1156462820"/>
                    </a:ext>
                  </a:extLst>
                </a:gridCol>
                <a:gridCol w="210478">
                  <a:extLst>
                    <a:ext uri="{9D8B030D-6E8A-4147-A177-3AD203B41FA5}">
                      <a16:colId xmlns:a16="http://schemas.microsoft.com/office/drawing/2014/main" val="1037085166"/>
                    </a:ext>
                  </a:extLst>
                </a:gridCol>
                <a:gridCol w="210478">
                  <a:extLst>
                    <a:ext uri="{9D8B030D-6E8A-4147-A177-3AD203B41FA5}">
                      <a16:colId xmlns:a16="http://schemas.microsoft.com/office/drawing/2014/main" val="118646428"/>
                    </a:ext>
                  </a:extLst>
                </a:gridCol>
                <a:gridCol w="210478">
                  <a:extLst>
                    <a:ext uri="{9D8B030D-6E8A-4147-A177-3AD203B41FA5}">
                      <a16:colId xmlns:a16="http://schemas.microsoft.com/office/drawing/2014/main" val="395236501"/>
                    </a:ext>
                  </a:extLst>
                </a:gridCol>
                <a:gridCol w="210478">
                  <a:extLst>
                    <a:ext uri="{9D8B030D-6E8A-4147-A177-3AD203B41FA5}">
                      <a16:colId xmlns:a16="http://schemas.microsoft.com/office/drawing/2014/main" val="4047125475"/>
                    </a:ext>
                  </a:extLst>
                </a:gridCol>
                <a:gridCol w="210478">
                  <a:extLst>
                    <a:ext uri="{9D8B030D-6E8A-4147-A177-3AD203B41FA5}">
                      <a16:colId xmlns:a16="http://schemas.microsoft.com/office/drawing/2014/main" val="1332947940"/>
                    </a:ext>
                  </a:extLst>
                </a:gridCol>
                <a:gridCol w="210478">
                  <a:extLst>
                    <a:ext uri="{9D8B030D-6E8A-4147-A177-3AD203B41FA5}">
                      <a16:colId xmlns:a16="http://schemas.microsoft.com/office/drawing/2014/main" val="1731425945"/>
                    </a:ext>
                  </a:extLst>
                </a:gridCol>
                <a:gridCol w="210478">
                  <a:extLst>
                    <a:ext uri="{9D8B030D-6E8A-4147-A177-3AD203B41FA5}">
                      <a16:colId xmlns:a16="http://schemas.microsoft.com/office/drawing/2014/main" val="1339594436"/>
                    </a:ext>
                  </a:extLst>
                </a:gridCol>
                <a:gridCol w="210478">
                  <a:extLst>
                    <a:ext uri="{9D8B030D-6E8A-4147-A177-3AD203B41FA5}">
                      <a16:colId xmlns:a16="http://schemas.microsoft.com/office/drawing/2014/main" val="612758692"/>
                    </a:ext>
                  </a:extLst>
                </a:gridCol>
                <a:gridCol w="210478">
                  <a:extLst>
                    <a:ext uri="{9D8B030D-6E8A-4147-A177-3AD203B41FA5}">
                      <a16:colId xmlns:a16="http://schemas.microsoft.com/office/drawing/2014/main" val="127556749"/>
                    </a:ext>
                  </a:extLst>
                </a:gridCol>
                <a:gridCol w="210478">
                  <a:extLst>
                    <a:ext uri="{9D8B030D-6E8A-4147-A177-3AD203B41FA5}">
                      <a16:colId xmlns:a16="http://schemas.microsoft.com/office/drawing/2014/main" val="2825709348"/>
                    </a:ext>
                  </a:extLst>
                </a:gridCol>
                <a:gridCol w="210478">
                  <a:extLst>
                    <a:ext uri="{9D8B030D-6E8A-4147-A177-3AD203B41FA5}">
                      <a16:colId xmlns:a16="http://schemas.microsoft.com/office/drawing/2014/main" val="2659170776"/>
                    </a:ext>
                  </a:extLst>
                </a:gridCol>
                <a:gridCol w="210478">
                  <a:extLst>
                    <a:ext uri="{9D8B030D-6E8A-4147-A177-3AD203B41FA5}">
                      <a16:colId xmlns:a16="http://schemas.microsoft.com/office/drawing/2014/main" val="3888494761"/>
                    </a:ext>
                  </a:extLst>
                </a:gridCol>
                <a:gridCol w="210478">
                  <a:extLst>
                    <a:ext uri="{9D8B030D-6E8A-4147-A177-3AD203B41FA5}">
                      <a16:colId xmlns:a16="http://schemas.microsoft.com/office/drawing/2014/main" val="2882178034"/>
                    </a:ext>
                  </a:extLst>
                </a:gridCol>
                <a:gridCol w="210478">
                  <a:extLst>
                    <a:ext uri="{9D8B030D-6E8A-4147-A177-3AD203B41FA5}">
                      <a16:colId xmlns:a16="http://schemas.microsoft.com/office/drawing/2014/main" val="718214977"/>
                    </a:ext>
                  </a:extLst>
                </a:gridCol>
                <a:gridCol w="210478">
                  <a:extLst>
                    <a:ext uri="{9D8B030D-6E8A-4147-A177-3AD203B41FA5}">
                      <a16:colId xmlns:a16="http://schemas.microsoft.com/office/drawing/2014/main" val="2063758879"/>
                    </a:ext>
                  </a:extLst>
                </a:gridCol>
              </a:tblGrid>
              <a:tr h="18923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pt-PT" sz="1200" b="1" u="none" strike="noStrike" noProof="0" dirty="0">
                          <a:effectLst/>
                          <a:latin typeface="Karla" pitchFamily="2" charset="0"/>
                        </a:rPr>
                        <a:t>Previsto</a:t>
                      </a:r>
                      <a:endParaRPr lang="pt-PT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252139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14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32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33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34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36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25610"/>
                  </a:ext>
                </a:extLst>
              </a:tr>
              <a:tr h="189230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Verdadeiro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8</a:t>
                      </a:r>
                      <a:endParaRPr lang="en-US" sz="1200" b="1" i="0" u="none" strike="noStrike" dirty="0">
                        <a:solidFill>
                          <a:srgbClr val="0F9ED5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349086"/>
                  </a:ext>
                </a:extLst>
              </a:tr>
              <a:tr h="18923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804930"/>
                  </a:ext>
                </a:extLst>
              </a:tr>
              <a:tr h="18923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679004"/>
                  </a:ext>
                </a:extLst>
              </a:tr>
              <a:tr h="18923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279379"/>
                  </a:ext>
                </a:extLst>
              </a:tr>
              <a:tr h="18923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13</a:t>
                      </a:r>
                      <a:endParaRPr lang="en-US" sz="1200" b="1" i="0" u="none" strike="noStrike" dirty="0">
                        <a:solidFill>
                          <a:srgbClr val="0F9ED5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357656"/>
                  </a:ext>
                </a:extLst>
              </a:tr>
              <a:tr h="18923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692240"/>
                  </a:ext>
                </a:extLst>
              </a:tr>
              <a:tr h="18923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869763"/>
                  </a:ext>
                </a:extLst>
              </a:tr>
              <a:tr h="18923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F9ED5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375689"/>
                  </a:ext>
                </a:extLst>
              </a:tr>
              <a:tr h="18923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13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583533"/>
                  </a:ext>
                </a:extLst>
              </a:tr>
              <a:tr h="18923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14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F9ED5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686659"/>
                  </a:ext>
                </a:extLst>
              </a:tr>
              <a:tr h="18923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15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271065"/>
                  </a:ext>
                </a:extLst>
              </a:tr>
              <a:tr h="18923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17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42750"/>
                  </a:ext>
                </a:extLst>
              </a:tr>
              <a:tr h="18923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79</a:t>
                      </a:r>
                      <a:endParaRPr lang="en-US" sz="1200" b="1" i="0" u="none" strike="noStrike" dirty="0">
                        <a:solidFill>
                          <a:srgbClr val="0F9ED5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885904"/>
                  </a:ext>
                </a:extLst>
              </a:tr>
              <a:tr h="18923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F9ED5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583585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F085100B-4634-0F79-F0DF-84DB37C3E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515929"/>
              </p:ext>
            </p:extLst>
          </p:nvPr>
        </p:nvGraphicFramePr>
        <p:xfrm>
          <a:off x="5540898" y="2305050"/>
          <a:ext cx="3432493" cy="2838450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95580">
                  <a:extLst>
                    <a:ext uri="{9D8B030D-6E8A-4147-A177-3AD203B41FA5}">
                      <a16:colId xmlns:a16="http://schemas.microsoft.com/office/drawing/2014/main" val="1920297558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1095017670"/>
                    </a:ext>
                  </a:extLst>
                </a:gridCol>
                <a:gridCol w="147637">
                  <a:extLst>
                    <a:ext uri="{9D8B030D-6E8A-4147-A177-3AD203B41FA5}">
                      <a16:colId xmlns:a16="http://schemas.microsoft.com/office/drawing/2014/main" val="1920821948"/>
                    </a:ext>
                  </a:extLst>
                </a:gridCol>
                <a:gridCol w="142875">
                  <a:extLst>
                    <a:ext uri="{9D8B030D-6E8A-4147-A177-3AD203B41FA5}">
                      <a16:colId xmlns:a16="http://schemas.microsoft.com/office/drawing/2014/main" val="3788009185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881168398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3125663433"/>
                    </a:ext>
                  </a:extLst>
                </a:gridCol>
                <a:gridCol w="195263">
                  <a:extLst>
                    <a:ext uri="{9D8B030D-6E8A-4147-A177-3AD203B41FA5}">
                      <a16:colId xmlns:a16="http://schemas.microsoft.com/office/drawing/2014/main" val="4276194020"/>
                    </a:ext>
                  </a:extLst>
                </a:gridCol>
                <a:gridCol w="239713">
                  <a:extLst>
                    <a:ext uri="{9D8B030D-6E8A-4147-A177-3AD203B41FA5}">
                      <a16:colId xmlns:a16="http://schemas.microsoft.com/office/drawing/2014/main" val="1656879313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3929757393"/>
                    </a:ext>
                  </a:extLst>
                </a:gridCol>
                <a:gridCol w="233363">
                  <a:extLst>
                    <a:ext uri="{9D8B030D-6E8A-4147-A177-3AD203B41FA5}">
                      <a16:colId xmlns:a16="http://schemas.microsoft.com/office/drawing/2014/main" val="3310149471"/>
                    </a:ext>
                  </a:extLst>
                </a:gridCol>
                <a:gridCol w="231775">
                  <a:extLst>
                    <a:ext uri="{9D8B030D-6E8A-4147-A177-3AD203B41FA5}">
                      <a16:colId xmlns:a16="http://schemas.microsoft.com/office/drawing/2014/main" val="3698675840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19145729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112736928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3552391701"/>
                    </a:ext>
                  </a:extLst>
                </a:gridCol>
                <a:gridCol w="236537">
                  <a:extLst>
                    <a:ext uri="{9D8B030D-6E8A-4147-A177-3AD203B41FA5}">
                      <a16:colId xmlns:a16="http://schemas.microsoft.com/office/drawing/2014/main" val="4091208063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71419194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vert="vert27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pt-PT" sz="1200" b="1" u="none" strike="noStrike" noProof="0" dirty="0">
                          <a:effectLst/>
                          <a:latin typeface="Karla" pitchFamily="2" charset="0"/>
                        </a:rPr>
                        <a:t>Previsto</a:t>
                      </a:r>
                      <a:endParaRPr lang="pt-PT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4085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vert="vert27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11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14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32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33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34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36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647221"/>
                  </a:ext>
                </a:extLst>
              </a:tr>
              <a:tr h="184150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Verdadeiro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F9ED5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639718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0F9ED5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57077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544776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27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0F9ED5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25013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30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83514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31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149399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32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F9ED5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445333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33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362</a:t>
                      </a:r>
                      <a:endParaRPr lang="en-US" sz="1200" b="1" i="0" u="none" strike="noStrike" dirty="0">
                        <a:solidFill>
                          <a:srgbClr val="0F9ED5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332190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34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F9ED5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326187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35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304155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36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F9ED5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59846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38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380041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42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209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6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9D5FC-A6D4-13F7-9C88-6582FD236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B63D6-B8B4-94C2-D0DC-C42D31CC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79" y="134994"/>
            <a:ext cx="7704300" cy="572700"/>
          </a:xfrm>
        </p:spPr>
        <p:txBody>
          <a:bodyPr/>
          <a:lstStyle/>
          <a:p>
            <a:pPr algn="l"/>
            <a:r>
              <a:rPr lang="pt-PT" dirty="0"/>
              <a:t>Classe 0</a:t>
            </a:r>
          </a:p>
        </p:txBody>
      </p:sp>
      <p:grpSp>
        <p:nvGrpSpPr>
          <p:cNvPr id="8" name="Google Shape;270;p37">
            <a:extLst>
              <a:ext uri="{FF2B5EF4-FFF2-40B4-BE49-F238E27FC236}">
                <a16:creationId xmlns:a16="http://schemas.microsoft.com/office/drawing/2014/main" id="{D652A0BD-11B4-16D0-FA0D-F6556A5E0D8B}"/>
              </a:ext>
            </a:extLst>
          </p:cNvPr>
          <p:cNvGrpSpPr/>
          <p:nvPr/>
        </p:nvGrpSpPr>
        <p:grpSpPr>
          <a:xfrm>
            <a:off x="-26055" y="4835856"/>
            <a:ext cx="8428968" cy="172650"/>
            <a:chOff x="3936975" y="4282175"/>
            <a:chExt cx="5212075" cy="172650"/>
          </a:xfrm>
        </p:grpSpPr>
        <p:sp>
          <p:nvSpPr>
            <p:cNvPr id="9" name="Google Shape;271;p37">
              <a:extLst>
                <a:ext uri="{FF2B5EF4-FFF2-40B4-BE49-F238E27FC236}">
                  <a16:creationId xmlns:a16="http://schemas.microsoft.com/office/drawing/2014/main" id="{84987443-2EE5-7BCE-B24C-C31AC966ED58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72;p37">
              <a:extLst>
                <a:ext uri="{FF2B5EF4-FFF2-40B4-BE49-F238E27FC236}">
                  <a16:creationId xmlns:a16="http://schemas.microsoft.com/office/drawing/2014/main" id="{6E3A26EA-B9D1-75E9-256B-72BB8E3CFFCC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3;p37">
              <a:extLst>
                <a:ext uri="{FF2B5EF4-FFF2-40B4-BE49-F238E27FC236}">
                  <a16:creationId xmlns:a16="http://schemas.microsoft.com/office/drawing/2014/main" id="{EE4B28F6-0E93-A121-1827-13A3117A9B9B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9E9AE6CD-8D48-BF8B-695C-6F2148581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04621"/>
              </p:ext>
            </p:extLst>
          </p:nvPr>
        </p:nvGraphicFramePr>
        <p:xfrm>
          <a:off x="5293136" y="211005"/>
          <a:ext cx="3657600" cy="439420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9247814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607627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74473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773968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49884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0710866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32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33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34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5013661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F9ED5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438426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B40F8514-C10A-C95A-5824-5C474B22C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872109"/>
              </p:ext>
            </p:extLst>
          </p:nvPr>
        </p:nvGraphicFramePr>
        <p:xfrm>
          <a:off x="5168597" y="4271492"/>
          <a:ext cx="3906679" cy="434594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962819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1018222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94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7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13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114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pic>
        <p:nvPicPr>
          <p:cNvPr id="17" name="Imagem 16" descr="Uma imagem com texto, diagrama, Paralelo, file&#10;&#10;Descrição gerada automaticamente">
            <a:extLst>
              <a:ext uri="{FF2B5EF4-FFF2-40B4-BE49-F238E27FC236}">
                <a16:creationId xmlns:a16="http://schemas.microsoft.com/office/drawing/2014/main" id="{2DD3232C-7A6B-E7D4-0AB9-E3D34718E7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" t="32" r="66551" b="85689"/>
          <a:stretch/>
        </p:blipFill>
        <p:spPr bwMode="auto">
          <a:xfrm>
            <a:off x="5544935" y="1125365"/>
            <a:ext cx="3154002" cy="252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3E43DBD3-92A7-EFF1-0D69-F8310BB20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693844"/>
              </p:ext>
            </p:extLst>
          </p:nvPr>
        </p:nvGraphicFramePr>
        <p:xfrm>
          <a:off x="336279" y="1689827"/>
          <a:ext cx="3898583" cy="1086485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3158173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155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Precisão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0,8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191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Recuperação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0,6154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658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F1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0,6957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915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AUC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0,92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0550563"/>
                  </a:ext>
                </a:extLst>
              </a:tr>
            </a:tbl>
          </a:graphicData>
        </a:graphic>
      </p:graphicFrame>
      <p:sp>
        <p:nvSpPr>
          <p:cNvPr id="21" name="Google Shape;367;p41">
            <a:extLst>
              <a:ext uri="{FF2B5EF4-FFF2-40B4-BE49-F238E27FC236}">
                <a16:creationId xmlns:a16="http://schemas.microsoft.com/office/drawing/2014/main" id="{75D3F508-AB14-9A60-6939-A1AB1BE7C2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6280" y="3038256"/>
            <a:ext cx="4358184" cy="17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Classe 33 e 34 não têm nada em comum com a classe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4 classes têm Betão Armado como Material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Classe 33 tem 3904 ficheiros e classe 34 tem 241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Ano é a propriedade mais bem identificada (2 classes)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Material e Estrutura são as propriedades com maior dificuldade de identificação (1 classe, cada)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Precisão e Recuperação estão acima de 0,5.</a:t>
            </a:r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3770068C-5268-AC7F-458B-D32C22D8A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37989"/>
              </p:ext>
            </p:extLst>
          </p:nvPr>
        </p:nvGraphicFramePr>
        <p:xfrm>
          <a:off x="336279" y="763077"/>
          <a:ext cx="4521472" cy="72457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505958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1509258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06256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Tipo de Estrutura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Arco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Antes de 1960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Alvenaria de Pedra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C22827BB-3357-EC7F-8D06-FECC0A5E8187}"/>
              </a:ext>
            </a:extLst>
          </p:cNvPr>
          <p:cNvSpPr txBox="1"/>
          <p:nvPr/>
        </p:nvSpPr>
        <p:spPr>
          <a:xfrm>
            <a:off x="5168596" y="3721628"/>
            <a:ext cx="390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Karla" pitchFamily="2" charset="0"/>
              </a:rPr>
              <a:t>AUC = 0,92, logo </a:t>
            </a:r>
            <a:r>
              <a:rPr lang="pt-BR" sz="1200" dirty="0">
                <a:latin typeface="Karla" pitchFamily="2" charset="0"/>
              </a:rPr>
              <a:t>indica uma excelente capacidade do modelo </a:t>
            </a:r>
            <a:r>
              <a:rPr lang="pt-PT" sz="1200" dirty="0">
                <a:latin typeface="Karla" pitchFamily="2" charset="0"/>
              </a:rPr>
              <a:t>distinguir esta classe das restantes.</a:t>
            </a:r>
          </a:p>
        </p:txBody>
      </p:sp>
    </p:spTree>
    <p:extLst>
      <p:ext uri="{BB962C8B-B14F-4D97-AF65-F5344CB8AC3E}">
        <p14:creationId xmlns:p14="http://schemas.microsoft.com/office/powerpoint/2010/main" val="2727216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20B40-7024-77DC-EE47-D6E4F27A3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F050-FC23-B87C-80C8-1DDBD5AB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79" y="134994"/>
            <a:ext cx="7704300" cy="572700"/>
          </a:xfrm>
        </p:spPr>
        <p:txBody>
          <a:bodyPr/>
          <a:lstStyle/>
          <a:p>
            <a:pPr algn="l"/>
            <a:r>
              <a:rPr lang="pt-PT" dirty="0"/>
              <a:t>Classe 6</a:t>
            </a:r>
          </a:p>
        </p:txBody>
      </p:sp>
      <p:grpSp>
        <p:nvGrpSpPr>
          <p:cNvPr id="8" name="Google Shape;270;p37">
            <a:extLst>
              <a:ext uri="{FF2B5EF4-FFF2-40B4-BE49-F238E27FC236}">
                <a16:creationId xmlns:a16="http://schemas.microsoft.com/office/drawing/2014/main" id="{1C337127-B592-7EFA-FFE2-C4586D4B9B9D}"/>
              </a:ext>
            </a:extLst>
          </p:cNvPr>
          <p:cNvGrpSpPr/>
          <p:nvPr/>
        </p:nvGrpSpPr>
        <p:grpSpPr>
          <a:xfrm>
            <a:off x="-26055" y="4835856"/>
            <a:ext cx="8428968" cy="172650"/>
            <a:chOff x="3936975" y="4282175"/>
            <a:chExt cx="5212075" cy="172650"/>
          </a:xfrm>
        </p:grpSpPr>
        <p:sp>
          <p:nvSpPr>
            <p:cNvPr id="9" name="Google Shape;271;p37">
              <a:extLst>
                <a:ext uri="{FF2B5EF4-FFF2-40B4-BE49-F238E27FC236}">
                  <a16:creationId xmlns:a16="http://schemas.microsoft.com/office/drawing/2014/main" id="{EBFCAF3A-6A16-A19A-A92F-358CD7F2854A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72;p37">
              <a:extLst>
                <a:ext uri="{FF2B5EF4-FFF2-40B4-BE49-F238E27FC236}">
                  <a16:creationId xmlns:a16="http://schemas.microsoft.com/office/drawing/2014/main" id="{73DED740-0E30-FE97-CDD4-DF716C899C6B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3;p37">
              <a:extLst>
                <a:ext uri="{FF2B5EF4-FFF2-40B4-BE49-F238E27FC236}">
                  <a16:creationId xmlns:a16="http://schemas.microsoft.com/office/drawing/2014/main" id="{42FD64DE-663C-648E-E79B-BA0EAE2D6216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5D036878-0A4C-F847-E223-BDF662B89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61974"/>
              </p:ext>
            </p:extLst>
          </p:nvPr>
        </p:nvGraphicFramePr>
        <p:xfrm>
          <a:off x="5168597" y="4271492"/>
          <a:ext cx="3906679" cy="434594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962819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1018222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108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17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15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140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16178419-A6BE-D9DD-C2F0-73FE789F1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94295"/>
              </p:ext>
            </p:extLst>
          </p:nvPr>
        </p:nvGraphicFramePr>
        <p:xfrm>
          <a:off x="336279" y="1689827"/>
          <a:ext cx="3898583" cy="1086485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3158173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Precisão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0,8667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191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Recuperação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0,8667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658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F1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0,8667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915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AUC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0550563"/>
                  </a:ext>
                </a:extLst>
              </a:tr>
            </a:tbl>
          </a:graphicData>
        </a:graphic>
      </p:graphicFrame>
      <p:sp>
        <p:nvSpPr>
          <p:cNvPr id="21" name="Google Shape;367;p41">
            <a:extLst>
              <a:ext uri="{FF2B5EF4-FFF2-40B4-BE49-F238E27FC236}">
                <a16:creationId xmlns:a16="http://schemas.microsoft.com/office/drawing/2014/main" id="{30255BB7-F781-5E73-25D1-B9533F90D3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6280" y="3038256"/>
            <a:ext cx="4358184" cy="17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Ano é a propriedade mais bem identificada (2 classes)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Estrutura é a propriedade com maior dificuldade de identificação (0 classes)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Precisão e Recuperação estão acima de 0,5.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Tem um AUC perfeito, o que significa que o modelo consegue distinguir a classe 6 das restantes</a:t>
            </a:r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8876E636-90FA-93D5-C3E6-BB517CC4A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638169"/>
              </p:ext>
            </p:extLst>
          </p:nvPr>
        </p:nvGraphicFramePr>
        <p:xfrm>
          <a:off x="336279" y="763077"/>
          <a:ext cx="4521472" cy="72457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505958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1509258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06256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Tipo de Estrutura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Arco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1983 - 2010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Betão Armado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6BBF75A-23B0-5D95-3148-141F63B23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79922"/>
              </p:ext>
            </p:extLst>
          </p:nvPr>
        </p:nvGraphicFramePr>
        <p:xfrm>
          <a:off x="6574113" y="261376"/>
          <a:ext cx="1828800" cy="439420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269598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357830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2857180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8525465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13</a:t>
                      </a:r>
                      <a:endParaRPr lang="en-US" sz="1400" b="1" i="0" u="none" strike="noStrike" dirty="0">
                        <a:solidFill>
                          <a:srgbClr val="0F9ED5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80799073"/>
                  </a:ext>
                </a:extLst>
              </a:tr>
            </a:tbl>
          </a:graphicData>
        </a:graphic>
      </p:graphicFrame>
      <p:pic>
        <p:nvPicPr>
          <p:cNvPr id="6" name="Imagem 5" descr="Uma imagem com texto, diagrama, Paralelo, file&#10;&#10;Descrição gerada automaticamente">
            <a:extLst>
              <a:ext uri="{FF2B5EF4-FFF2-40B4-BE49-F238E27FC236}">
                <a16:creationId xmlns:a16="http://schemas.microsoft.com/office/drawing/2014/main" id="{EDFAD0A4-847F-2849-67D6-DC967E3E61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t="28713" r="66610" b="57089"/>
          <a:stretch/>
        </p:blipFill>
        <p:spPr bwMode="auto">
          <a:xfrm>
            <a:off x="5553697" y="1125365"/>
            <a:ext cx="3136478" cy="252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18864A3-2C45-E455-CEB5-3825D2F43083}"/>
              </a:ext>
            </a:extLst>
          </p:cNvPr>
          <p:cNvSpPr txBox="1"/>
          <p:nvPr/>
        </p:nvSpPr>
        <p:spPr>
          <a:xfrm>
            <a:off x="5168596" y="3721628"/>
            <a:ext cx="390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Karla" pitchFamily="2" charset="0"/>
              </a:rPr>
              <a:t>AUC = 1, logo </a:t>
            </a:r>
            <a:r>
              <a:rPr lang="pt-BR" sz="1200" dirty="0">
                <a:latin typeface="Karla" pitchFamily="2" charset="0"/>
              </a:rPr>
              <a:t>indica uma capacidade perfeita, mas não acontece porque a recuperação não é 1</a:t>
            </a:r>
            <a:endParaRPr lang="pt-PT" sz="12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412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2FF05-B2E4-0246-003F-AE0AB4237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10E78-7722-F073-D9BE-1E3AE634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79" y="134994"/>
            <a:ext cx="7704300" cy="572700"/>
          </a:xfrm>
        </p:spPr>
        <p:txBody>
          <a:bodyPr/>
          <a:lstStyle/>
          <a:p>
            <a:pPr algn="l"/>
            <a:r>
              <a:rPr lang="pt-PT" dirty="0"/>
              <a:t>Classe 12</a:t>
            </a:r>
          </a:p>
        </p:txBody>
      </p:sp>
      <p:grpSp>
        <p:nvGrpSpPr>
          <p:cNvPr id="8" name="Google Shape;270;p37">
            <a:extLst>
              <a:ext uri="{FF2B5EF4-FFF2-40B4-BE49-F238E27FC236}">
                <a16:creationId xmlns:a16="http://schemas.microsoft.com/office/drawing/2014/main" id="{8C742268-2B6A-17AB-2AC5-822DB83B6521}"/>
              </a:ext>
            </a:extLst>
          </p:cNvPr>
          <p:cNvGrpSpPr/>
          <p:nvPr/>
        </p:nvGrpSpPr>
        <p:grpSpPr>
          <a:xfrm>
            <a:off x="-26055" y="5008506"/>
            <a:ext cx="8428968" cy="172650"/>
            <a:chOff x="3936975" y="4282175"/>
            <a:chExt cx="5212075" cy="172650"/>
          </a:xfrm>
        </p:grpSpPr>
        <p:sp>
          <p:nvSpPr>
            <p:cNvPr id="9" name="Google Shape;271;p37">
              <a:extLst>
                <a:ext uri="{FF2B5EF4-FFF2-40B4-BE49-F238E27FC236}">
                  <a16:creationId xmlns:a16="http://schemas.microsoft.com/office/drawing/2014/main" id="{902FFEBD-9369-30CD-3FC6-492496A5B6F4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72;p37">
              <a:extLst>
                <a:ext uri="{FF2B5EF4-FFF2-40B4-BE49-F238E27FC236}">
                  <a16:creationId xmlns:a16="http://schemas.microsoft.com/office/drawing/2014/main" id="{4B45C7C6-44F5-2CCC-6476-475BCD7B0D70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3;p37">
              <a:extLst>
                <a:ext uri="{FF2B5EF4-FFF2-40B4-BE49-F238E27FC236}">
                  <a16:creationId xmlns:a16="http://schemas.microsoft.com/office/drawing/2014/main" id="{528989D5-DE35-1F14-EB23-049ED857E0DF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44198E2B-3232-A030-A229-410AB9EE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08244"/>
              </p:ext>
            </p:extLst>
          </p:nvPr>
        </p:nvGraphicFramePr>
        <p:xfrm>
          <a:off x="5168597" y="4271492"/>
          <a:ext cx="3906679" cy="434594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962819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1018222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2209CF51-4C0A-A1DC-CF78-348F76A2C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75522"/>
              </p:ext>
            </p:extLst>
          </p:nvPr>
        </p:nvGraphicFramePr>
        <p:xfrm>
          <a:off x="336279" y="1689827"/>
          <a:ext cx="3898583" cy="1086485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3158173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Precisão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0,8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191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Recuperação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0,4444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658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F1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</a:rPr>
                        <a:t>0,5714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915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AUC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0,89</a:t>
                      </a:r>
                      <a:endParaRPr lang="en-US" sz="14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0550563"/>
                  </a:ext>
                </a:extLst>
              </a:tr>
            </a:tbl>
          </a:graphicData>
        </a:graphic>
      </p:graphicFrame>
      <p:sp>
        <p:nvSpPr>
          <p:cNvPr id="21" name="Google Shape;367;p41">
            <a:extLst>
              <a:ext uri="{FF2B5EF4-FFF2-40B4-BE49-F238E27FC236}">
                <a16:creationId xmlns:a16="http://schemas.microsoft.com/office/drawing/2014/main" id="{2ABAE36C-2037-D7BF-CFAB-81E619E0867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6280" y="3038256"/>
            <a:ext cx="4358184" cy="17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As classes que estão incorretas têm o mesmo Material (Betão Armado)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Ano é a propriedade mais bem identificada (2 classes)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Estrutura e Material são as propriedades com maior dificuldade de identificação (0 classes)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Precisão acima de 0,5, mas recuperação não. Poucos casos corretamente identificados</a:t>
            </a:r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F48DC879-AA5E-245D-E9DA-CA9BDF43A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22456"/>
              </p:ext>
            </p:extLst>
          </p:nvPr>
        </p:nvGraphicFramePr>
        <p:xfrm>
          <a:off x="336279" y="763077"/>
          <a:ext cx="4521472" cy="72457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505958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1509258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06256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Tipo de Estrutura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Outro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1983 - 2010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Aço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39D33A5-72BB-416B-884F-3534990C9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71966"/>
              </p:ext>
            </p:extLst>
          </p:nvPr>
        </p:nvGraphicFramePr>
        <p:xfrm>
          <a:off x="5964513" y="268274"/>
          <a:ext cx="2438400" cy="439420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0549350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02959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57135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3551182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11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6166529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4</a:t>
                      </a:r>
                      <a:endParaRPr lang="en-US" sz="1400" b="1" i="0" u="none" strike="noStrike" dirty="0">
                        <a:solidFill>
                          <a:srgbClr val="0F9ED5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14819484"/>
                  </a:ext>
                </a:extLst>
              </a:tr>
            </a:tbl>
          </a:graphicData>
        </a:graphic>
      </p:graphicFrame>
      <p:pic>
        <p:nvPicPr>
          <p:cNvPr id="5" name="Imagem 4" descr="Uma imagem com texto, diagrama, Paralelo, file&#10;&#10;Descrição gerada automaticamente">
            <a:extLst>
              <a:ext uri="{FF2B5EF4-FFF2-40B4-BE49-F238E27FC236}">
                <a16:creationId xmlns:a16="http://schemas.microsoft.com/office/drawing/2014/main" id="{D675F1FC-6A16-F395-AF27-045E679F8E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" t="57143" r="66221" b="28659"/>
          <a:stretch/>
        </p:blipFill>
        <p:spPr bwMode="auto">
          <a:xfrm>
            <a:off x="5553697" y="1125365"/>
            <a:ext cx="3136478" cy="252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DBBD2E6-CA90-5858-AA20-D61A2C2E4FCC}"/>
              </a:ext>
            </a:extLst>
          </p:cNvPr>
          <p:cNvSpPr txBox="1"/>
          <p:nvPr/>
        </p:nvSpPr>
        <p:spPr>
          <a:xfrm>
            <a:off x="5168596" y="3721628"/>
            <a:ext cx="390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Karla" pitchFamily="2" charset="0"/>
              </a:rPr>
              <a:t>AUC = 0,89, logo </a:t>
            </a:r>
            <a:r>
              <a:rPr lang="pt-BR" sz="1200" dirty="0">
                <a:latin typeface="Karla" pitchFamily="2" charset="0"/>
              </a:rPr>
              <a:t>indica uma boa capacidade do modelo </a:t>
            </a:r>
            <a:r>
              <a:rPr lang="pt-PT" sz="1200" dirty="0">
                <a:latin typeface="Karla" pitchFamily="2" charset="0"/>
              </a:rPr>
              <a:t>distinguir esta classe das restantes.</a:t>
            </a:r>
          </a:p>
        </p:txBody>
      </p:sp>
    </p:spTree>
    <p:extLst>
      <p:ext uri="{BB962C8B-B14F-4D97-AF65-F5344CB8AC3E}">
        <p14:creationId xmlns:p14="http://schemas.microsoft.com/office/powerpoint/2010/main" val="60670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AEEFF-7CAC-7EB6-D6BC-44E3052C8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2B2C9-B93D-5AA7-F220-A5886A14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79" y="134994"/>
            <a:ext cx="7704300" cy="572700"/>
          </a:xfrm>
        </p:spPr>
        <p:txBody>
          <a:bodyPr/>
          <a:lstStyle/>
          <a:p>
            <a:pPr algn="l"/>
            <a:r>
              <a:rPr lang="pt-PT" dirty="0"/>
              <a:t>Classe 20</a:t>
            </a:r>
          </a:p>
        </p:txBody>
      </p:sp>
      <p:grpSp>
        <p:nvGrpSpPr>
          <p:cNvPr id="8" name="Google Shape;270;p37">
            <a:extLst>
              <a:ext uri="{FF2B5EF4-FFF2-40B4-BE49-F238E27FC236}">
                <a16:creationId xmlns:a16="http://schemas.microsoft.com/office/drawing/2014/main" id="{565ADDB0-F52B-68DA-387D-6AA0FD51663D}"/>
              </a:ext>
            </a:extLst>
          </p:cNvPr>
          <p:cNvGrpSpPr/>
          <p:nvPr/>
        </p:nvGrpSpPr>
        <p:grpSpPr>
          <a:xfrm>
            <a:off x="-26055" y="5008506"/>
            <a:ext cx="8428968" cy="172650"/>
            <a:chOff x="3936975" y="4282175"/>
            <a:chExt cx="5212075" cy="172650"/>
          </a:xfrm>
        </p:grpSpPr>
        <p:sp>
          <p:nvSpPr>
            <p:cNvPr id="9" name="Google Shape;271;p37">
              <a:extLst>
                <a:ext uri="{FF2B5EF4-FFF2-40B4-BE49-F238E27FC236}">
                  <a16:creationId xmlns:a16="http://schemas.microsoft.com/office/drawing/2014/main" id="{95A1A087-D1F5-6F92-2EA8-BD21D72492F9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72;p37">
              <a:extLst>
                <a:ext uri="{FF2B5EF4-FFF2-40B4-BE49-F238E27FC236}">
                  <a16:creationId xmlns:a16="http://schemas.microsoft.com/office/drawing/2014/main" id="{25637101-EBCE-5723-8666-349E6502D301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3;p37">
              <a:extLst>
                <a:ext uri="{FF2B5EF4-FFF2-40B4-BE49-F238E27FC236}">
                  <a16:creationId xmlns:a16="http://schemas.microsoft.com/office/drawing/2014/main" id="{D1C371E4-FC45-311F-CB5B-BE37FA0DEAB6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706CFB93-993B-89E5-43BE-2A469B28F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43813"/>
              </p:ext>
            </p:extLst>
          </p:nvPr>
        </p:nvGraphicFramePr>
        <p:xfrm>
          <a:off x="5168597" y="4271492"/>
          <a:ext cx="3906679" cy="434594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962819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1018222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789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979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6B56FF2C-F30A-C2EF-CAE5-F5591329E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413988"/>
              </p:ext>
            </p:extLst>
          </p:nvPr>
        </p:nvGraphicFramePr>
        <p:xfrm>
          <a:off x="336279" y="1689827"/>
          <a:ext cx="3898583" cy="1086485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3158173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333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Precisão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0,5940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191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Recuperação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0,8404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658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F1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0,6960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915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AUC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0,92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0550563"/>
                  </a:ext>
                </a:extLst>
              </a:tr>
            </a:tbl>
          </a:graphicData>
        </a:graphic>
      </p:graphicFrame>
      <p:sp>
        <p:nvSpPr>
          <p:cNvPr id="21" name="Google Shape;367;p41">
            <a:extLst>
              <a:ext uri="{FF2B5EF4-FFF2-40B4-BE49-F238E27FC236}">
                <a16:creationId xmlns:a16="http://schemas.microsoft.com/office/drawing/2014/main" id="{0CD3BCAF-0FD8-461E-D1A5-615ECAD8604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6280" y="3038256"/>
            <a:ext cx="4358184" cy="17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Ano é a propriedade mais bem identificada (Todas)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Estrutura é a propriedade com maior dificuldade de identificação (1 classes)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Precisão e recuperação acima de 0,5.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Tem um valor de AUC bastante alto.</a:t>
            </a:r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F129D256-98A0-228A-A274-986D532A1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46257"/>
              </p:ext>
            </p:extLst>
          </p:nvPr>
        </p:nvGraphicFramePr>
        <p:xfrm>
          <a:off x="336279" y="763077"/>
          <a:ext cx="4521472" cy="72457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505958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1509258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06256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Tipo de Estrutura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Pórtico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1983 - 2010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Betão Armado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6AC587C-4137-2E77-4F9E-7A0EE94CD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14458"/>
              </p:ext>
            </p:extLst>
          </p:nvPr>
        </p:nvGraphicFramePr>
        <p:xfrm>
          <a:off x="5964513" y="397691"/>
          <a:ext cx="2438400" cy="439420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0549350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02959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57135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3551182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20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21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27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33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6166529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79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</a:rPr>
                        <a:t>4</a:t>
                      </a: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14819484"/>
                  </a:ext>
                </a:extLst>
              </a:tr>
            </a:tbl>
          </a:graphicData>
        </a:graphic>
      </p:graphicFrame>
      <p:pic>
        <p:nvPicPr>
          <p:cNvPr id="4" name="Imagem 3" descr="Uma imagem com texto, diagrama, Paralelo, file&#10;&#10;Descrição gerada automaticamente">
            <a:extLst>
              <a:ext uri="{FF2B5EF4-FFF2-40B4-BE49-F238E27FC236}">
                <a16:creationId xmlns:a16="http://schemas.microsoft.com/office/drawing/2014/main" id="{B196EDAA-62EC-E5BE-1803-2D6723CE62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20" t="85449" r="296" b="353"/>
          <a:stretch/>
        </p:blipFill>
        <p:spPr bwMode="auto">
          <a:xfrm>
            <a:off x="5553697" y="1125365"/>
            <a:ext cx="3136478" cy="252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E35A406-EE9E-99A6-6CB1-51FDAFC83AAF}"/>
              </a:ext>
            </a:extLst>
          </p:cNvPr>
          <p:cNvSpPr txBox="1"/>
          <p:nvPr/>
        </p:nvSpPr>
        <p:spPr>
          <a:xfrm>
            <a:off x="5168596" y="3721628"/>
            <a:ext cx="390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Karla" pitchFamily="2" charset="0"/>
              </a:rPr>
              <a:t>AUC = 0,92, logo </a:t>
            </a:r>
            <a:r>
              <a:rPr lang="pt-BR" sz="1200" dirty="0">
                <a:latin typeface="Karla" pitchFamily="2" charset="0"/>
              </a:rPr>
              <a:t>indica uma excelente capacidade do modelo </a:t>
            </a:r>
            <a:r>
              <a:rPr lang="pt-PT" sz="1200" dirty="0">
                <a:latin typeface="Karla" pitchFamily="2" charset="0"/>
              </a:rPr>
              <a:t>distinguir esta classe das restantes.</a:t>
            </a:r>
          </a:p>
        </p:txBody>
      </p:sp>
    </p:spTree>
    <p:extLst>
      <p:ext uri="{BB962C8B-B14F-4D97-AF65-F5344CB8AC3E}">
        <p14:creationId xmlns:p14="http://schemas.microsoft.com/office/powerpoint/2010/main" val="4060605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6FD17-F4EC-F5A1-1A26-4FBAA2924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26B5E-E82E-158F-C569-6A18652A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79" y="134994"/>
            <a:ext cx="7704300" cy="572700"/>
          </a:xfrm>
        </p:spPr>
        <p:txBody>
          <a:bodyPr/>
          <a:lstStyle/>
          <a:p>
            <a:pPr algn="l"/>
            <a:r>
              <a:rPr lang="pt-PT" dirty="0"/>
              <a:t>Classe 24</a:t>
            </a:r>
          </a:p>
        </p:txBody>
      </p:sp>
      <p:grpSp>
        <p:nvGrpSpPr>
          <p:cNvPr id="8" name="Google Shape;270;p37">
            <a:extLst>
              <a:ext uri="{FF2B5EF4-FFF2-40B4-BE49-F238E27FC236}">
                <a16:creationId xmlns:a16="http://schemas.microsoft.com/office/drawing/2014/main" id="{94B312B8-DEC2-2778-C2C8-E60445E968FE}"/>
              </a:ext>
            </a:extLst>
          </p:cNvPr>
          <p:cNvGrpSpPr/>
          <p:nvPr/>
        </p:nvGrpSpPr>
        <p:grpSpPr>
          <a:xfrm>
            <a:off x="-26055" y="5008506"/>
            <a:ext cx="8428968" cy="172650"/>
            <a:chOff x="3936975" y="4282175"/>
            <a:chExt cx="5212075" cy="172650"/>
          </a:xfrm>
        </p:grpSpPr>
        <p:sp>
          <p:nvSpPr>
            <p:cNvPr id="9" name="Google Shape;271;p37">
              <a:extLst>
                <a:ext uri="{FF2B5EF4-FFF2-40B4-BE49-F238E27FC236}">
                  <a16:creationId xmlns:a16="http://schemas.microsoft.com/office/drawing/2014/main" id="{E1D11BD5-3400-3A29-EA73-4407F03DD77C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72;p37">
              <a:extLst>
                <a:ext uri="{FF2B5EF4-FFF2-40B4-BE49-F238E27FC236}">
                  <a16:creationId xmlns:a16="http://schemas.microsoft.com/office/drawing/2014/main" id="{6634A994-5610-74FE-8A03-5E961C0F9A90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3;p37">
              <a:extLst>
                <a:ext uri="{FF2B5EF4-FFF2-40B4-BE49-F238E27FC236}">
                  <a16:creationId xmlns:a16="http://schemas.microsoft.com/office/drawing/2014/main" id="{168E8144-5722-FD04-5254-2AC78B7F9A35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E6503ADB-2CB5-08E1-9820-A36F32F4B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55890"/>
              </p:ext>
            </p:extLst>
          </p:nvPr>
        </p:nvGraphicFramePr>
        <p:xfrm>
          <a:off x="5168597" y="4271492"/>
          <a:ext cx="3906679" cy="434594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962819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1018222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FA37364A-CD6B-EB87-4FA5-CC03ABEF8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496477"/>
              </p:ext>
            </p:extLst>
          </p:nvPr>
        </p:nvGraphicFramePr>
        <p:xfrm>
          <a:off x="336279" y="1689827"/>
          <a:ext cx="3898583" cy="1086485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3158173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Precisão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191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Recuperação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0,6667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658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F1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915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AUC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0550563"/>
                  </a:ext>
                </a:extLst>
              </a:tr>
            </a:tbl>
          </a:graphicData>
        </a:graphic>
      </p:graphicFrame>
      <p:sp>
        <p:nvSpPr>
          <p:cNvPr id="21" name="Google Shape;367;p41">
            <a:extLst>
              <a:ext uri="{FF2B5EF4-FFF2-40B4-BE49-F238E27FC236}">
                <a16:creationId xmlns:a16="http://schemas.microsoft.com/office/drawing/2014/main" id="{543D4BB7-463B-332D-7691-43FFBA0FE2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6280" y="3038256"/>
            <a:ext cx="4358184" cy="17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Classe 20 identificada como classe 21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Classe 21 identificada como classe 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Classe 24 identificada como classe 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Única propriedade que muda nas 3 classes é o Ano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Precisão e recuperação acima de 0,5.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Tem um AUC perfeito, o que significa que o modelo consegue distinguir a classe 6 das restantes</a:t>
            </a:r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AE55926F-2E97-1B2A-47DC-0035E90B2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11563"/>
              </p:ext>
            </p:extLst>
          </p:nvPr>
        </p:nvGraphicFramePr>
        <p:xfrm>
          <a:off x="336279" y="763077"/>
          <a:ext cx="4521472" cy="72457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505958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1509258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06256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Tipo de Estrutura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Pórtico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Depois de 2010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Betão Armado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0477E1B-E9AB-EA30-E064-90507BCF3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506116"/>
              </p:ext>
            </p:extLst>
          </p:nvPr>
        </p:nvGraphicFramePr>
        <p:xfrm>
          <a:off x="5964513" y="268274"/>
          <a:ext cx="1219200" cy="439420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0549350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0295917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20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24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6166529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</a:t>
                      </a: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2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819484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EDBB3951-3129-03E1-7831-12B19E838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" t="9135" r="50151" b="81683"/>
          <a:stretch/>
        </p:blipFill>
        <p:spPr bwMode="auto">
          <a:xfrm>
            <a:off x="5596673" y="1125365"/>
            <a:ext cx="3050526" cy="252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797BB49-BA84-2B85-EF77-58C5748AAB53}"/>
              </a:ext>
            </a:extLst>
          </p:cNvPr>
          <p:cNvSpPr txBox="1"/>
          <p:nvPr/>
        </p:nvSpPr>
        <p:spPr>
          <a:xfrm>
            <a:off x="5168596" y="3721628"/>
            <a:ext cx="390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Karla" pitchFamily="2" charset="0"/>
              </a:rPr>
              <a:t>AUC = 1, logo </a:t>
            </a:r>
            <a:r>
              <a:rPr lang="pt-BR" sz="1200" dirty="0">
                <a:latin typeface="Karla" pitchFamily="2" charset="0"/>
              </a:rPr>
              <a:t>indica uma capacidade perfeita, mas não acontece porque a recuperação não é 1</a:t>
            </a:r>
            <a:endParaRPr lang="pt-PT" sz="12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763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FA3C3-3E5D-4693-ACA4-0FFB5163B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2C452-1402-E892-DC49-9F6B3375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79" y="134994"/>
            <a:ext cx="7704300" cy="572700"/>
          </a:xfrm>
        </p:spPr>
        <p:txBody>
          <a:bodyPr/>
          <a:lstStyle/>
          <a:p>
            <a:pPr algn="l"/>
            <a:r>
              <a:rPr lang="pt-PT" dirty="0"/>
              <a:t>Classe 27</a:t>
            </a:r>
          </a:p>
        </p:txBody>
      </p:sp>
      <p:grpSp>
        <p:nvGrpSpPr>
          <p:cNvPr id="8" name="Google Shape;270;p37">
            <a:extLst>
              <a:ext uri="{FF2B5EF4-FFF2-40B4-BE49-F238E27FC236}">
                <a16:creationId xmlns:a16="http://schemas.microsoft.com/office/drawing/2014/main" id="{C80FBF91-1781-79D7-C85F-916990495A34}"/>
              </a:ext>
            </a:extLst>
          </p:cNvPr>
          <p:cNvGrpSpPr/>
          <p:nvPr/>
        </p:nvGrpSpPr>
        <p:grpSpPr>
          <a:xfrm>
            <a:off x="-26055" y="5008506"/>
            <a:ext cx="8428968" cy="172650"/>
            <a:chOff x="3936975" y="4282175"/>
            <a:chExt cx="5212075" cy="172650"/>
          </a:xfrm>
        </p:grpSpPr>
        <p:sp>
          <p:nvSpPr>
            <p:cNvPr id="9" name="Google Shape;271;p37">
              <a:extLst>
                <a:ext uri="{FF2B5EF4-FFF2-40B4-BE49-F238E27FC236}">
                  <a16:creationId xmlns:a16="http://schemas.microsoft.com/office/drawing/2014/main" id="{613256D9-C201-3843-8F58-734D5402EB47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72;p37">
              <a:extLst>
                <a:ext uri="{FF2B5EF4-FFF2-40B4-BE49-F238E27FC236}">
                  <a16:creationId xmlns:a16="http://schemas.microsoft.com/office/drawing/2014/main" id="{97AD8A14-143C-CCD9-BFCC-7F92440A7D41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3;p37">
              <a:extLst>
                <a:ext uri="{FF2B5EF4-FFF2-40B4-BE49-F238E27FC236}">
                  <a16:creationId xmlns:a16="http://schemas.microsoft.com/office/drawing/2014/main" id="{A2886DC2-6506-90A3-C613-F63A8077605F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F2C1F263-AFF9-381C-114E-D899F5CDA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7733"/>
              </p:ext>
            </p:extLst>
          </p:nvPr>
        </p:nvGraphicFramePr>
        <p:xfrm>
          <a:off x="5168597" y="4271492"/>
          <a:ext cx="3906679" cy="434594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962819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1018222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80D476DC-3912-8E5C-BBD7-82041BDB8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271714"/>
              </p:ext>
            </p:extLst>
          </p:nvPr>
        </p:nvGraphicFramePr>
        <p:xfrm>
          <a:off x="336279" y="1689827"/>
          <a:ext cx="3898583" cy="1086485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3158173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Precisão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191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Recuperação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0,3226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658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F1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0,3571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915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AUC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0,79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0550563"/>
                  </a:ext>
                </a:extLst>
              </a:tr>
            </a:tbl>
          </a:graphicData>
        </a:graphic>
      </p:graphicFrame>
      <p:sp>
        <p:nvSpPr>
          <p:cNvPr id="21" name="Google Shape;367;p41">
            <a:extLst>
              <a:ext uri="{FF2B5EF4-FFF2-40B4-BE49-F238E27FC236}">
                <a16:creationId xmlns:a16="http://schemas.microsoft.com/office/drawing/2014/main" id="{64AA6588-7B2A-56F3-CBB9-BF4DEC9A84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6280" y="3038256"/>
            <a:ext cx="4358184" cy="17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2 classes têm a mesma Estrutura (Pórtico)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Material é a propriedade mais bem identificada (Todas)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Estrutura é a propriedade com maior dificuldade de identificação (0 classes)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Precisão e recuperação abaixo de 0,5. Aumentar o conjunto de dados pode não ser a solução.</a:t>
            </a:r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B6E424C8-562E-B211-F3F9-221F5E9C9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975710"/>
              </p:ext>
            </p:extLst>
          </p:nvPr>
        </p:nvGraphicFramePr>
        <p:xfrm>
          <a:off x="336279" y="763077"/>
          <a:ext cx="4521472" cy="72457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505958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1509258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06256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Tipo de Estrutura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Tabuleiro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1983 - 2010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Betão Armado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7475CBE-36C8-FBE3-ABC6-CD19AC18C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381162"/>
              </p:ext>
            </p:extLst>
          </p:nvPr>
        </p:nvGraphicFramePr>
        <p:xfrm>
          <a:off x="5964513" y="397691"/>
          <a:ext cx="2438400" cy="439420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0549350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02959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57135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3551182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20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21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27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33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6166529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10</a:t>
                      </a: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</a:rPr>
                        <a:t>10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14819484"/>
                  </a:ext>
                </a:extLst>
              </a:tr>
            </a:tbl>
          </a:graphicData>
        </a:graphic>
      </p:graphicFrame>
      <p:pic>
        <p:nvPicPr>
          <p:cNvPr id="6" name="Imagem 5" descr="Uma imagem com texto, file, captura de ecrã, Paralelo&#10;&#10;Descrição gerada automaticamente">
            <a:extLst>
              <a:ext uri="{FF2B5EF4-FFF2-40B4-BE49-F238E27FC236}">
                <a16:creationId xmlns:a16="http://schemas.microsoft.com/office/drawing/2014/main" id="{421AACE4-69FD-7A37-DA28-13C287810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4" t="18158" r="1503" b="72820"/>
          <a:stretch/>
        </p:blipFill>
        <p:spPr bwMode="auto">
          <a:xfrm>
            <a:off x="5582462" y="1311750"/>
            <a:ext cx="3078947" cy="252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5619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Índice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23" name="Google Shape;323;p39"/>
          <p:cNvSpPr txBox="1">
            <a:spLocks noGrp="1"/>
          </p:cNvSpPr>
          <p:nvPr>
            <p:ph type="title" idx="9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24" name="Google Shape;324;p39"/>
          <p:cNvSpPr txBox="1">
            <a:spLocks noGrp="1"/>
          </p:cNvSpPr>
          <p:nvPr>
            <p:ph type="title" idx="13"/>
          </p:nvPr>
        </p:nvSpPr>
        <p:spPr>
          <a:xfrm>
            <a:off x="4121401" y="2801150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 dirty="0"/>
          </a:p>
        </p:txBody>
      </p:sp>
      <p:sp>
        <p:nvSpPr>
          <p:cNvPr id="326" name="Google Shape;326;p39"/>
          <p:cNvSpPr txBox="1">
            <a:spLocks noGrp="1"/>
          </p:cNvSpPr>
          <p:nvPr>
            <p:ph type="title" idx="2"/>
          </p:nvPr>
        </p:nvSpPr>
        <p:spPr>
          <a:xfrm>
            <a:off x="744294" y="1882225"/>
            <a:ext cx="2305500" cy="918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Contexto + Motivação + Objetivos</a:t>
            </a:r>
            <a:endParaRPr sz="1800" dirty="0"/>
          </a:p>
        </p:txBody>
      </p:sp>
      <p:sp>
        <p:nvSpPr>
          <p:cNvPr id="332" name="Google Shape;332;p39"/>
          <p:cNvSpPr txBox="1">
            <a:spLocks noGrp="1"/>
          </p:cNvSpPr>
          <p:nvPr>
            <p:ph type="title" idx="14"/>
          </p:nvPr>
        </p:nvSpPr>
        <p:spPr>
          <a:xfrm>
            <a:off x="1446444" y="2801150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33" name="Google Shape;333;p39"/>
          <p:cNvSpPr txBox="1">
            <a:spLocks noGrp="1"/>
          </p:cNvSpPr>
          <p:nvPr>
            <p:ph type="title" idx="15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338" name="Google Shape;338;p39"/>
          <p:cNvSpPr txBox="1">
            <a:spLocks noGrp="1"/>
          </p:cNvSpPr>
          <p:nvPr>
            <p:ph type="title" idx="21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339" name="Google Shape;339;p39"/>
          <p:cNvSpPr/>
          <p:nvPr/>
        </p:nvSpPr>
        <p:spPr>
          <a:xfrm flipH="1">
            <a:off x="8287925" y="329263"/>
            <a:ext cx="614700" cy="614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0" name="Google Shape;340;p39"/>
          <p:cNvGrpSpPr/>
          <p:nvPr/>
        </p:nvGrpSpPr>
        <p:grpSpPr>
          <a:xfrm flipH="1">
            <a:off x="7242588" y="550550"/>
            <a:ext cx="1355975" cy="172150"/>
            <a:chOff x="1183625" y="1057450"/>
            <a:chExt cx="1355975" cy="172150"/>
          </a:xfrm>
        </p:grpSpPr>
        <p:cxnSp>
          <p:nvCxnSpPr>
            <p:cNvPr id="341" name="Google Shape;341;p39"/>
            <p:cNvCxnSpPr/>
            <p:nvPr/>
          </p:nvCxnSpPr>
          <p:spPr>
            <a:xfrm>
              <a:off x="1434700" y="1057450"/>
              <a:ext cx="1104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39"/>
            <p:cNvCxnSpPr/>
            <p:nvPr/>
          </p:nvCxnSpPr>
          <p:spPr>
            <a:xfrm>
              <a:off x="1183625" y="1143525"/>
              <a:ext cx="1104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39"/>
            <p:cNvCxnSpPr/>
            <p:nvPr/>
          </p:nvCxnSpPr>
          <p:spPr>
            <a:xfrm>
              <a:off x="1305600" y="1229600"/>
              <a:ext cx="9543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326;p39">
            <a:extLst>
              <a:ext uri="{FF2B5EF4-FFF2-40B4-BE49-F238E27FC236}">
                <a16:creationId xmlns:a16="http://schemas.microsoft.com/office/drawing/2014/main" id="{4B0A03AC-F011-39CD-7762-310F1C1E1617}"/>
              </a:ext>
            </a:extLst>
          </p:cNvPr>
          <p:cNvSpPr txBox="1">
            <a:spLocks/>
          </p:cNvSpPr>
          <p:nvPr/>
        </p:nvSpPr>
        <p:spPr>
          <a:xfrm>
            <a:off x="3419250" y="1882225"/>
            <a:ext cx="2305500" cy="9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Epilogue"/>
              <a:buNone/>
              <a:defRPr sz="20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Alteração de Excel</a:t>
            </a:r>
          </a:p>
        </p:txBody>
      </p:sp>
      <p:sp>
        <p:nvSpPr>
          <p:cNvPr id="23" name="Google Shape;326;p39">
            <a:extLst>
              <a:ext uri="{FF2B5EF4-FFF2-40B4-BE49-F238E27FC236}">
                <a16:creationId xmlns:a16="http://schemas.microsoft.com/office/drawing/2014/main" id="{7402C8E4-90CA-59D7-9171-ED721180F3F7}"/>
              </a:ext>
            </a:extLst>
          </p:cNvPr>
          <p:cNvSpPr txBox="1">
            <a:spLocks/>
          </p:cNvSpPr>
          <p:nvPr/>
        </p:nvSpPr>
        <p:spPr>
          <a:xfrm>
            <a:off x="6125276" y="1882225"/>
            <a:ext cx="2305500" cy="9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Epilogue"/>
              <a:buNone/>
              <a:defRPr sz="20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Combinações</a:t>
            </a:r>
          </a:p>
        </p:txBody>
      </p:sp>
      <p:sp>
        <p:nvSpPr>
          <p:cNvPr id="24" name="Google Shape;326;p39">
            <a:extLst>
              <a:ext uri="{FF2B5EF4-FFF2-40B4-BE49-F238E27FC236}">
                <a16:creationId xmlns:a16="http://schemas.microsoft.com/office/drawing/2014/main" id="{4E4E4806-D024-19DD-970A-D3CD5264F09F}"/>
              </a:ext>
            </a:extLst>
          </p:cNvPr>
          <p:cNvSpPr txBox="1">
            <a:spLocks/>
          </p:cNvSpPr>
          <p:nvPr/>
        </p:nvSpPr>
        <p:spPr>
          <a:xfrm>
            <a:off x="744294" y="3338600"/>
            <a:ext cx="2305500" cy="9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Epilogue"/>
              <a:buNone/>
              <a:defRPr sz="20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ResNet</a:t>
            </a:r>
          </a:p>
        </p:txBody>
      </p:sp>
      <p:sp>
        <p:nvSpPr>
          <p:cNvPr id="25" name="Google Shape;326;p39">
            <a:extLst>
              <a:ext uri="{FF2B5EF4-FFF2-40B4-BE49-F238E27FC236}">
                <a16:creationId xmlns:a16="http://schemas.microsoft.com/office/drawing/2014/main" id="{A2C7FBAF-0147-28E2-0537-A0164B3B0B2D}"/>
              </a:ext>
            </a:extLst>
          </p:cNvPr>
          <p:cNvSpPr txBox="1">
            <a:spLocks/>
          </p:cNvSpPr>
          <p:nvPr/>
        </p:nvSpPr>
        <p:spPr>
          <a:xfrm>
            <a:off x="3419250" y="3338599"/>
            <a:ext cx="2305500" cy="9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Epilogue"/>
              <a:buNone/>
              <a:defRPr sz="20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Resultados</a:t>
            </a:r>
          </a:p>
        </p:txBody>
      </p:sp>
      <p:sp>
        <p:nvSpPr>
          <p:cNvPr id="2" name="Google Shape;324;p39">
            <a:extLst>
              <a:ext uri="{FF2B5EF4-FFF2-40B4-BE49-F238E27FC236}">
                <a16:creationId xmlns:a16="http://schemas.microsoft.com/office/drawing/2014/main" id="{6538D6BC-023A-5B87-C256-DAC3A6BE1DE3}"/>
              </a:ext>
            </a:extLst>
          </p:cNvPr>
          <p:cNvSpPr txBox="1">
            <a:spLocks/>
          </p:cNvSpPr>
          <p:nvPr/>
        </p:nvSpPr>
        <p:spPr>
          <a:xfrm>
            <a:off x="6827426" y="2801150"/>
            <a:ext cx="901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pilogue"/>
              <a:buNone/>
              <a:defRPr sz="4500" b="0" i="0" u="none" strike="noStrike" cap="non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3" name="Google Shape;326;p39">
            <a:extLst>
              <a:ext uri="{FF2B5EF4-FFF2-40B4-BE49-F238E27FC236}">
                <a16:creationId xmlns:a16="http://schemas.microsoft.com/office/drawing/2014/main" id="{5E1ED85D-14CC-86F0-74B9-B868E9D4D709}"/>
              </a:ext>
            </a:extLst>
          </p:cNvPr>
          <p:cNvSpPr txBox="1">
            <a:spLocks/>
          </p:cNvSpPr>
          <p:nvPr/>
        </p:nvSpPr>
        <p:spPr>
          <a:xfrm>
            <a:off x="6125275" y="3338599"/>
            <a:ext cx="2305500" cy="91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Epilogue"/>
              <a:buNone/>
              <a:defRPr sz="20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Próximos Passos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AAA70-B27F-E680-5BA6-B7F941DD7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C9A3E-9851-358E-6658-F2643A4B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79" y="134994"/>
            <a:ext cx="7704300" cy="572700"/>
          </a:xfrm>
        </p:spPr>
        <p:txBody>
          <a:bodyPr/>
          <a:lstStyle/>
          <a:p>
            <a:pPr algn="l"/>
            <a:r>
              <a:rPr lang="pt-PT" dirty="0"/>
              <a:t>Classe 33</a:t>
            </a:r>
          </a:p>
        </p:txBody>
      </p:sp>
      <p:grpSp>
        <p:nvGrpSpPr>
          <p:cNvPr id="8" name="Google Shape;270;p37">
            <a:extLst>
              <a:ext uri="{FF2B5EF4-FFF2-40B4-BE49-F238E27FC236}">
                <a16:creationId xmlns:a16="http://schemas.microsoft.com/office/drawing/2014/main" id="{1D7A00B2-FD15-D95A-EAF9-F97865491F6C}"/>
              </a:ext>
            </a:extLst>
          </p:cNvPr>
          <p:cNvGrpSpPr/>
          <p:nvPr/>
        </p:nvGrpSpPr>
        <p:grpSpPr>
          <a:xfrm>
            <a:off x="-26055" y="5008506"/>
            <a:ext cx="8428968" cy="172650"/>
            <a:chOff x="3936975" y="4282175"/>
            <a:chExt cx="5212075" cy="172650"/>
          </a:xfrm>
        </p:grpSpPr>
        <p:sp>
          <p:nvSpPr>
            <p:cNvPr id="9" name="Google Shape;271;p37">
              <a:extLst>
                <a:ext uri="{FF2B5EF4-FFF2-40B4-BE49-F238E27FC236}">
                  <a16:creationId xmlns:a16="http://schemas.microsoft.com/office/drawing/2014/main" id="{11767F90-C752-7717-258C-BE6B02694313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72;p37">
              <a:extLst>
                <a:ext uri="{FF2B5EF4-FFF2-40B4-BE49-F238E27FC236}">
                  <a16:creationId xmlns:a16="http://schemas.microsoft.com/office/drawing/2014/main" id="{17FADCBE-7639-CC5E-5A17-079E5757721C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3;p37">
              <a:extLst>
                <a:ext uri="{FF2B5EF4-FFF2-40B4-BE49-F238E27FC236}">
                  <a16:creationId xmlns:a16="http://schemas.microsoft.com/office/drawing/2014/main" id="{EB8CBAE3-D23A-4B39-4C8F-46BD5A6AD6CA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66832ECC-2AB9-7374-BB28-59D12F474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690843"/>
              </p:ext>
            </p:extLst>
          </p:nvPr>
        </p:nvGraphicFramePr>
        <p:xfrm>
          <a:off x="5168597" y="4271492"/>
          <a:ext cx="3906679" cy="434594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962819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1018222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3 122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396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386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3 904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2FB35155-501A-2C7F-DFEF-53AB7D10C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661670"/>
              </p:ext>
            </p:extLst>
          </p:nvPr>
        </p:nvGraphicFramePr>
        <p:xfrm>
          <a:off x="336279" y="1689827"/>
          <a:ext cx="3898583" cy="1086485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3158173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1 200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Precisão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0,8458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191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Recuperação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0,9378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658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F1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0,8894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8915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b="1" kern="100" dirty="0">
                          <a:effectLst/>
                          <a:latin typeface="Karla" pitchFamily="2" charset="0"/>
                        </a:rPr>
                        <a:t>AUC</a:t>
                      </a:r>
                      <a:endParaRPr lang="en-US" sz="14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0,86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0550563"/>
                  </a:ext>
                </a:extLst>
              </a:tr>
            </a:tbl>
          </a:graphicData>
        </a:graphic>
      </p:graphicFrame>
      <p:sp>
        <p:nvSpPr>
          <p:cNvPr id="21" name="Google Shape;367;p41">
            <a:extLst>
              <a:ext uri="{FF2B5EF4-FFF2-40B4-BE49-F238E27FC236}">
                <a16:creationId xmlns:a16="http://schemas.microsoft.com/office/drawing/2014/main" id="{39C9EA90-9760-1AAF-940A-5CB04561F8F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6280" y="3038256"/>
            <a:ext cx="4643934" cy="17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solidFill>
                  <a:schemeClr val="bg1"/>
                </a:solidFill>
              </a:rPr>
              <a:t>2 classes têm a mesma Estrutura (Tabuleiro simples/apoiado)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BR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Material é a propriedade mais bem identificada (Todas)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Estrutura e Ano são as propriedades com maior dificuldade de identificação (2 classes, cada)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Precisão e recuperação acima de 0,5. </a:t>
            </a:r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BC0E2F55-7CDE-4E55-42BF-0FEFFB70A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73045"/>
              </p:ext>
            </p:extLst>
          </p:nvPr>
        </p:nvGraphicFramePr>
        <p:xfrm>
          <a:off x="336279" y="763077"/>
          <a:ext cx="4521472" cy="72457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505958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1509258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06256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Tipo de Estrutura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Vãos Múltiplos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1983 - 2010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Betão Armado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65128F4-EEB3-A98B-8125-F9593F209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512772"/>
              </p:ext>
            </p:extLst>
          </p:nvPr>
        </p:nvGraphicFramePr>
        <p:xfrm>
          <a:off x="5293136" y="211005"/>
          <a:ext cx="3657600" cy="439420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9247814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607627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74473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773968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49884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0710866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20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25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27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33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34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36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5013661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</a:rPr>
                        <a:t>13</a:t>
                      </a: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</a:rPr>
                        <a:t>362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Karla" pitchFamily="2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438426"/>
                  </a:ext>
                </a:extLst>
              </a:tr>
            </a:tbl>
          </a:graphicData>
        </a:graphic>
      </p:graphicFrame>
      <p:pic>
        <p:nvPicPr>
          <p:cNvPr id="5" name="Imagem 4" descr="Uma imagem com texto, file, captura de ecrã, Paralelo&#10;&#10;Descrição gerada automaticamente">
            <a:extLst>
              <a:ext uri="{FF2B5EF4-FFF2-40B4-BE49-F238E27FC236}">
                <a16:creationId xmlns:a16="http://schemas.microsoft.com/office/drawing/2014/main" id="{881CF79D-FCD3-B250-8E56-475D2A3A2F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6" t="45259" r="1951" b="45719"/>
          <a:stretch/>
        </p:blipFill>
        <p:spPr bwMode="auto">
          <a:xfrm>
            <a:off x="5582282" y="1125365"/>
            <a:ext cx="3079308" cy="252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932F55A-D5AB-D528-7084-570E81C85F51}"/>
              </a:ext>
            </a:extLst>
          </p:cNvPr>
          <p:cNvSpPr txBox="1"/>
          <p:nvPr/>
        </p:nvSpPr>
        <p:spPr>
          <a:xfrm>
            <a:off x="5168596" y="3721628"/>
            <a:ext cx="390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>
                <a:latin typeface="Karla" pitchFamily="2" charset="0"/>
              </a:rPr>
              <a:t>AUC = 0,86, logo </a:t>
            </a:r>
            <a:r>
              <a:rPr lang="pt-BR" sz="1200" dirty="0">
                <a:latin typeface="Karla" pitchFamily="2" charset="0"/>
              </a:rPr>
              <a:t>indica uma boa capacidade do modelo </a:t>
            </a:r>
            <a:r>
              <a:rPr lang="pt-PT" sz="1200" dirty="0">
                <a:latin typeface="Karla" pitchFamily="2" charset="0"/>
              </a:rPr>
              <a:t>distinguir esta classe das restantes.</a:t>
            </a:r>
          </a:p>
        </p:txBody>
      </p:sp>
    </p:spTree>
    <p:extLst>
      <p:ext uri="{BB962C8B-B14F-4D97-AF65-F5344CB8AC3E}">
        <p14:creationId xmlns:p14="http://schemas.microsoft.com/office/powerpoint/2010/main" val="1755624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DC7DF-F65E-5535-653C-DBD453984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6357C-6455-A874-8BA2-0186C360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12" y="144936"/>
            <a:ext cx="7704300" cy="487681"/>
          </a:xfrm>
        </p:spPr>
        <p:txBody>
          <a:bodyPr/>
          <a:lstStyle/>
          <a:p>
            <a:r>
              <a:rPr lang="pt-PT" sz="2400" dirty="0"/>
              <a:t>Classes com Precisão e Recuperação igual a 0</a:t>
            </a:r>
          </a:p>
        </p:txBody>
      </p:sp>
      <p:grpSp>
        <p:nvGrpSpPr>
          <p:cNvPr id="8" name="Google Shape;270;p37">
            <a:extLst>
              <a:ext uri="{FF2B5EF4-FFF2-40B4-BE49-F238E27FC236}">
                <a16:creationId xmlns:a16="http://schemas.microsoft.com/office/drawing/2014/main" id="{497E93B6-A2B2-5269-EFE7-25630F19DEB0}"/>
              </a:ext>
            </a:extLst>
          </p:cNvPr>
          <p:cNvGrpSpPr/>
          <p:nvPr/>
        </p:nvGrpSpPr>
        <p:grpSpPr>
          <a:xfrm>
            <a:off x="-26055" y="4976258"/>
            <a:ext cx="8428968" cy="172650"/>
            <a:chOff x="3936975" y="4282175"/>
            <a:chExt cx="5212075" cy="172650"/>
          </a:xfrm>
        </p:grpSpPr>
        <p:sp>
          <p:nvSpPr>
            <p:cNvPr id="9" name="Google Shape;271;p37">
              <a:extLst>
                <a:ext uri="{FF2B5EF4-FFF2-40B4-BE49-F238E27FC236}">
                  <a16:creationId xmlns:a16="http://schemas.microsoft.com/office/drawing/2014/main" id="{D4C0F5D3-2456-EA53-BB42-7C990CDBC848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72;p37">
              <a:extLst>
                <a:ext uri="{FF2B5EF4-FFF2-40B4-BE49-F238E27FC236}">
                  <a16:creationId xmlns:a16="http://schemas.microsoft.com/office/drawing/2014/main" id="{6384E965-EBF3-35D3-20E1-2C389F61DE39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3;p37">
              <a:extLst>
                <a:ext uri="{FF2B5EF4-FFF2-40B4-BE49-F238E27FC236}">
                  <a16:creationId xmlns:a16="http://schemas.microsoft.com/office/drawing/2014/main" id="{A399AAB4-E989-E7D0-CCE5-1A3E844BFB22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DAB102F5-5329-F93F-048E-E4E78E93A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854173"/>
              </p:ext>
            </p:extLst>
          </p:nvPr>
        </p:nvGraphicFramePr>
        <p:xfrm>
          <a:off x="430530" y="2013473"/>
          <a:ext cx="3624506" cy="372492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893276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944678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28FDA06A-EDDE-BAFE-8F51-6C3E06AE4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770915"/>
              </p:ext>
            </p:extLst>
          </p:nvPr>
        </p:nvGraphicFramePr>
        <p:xfrm>
          <a:off x="430530" y="2540576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sp>
        <p:nvSpPr>
          <p:cNvPr id="21" name="Google Shape;367;p41">
            <a:extLst>
              <a:ext uri="{FF2B5EF4-FFF2-40B4-BE49-F238E27FC236}">
                <a16:creationId xmlns:a16="http://schemas.microsoft.com/office/drawing/2014/main" id="{B8EBE1BB-882B-01B2-BB78-A0FFFC5A17E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0531" y="2912484"/>
            <a:ext cx="3624505" cy="17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Casos identificados como classe 33 e 14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Classe 33 não tem nenhuma propriedade igual com a classe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Classe 14 e 33 não têm nenhuma propriedade em comum</a:t>
            </a:r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99CE809F-692F-392D-63AD-BCFC17061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98276"/>
              </p:ext>
            </p:extLst>
          </p:nvPr>
        </p:nvGraphicFramePr>
        <p:xfrm>
          <a:off x="430530" y="1164765"/>
          <a:ext cx="3624507" cy="69409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026971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997941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99595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Tipo de Estrutura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Arco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1960 - 1983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Alvenaria de Pedra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1207848A-126B-3C5E-371E-2D33BC7E2374}"/>
              </a:ext>
            </a:extLst>
          </p:cNvPr>
          <p:cNvCxnSpPr>
            <a:cxnSpLocks/>
          </p:cNvCxnSpPr>
          <p:nvPr/>
        </p:nvCxnSpPr>
        <p:spPr>
          <a:xfrm>
            <a:off x="4572000" y="671542"/>
            <a:ext cx="0" cy="43200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E9BFA580-17A0-5EF7-B950-EA57E15DA815}"/>
              </a:ext>
            </a:extLst>
          </p:cNvPr>
          <p:cNvSpPr txBox="1">
            <a:spLocks/>
          </p:cNvSpPr>
          <p:nvPr/>
        </p:nvSpPr>
        <p:spPr>
          <a:xfrm>
            <a:off x="250706" y="688000"/>
            <a:ext cx="3984156" cy="35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pilogue"/>
              <a:buNone/>
              <a:defRPr sz="28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000" dirty="0"/>
              <a:t>Classe 1</a:t>
            </a:r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B41FCDD6-BC8B-E985-4016-83155D9CD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78980"/>
              </p:ext>
            </p:extLst>
          </p:nvPr>
        </p:nvGraphicFramePr>
        <p:xfrm>
          <a:off x="5088963" y="2013473"/>
          <a:ext cx="3624506" cy="372492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893276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944678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4BB4DF79-97C0-7E07-7B83-A7C2B0657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041182"/>
              </p:ext>
            </p:extLst>
          </p:nvPr>
        </p:nvGraphicFramePr>
        <p:xfrm>
          <a:off x="5088963" y="2540576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sp>
        <p:nvSpPr>
          <p:cNvPr id="19" name="Google Shape;367;p41">
            <a:extLst>
              <a:ext uri="{FF2B5EF4-FFF2-40B4-BE49-F238E27FC236}">
                <a16:creationId xmlns:a16="http://schemas.microsoft.com/office/drawing/2014/main" id="{53EF2B9A-5DB0-4411-C9C0-6C85AF4F7016}"/>
              </a:ext>
            </a:extLst>
          </p:cNvPr>
          <p:cNvSpPr txBox="1">
            <a:spLocks/>
          </p:cNvSpPr>
          <p:nvPr/>
        </p:nvSpPr>
        <p:spPr>
          <a:xfrm>
            <a:off x="5088964" y="2912484"/>
            <a:ext cx="3624505" cy="1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/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Caso identificado como classe 21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Têm em comum o Material</a:t>
            </a:r>
          </a:p>
          <a:p>
            <a:pPr marL="0" indent="0" algn="l"/>
            <a:endParaRPr lang="pt-PT" sz="1200" dirty="0">
              <a:solidFill>
                <a:schemeClr val="bg1"/>
              </a:solidFill>
            </a:endParaRP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AUC=0.5, logo o modelo está a adivinhar esta classe</a:t>
            </a:r>
          </a:p>
        </p:txBody>
      </p:sp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56D8DC79-7322-7837-7CE8-03E1A1127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210541"/>
              </p:ext>
            </p:extLst>
          </p:nvPr>
        </p:nvGraphicFramePr>
        <p:xfrm>
          <a:off x="5088963" y="1164765"/>
          <a:ext cx="3624507" cy="69409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026971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997941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99595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Tipo de </a:t>
                      </a:r>
                      <a:r>
                        <a:rPr lang="pt-PT" sz="1200" b="1" u="none" strike="noStrike" noProof="0" dirty="0">
                          <a:effectLst/>
                          <a:latin typeface="Karla" pitchFamily="2" charset="0"/>
                        </a:rPr>
                        <a:t>Estrutura</a:t>
                      </a:r>
                      <a:endParaRPr lang="pt-PT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Arco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Antes de 1960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Betão Armado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sp>
        <p:nvSpPr>
          <p:cNvPr id="24" name="Título 1">
            <a:extLst>
              <a:ext uri="{FF2B5EF4-FFF2-40B4-BE49-F238E27FC236}">
                <a16:creationId xmlns:a16="http://schemas.microsoft.com/office/drawing/2014/main" id="{319E6A04-A8DA-9235-B420-1138565A4F01}"/>
              </a:ext>
            </a:extLst>
          </p:cNvPr>
          <p:cNvSpPr txBox="1">
            <a:spLocks/>
          </p:cNvSpPr>
          <p:nvPr/>
        </p:nvSpPr>
        <p:spPr>
          <a:xfrm>
            <a:off x="4909139" y="688000"/>
            <a:ext cx="3984156" cy="35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pilogue"/>
              <a:buNone/>
              <a:defRPr sz="28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000" dirty="0"/>
              <a:t>Classe 2</a:t>
            </a:r>
          </a:p>
        </p:txBody>
      </p:sp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663625F5-C45D-FC7A-E106-B4DDF04E0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899258"/>
              </p:ext>
            </p:extLst>
          </p:nvPr>
        </p:nvGraphicFramePr>
        <p:xfrm>
          <a:off x="2556616" y="2540239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0,74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BCFE5760-9789-D667-776A-C33AE0185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44816"/>
              </p:ext>
            </p:extLst>
          </p:nvPr>
        </p:nvGraphicFramePr>
        <p:xfrm>
          <a:off x="7219951" y="2541267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543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A2908-C1CE-7042-4DE4-0665BBB06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48FD0-A574-5031-3800-462DD278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12" y="144936"/>
            <a:ext cx="7704300" cy="487681"/>
          </a:xfrm>
        </p:spPr>
        <p:txBody>
          <a:bodyPr/>
          <a:lstStyle/>
          <a:p>
            <a:r>
              <a:rPr lang="pt-PT" sz="2400" dirty="0"/>
              <a:t>Classes com Precisão e Recuperação igual a 0</a:t>
            </a:r>
          </a:p>
        </p:txBody>
      </p:sp>
      <p:grpSp>
        <p:nvGrpSpPr>
          <p:cNvPr id="8" name="Google Shape;270;p37">
            <a:extLst>
              <a:ext uri="{FF2B5EF4-FFF2-40B4-BE49-F238E27FC236}">
                <a16:creationId xmlns:a16="http://schemas.microsoft.com/office/drawing/2014/main" id="{836A74CF-2F1C-72BD-0A57-5200085FDBA7}"/>
              </a:ext>
            </a:extLst>
          </p:cNvPr>
          <p:cNvGrpSpPr/>
          <p:nvPr/>
        </p:nvGrpSpPr>
        <p:grpSpPr>
          <a:xfrm>
            <a:off x="-26055" y="4976258"/>
            <a:ext cx="8428968" cy="172650"/>
            <a:chOff x="3936975" y="4282175"/>
            <a:chExt cx="5212075" cy="172650"/>
          </a:xfrm>
        </p:grpSpPr>
        <p:sp>
          <p:nvSpPr>
            <p:cNvPr id="9" name="Google Shape;271;p37">
              <a:extLst>
                <a:ext uri="{FF2B5EF4-FFF2-40B4-BE49-F238E27FC236}">
                  <a16:creationId xmlns:a16="http://schemas.microsoft.com/office/drawing/2014/main" id="{817EDEAD-AB93-6870-15AB-832F7510D58A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72;p37">
              <a:extLst>
                <a:ext uri="{FF2B5EF4-FFF2-40B4-BE49-F238E27FC236}">
                  <a16:creationId xmlns:a16="http://schemas.microsoft.com/office/drawing/2014/main" id="{43258C20-8757-D1AE-A351-E6AD1534AF8B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3;p37">
              <a:extLst>
                <a:ext uri="{FF2B5EF4-FFF2-40B4-BE49-F238E27FC236}">
                  <a16:creationId xmlns:a16="http://schemas.microsoft.com/office/drawing/2014/main" id="{F4A9A8E2-73F4-8B3E-3214-144142993715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DE7208E5-5F48-237F-7D1A-0F5A4C253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83978"/>
              </p:ext>
            </p:extLst>
          </p:nvPr>
        </p:nvGraphicFramePr>
        <p:xfrm>
          <a:off x="430530" y="2013473"/>
          <a:ext cx="3624506" cy="372492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893276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944678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F4DCE007-091B-D3C8-DF7E-4B7F303C8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899352"/>
              </p:ext>
            </p:extLst>
          </p:nvPr>
        </p:nvGraphicFramePr>
        <p:xfrm>
          <a:off x="430530" y="2540576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sp>
        <p:nvSpPr>
          <p:cNvPr id="21" name="Google Shape;367;p41">
            <a:extLst>
              <a:ext uri="{FF2B5EF4-FFF2-40B4-BE49-F238E27FC236}">
                <a16:creationId xmlns:a16="http://schemas.microsoft.com/office/drawing/2014/main" id="{4DAEEAF8-32ED-2082-06F7-7A38397D31D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0531" y="2912484"/>
            <a:ext cx="3624505" cy="17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Complicado aumentar o número de ficheiros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Casos são identificados como classe 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Têm em comum o Material</a:t>
            </a:r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381748DE-B39E-A9FC-2B62-01D2920D994B}"/>
              </a:ext>
            </a:extLst>
          </p:cNvPr>
          <p:cNvGraphicFramePr>
            <a:graphicFrameLocks noGrp="1"/>
          </p:cNvGraphicFramePr>
          <p:nvPr/>
        </p:nvGraphicFramePr>
        <p:xfrm>
          <a:off x="430530" y="1164765"/>
          <a:ext cx="3624507" cy="69409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026971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997941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99595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Tipo de Estrutura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Arco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1960 - 1983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Alvenaria de Pedra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BD3EBE9B-7D42-65BE-4CDE-A183912A1168}"/>
              </a:ext>
            </a:extLst>
          </p:cNvPr>
          <p:cNvCxnSpPr>
            <a:cxnSpLocks/>
          </p:cNvCxnSpPr>
          <p:nvPr/>
        </p:nvCxnSpPr>
        <p:spPr>
          <a:xfrm>
            <a:off x="4572000" y="671542"/>
            <a:ext cx="0" cy="43200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EC3FC214-2F80-5ABF-99FC-1DB0420ACB5A}"/>
              </a:ext>
            </a:extLst>
          </p:cNvPr>
          <p:cNvSpPr txBox="1">
            <a:spLocks/>
          </p:cNvSpPr>
          <p:nvPr/>
        </p:nvSpPr>
        <p:spPr>
          <a:xfrm>
            <a:off x="250706" y="688000"/>
            <a:ext cx="3984156" cy="35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pilogue"/>
              <a:buNone/>
              <a:defRPr sz="28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000" dirty="0"/>
              <a:t>Classe 4</a:t>
            </a:r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5630E97E-F347-C2AC-29CB-E323306FE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610430"/>
              </p:ext>
            </p:extLst>
          </p:nvPr>
        </p:nvGraphicFramePr>
        <p:xfrm>
          <a:off x="5088963" y="2013473"/>
          <a:ext cx="3624506" cy="372492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893276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944678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2707DA44-5970-A6D1-B5D4-CF81EF5BA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242"/>
              </p:ext>
            </p:extLst>
          </p:nvPr>
        </p:nvGraphicFramePr>
        <p:xfrm>
          <a:off x="5088963" y="2540576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sp>
        <p:nvSpPr>
          <p:cNvPr id="19" name="Google Shape;367;p41">
            <a:extLst>
              <a:ext uri="{FF2B5EF4-FFF2-40B4-BE49-F238E27FC236}">
                <a16:creationId xmlns:a16="http://schemas.microsoft.com/office/drawing/2014/main" id="{88064EAA-B9B4-6729-7289-855F6E2CDB96}"/>
              </a:ext>
            </a:extLst>
          </p:cNvPr>
          <p:cNvSpPr txBox="1">
            <a:spLocks/>
          </p:cNvSpPr>
          <p:nvPr/>
        </p:nvSpPr>
        <p:spPr>
          <a:xfrm>
            <a:off x="5088964" y="2912484"/>
            <a:ext cx="3624505" cy="1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/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Caso identificado como classe 33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Não têm nenhuma propriedade igual</a:t>
            </a:r>
          </a:p>
          <a:p>
            <a:pPr marL="0" indent="0" algn="l"/>
            <a:endParaRPr lang="pt-PT" sz="1200" dirty="0">
              <a:solidFill>
                <a:schemeClr val="bg1"/>
              </a:solidFill>
            </a:endParaRP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AUC=0.5, logo o modelo está a adivinhar esta classe</a:t>
            </a:r>
          </a:p>
        </p:txBody>
      </p:sp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79B25DC2-BF4D-B8B8-8860-C2BD56CEF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842140"/>
              </p:ext>
            </p:extLst>
          </p:nvPr>
        </p:nvGraphicFramePr>
        <p:xfrm>
          <a:off x="5088963" y="1164765"/>
          <a:ext cx="3624507" cy="69409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026971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997941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99595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Tipo de Estrutura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Arco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Antes de 1960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Alvenaria de Tijolo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sp>
        <p:nvSpPr>
          <p:cNvPr id="24" name="Título 1">
            <a:extLst>
              <a:ext uri="{FF2B5EF4-FFF2-40B4-BE49-F238E27FC236}">
                <a16:creationId xmlns:a16="http://schemas.microsoft.com/office/drawing/2014/main" id="{3EFD3266-73F1-CF7A-006A-E2CC8017F97B}"/>
              </a:ext>
            </a:extLst>
          </p:cNvPr>
          <p:cNvSpPr txBox="1">
            <a:spLocks/>
          </p:cNvSpPr>
          <p:nvPr/>
        </p:nvSpPr>
        <p:spPr>
          <a:xfrm>
            <a:off x="4909139" y="688000"/>
            <a:ext cx="3984156" cy="35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pilogue"/>
              <a:buNone/>
              <a:defRPr sz="28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000" dirty="0"/>
              <a:t>Classe 9</a:t>
            </a:r>
          </a:p>
        </p:txBody>
      </p:sp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8D214618-9E96-4B06-45D8-4E53A8F0D588}"/>
              </a:ext>
            </a:extLst>
          </p:cNvPr>
          <p:cNvGraphicFramePr>
            <a:graphicFrameLocks noGrp="1"/>
          </p:cNvGraphicFramePr>
          <p:nvPr/>
        </p:nvGraphicFramePr>
        <p:xfrm>
          <a:off x="2556616" y="2540239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0,74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4F16833A-4BC7-6EB6-BE27-D86D0A376DFA}"/>
              </a:ext>
            </a:extLst>
          </p:cNvPr>
          <p:cNvGraphicFramePr>
            <a:graphicFrameLocks noGrp="1"/>
          </p:cNvGraphicFramePr>
          <p:nvPr/>
        </p:nvGraphicFramePr>
        <p:xfrm>
          <a:off x="7219951" y="2541267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883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26E07-6D91-F7E2-894F-C9904F754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2917E-A72E-DEE2-7C9A-799D06EB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12" y="144936"/>
            <a:ext cx="7704300" cy="487681"/>
          </a:xfrm>
        </p:spPr>
        <p:txBody>
          <a:bodyPr/>
          <a:lstStyle/>
          <a:p>
            <a:r>
              <a:rPr lang="pt-PT" sz="2400" dirty="0"/>
              <a:t>Classes com Precisão e Recuperação igual a 0</a:t>
            </a:r>
          </a:p>
        </p:txBody>
      </p:sp>
      <p:grpSp>
        <p:nvGrpSpPr>
          <p:cNvPr id="8" name="Google Shape;270;p37">
            <a:extLst>
              <a:ext uri="{FF2B5EF4-FFF2-40B4-BE49-F238E27FC236}">
                <a16:creationId xmlns:a16="http://schemas.microsoft.com/office/drawing/2014/main" id="{2F859613-57FB-B2E2-210E-5F4245EADEA9}"/>
              </a:ext>
            </a:extLst>
          </p:cNvPr>
          <p:cNvGrpSpPr/>
          <p:nvPr/>
        </p:nvGrpSpPr>
        <p:grpSpPr>
          <a:xfrm>
            <a:off x="-26055" y="4976258"/>
            <a:ext cx="8428968" cy="172650"/>
            <a:chOff x="3936975" y="4282175"/>
            <a:chExt cx="5212075" cy="172650"/>
          </a:xfrm>
        </p:grpSpPr>
        <p:sp>
          <p:nvSpPr>
            <p:cNvPr id="9" name="Google Shape;271;p37">
              <a:extLst>
                <a:ext uri="{FF2B5EF4-FFF2-40B4-BE49-F238E27FC236}">
                  <a16:creationId xmlns:a16="http://schemas.microsoft.com/office/drawing/2014/main" id="{42BE73CC-3FB5-5704-F5CC-33D1959DFA7D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72;p37">
              <a:extLst>
                <a:ext uri="{FF2B5EF4-FFF2-40B4-BE49-F238E27FC236}">
                  <a16:creationId xmlns:a16="http://schemas.microsoft.com/office/drawing/2014/main" id="{E896C6EF-DA26-84DA-3447-5B47D0197A51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3;p37">
              <a:extLst>
                <a:ext uri="{FF2B5EF4-FFF2-40B4-BE49-F238E27FC236}">
                  <a16:creationId xmlns:a16="http://schemas.microsoft.com/office/drawing/2014/main" id="{C52081FA-95CE-5708-377B-CEB0E3520A10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0E409221-89FB-6FBD-9705-69076D184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688338"/>
              </p:ext>
            </p:extLst>
          </p:nvPr>
        </p:nvGraphicFramePr>
        <p:xfrm>
          <a:off x="430530" y="2013473"/>
          <a:ext cx="3624506" cy="372492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893276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944678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082C5527-8D1F-3B23-A6E0-AAAA0604B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072324"/>
              </p:ext>
            </p:extLst>
          </p:nvPr>
        </p:nvGraphicFramePr>
        <p:xfrm>
          <a:off x="430530" y="2540576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sp>
        <p:nvSpPr>
          <p:cNvPr id="21" name="Google Shape;367;p41">
            <a:extLst>
              <a:ext uri="{FF2B5EF4-FFF2-40B4-BE49-F238E27FC236}">
                <a16:creationId xmlns:a16="http://schemas.microsoft.com/office/drawing/2014/main" id="{172E68A8-5301-AF2D-6326-9DEABB7883D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0531" y="2912484"/>
            <a:ext cx="3624505" cy="17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Caso identificado como classe 34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Classe 34 tem a propriedade Ano em comum com a classe 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AUC=0.5, logo o modelo está a adivinhar a classe</a:t>
            </a:r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A6B17E70-6053-95B2-83D3-73F1A1FDF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194009"/>
              </p:ext>
            </p:extLst>
          </p:nvPr>
        </p:nvGraphicFramePr>
        <p:xfrm>
          <a:off x="430530" y="1164765"/>
          <a:ext cx="3624507" cy="69409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026971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997941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99595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Tipo de Estrutura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Arco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1960 - 1983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Alvenaria de Tijolo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1FE6502C-8437-3719-BC8B-8545F7774DAD}"/>
              </a:ext>
            </a:extLst>
          </p:cNvPr>
          <p:cNvCxnSpPr>
            <a:cxnSpLocks/>
          </p:cNvCxnSpPr>
          <p:nvPr/>
        </p:nvCxnSpPr>
        <p:spPr>
          <a:xfrm>
            <a:off x="4572000" y="671542"/>
            <a:ext cx="0" cy="43200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34117CC4-4512-A607-A4DC-70820485758C}"/>
              </a:ext>
            </a:extLst>
          </p:cNvPr>
          <p:cNvSpPr txBox="1">
            <a:spLocks/>
          </p:cNvSpPr>
          <p:nvPr/>
        </p:nvSpPr>
        <p:spPr>
          <a:xfrm>
            <a:off x="250706" y="688000"/>
            <a:ext cx="3984156" cy="35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pilogue"/>
              <a:buNone/>
              <a:defRPr sz="28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000" dirty="0"/>
              <a:t>Classe 10</a:t>
            </a:r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0762981C-B30D-38FE-ACF4-F797612DA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06149"/>
              </p:ext>
            </p:extLst>
          </p:nvPr>
        </p:nvGraphicFramePr>
        <p:xfrm>
          <a:off x="5088963" y="2013473"/>
          <a:ext cx="3624506" cy="372492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893276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944678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648051B2-7B18-8195-1193-8F896334E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811000"/>
              </p:ext>
            </p:extLst>
          </p:nvPr>
        </p:nvGraphicFramePr>
        <p:xfrm>
          <a:off x="5088963" y="2540576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sp>
        <p:nvSpPr>
          <p:cNvPr id="19" name="Google Shape;367;p41">
            <a:extLst>
              <a:ext uri="{FF2B5EF4-FFF2-40B4-BE49-F238E27FC236}">
                <a16:creationId xmlns:a16="http://schemas.microsoft.com/office/drawing/2014/main" id="{8FC64E73-B0DB-BA2D-EF4B-233C68FAD9D2}"/>
              </a:ext>
            </a:extLst>
          </p:cNvPr>
          <p:cNvSpPr txBox="1">
            <a:spLocks/>
          </p:cNvSpPr>
          <p:nvPr/>
        </p:nvSpPr>
        <p:spPr>
          <a:xfrm>
            <a:off x="5088964" y="2912484"/>
            <a:ext cx="3804330" cy="1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/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Não será possível aumentar o conjunto de dados para esta classe.</a:t>
            </a:r>
          </a:p>
          <a:p>
            <a:pPr marL="0" indent="0" algn="l"/>
            <a:endParaRPr lang="pt-PT" sz="1200" dirty="0">
              <a:solidFill>
                <a:schemeClr val="bg1"/>
              </a:solidFill>
            </a:endParaRP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Caso identificado como classe 36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Não têm nenhuma propriedade igual</a:t>
            </a:r>
          </a:p>
          <a:p>
            <a:pPr marL="0" indent="0" algn="l"/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Tem um AUC perfeito, o que significa que o modelo consegue distinguir a classe 13 das restantes, mas identificou o único caso como classe 36</a:t>
            </a:r>
          </a:p>
        </p:txBody>
      </p:sp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73720201-45DA-2358-B977-0482F858F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438715"/>
              </p:ext>
            </p:extLst>
          </p:nvPr>
        </p:nvGraphicFramePr>
        <p:xfrm>
          <a:off x="5088963" y="1164765"/>
          <a:ext cx="3624507" cy="69409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026971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997941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99595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Tipo de Estrutura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Outros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1960 - 1983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Aço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sp>
        <p:nvSpPr>
          <p:cNvPr id="24" name="Título 1">
            <a:extLst>
              <a:ext uri="{FF2B5EF4-FFF2-40B4-BE49-F238E27FC236}">
                <a16:creationId xmlns:a16="http://schemas.microsoft.com/office/drawing/2014/main" id="{9484941A-B604-EBD3-9222-34669407D25C}"/>
              </a:ext>
            </a:extLst>
          </p:cNvPr>
          <p:cNvSpPr txBox="1">
            <a:spLocks/>
          </p:cNvSpPr>
          <p:nvPr/>
        </p:nvSpPr>
        <p:spPr>
          <a:xfrm>
            <a:off x="4909139" y="688000"/>
            <a:ext cx="3984156" cy="35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pilogue"/>
              <a:buNone/>
              <a:defRPr sz="28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000" dirty="0"/>
              <a:t>Classe 13</a:t>
            </a:r>
          </a:p>
        </p:txBody>
      </p:sp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D75DDE62-16CD-73E0-FE49-7B39C6E74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609827"/>
              </p:ext>
            </p:extLst>
          </p:nvPr>
        </p:nvGraphicFramePr>
        <p:xfrm>
          <a:off x="2556616" y="2540239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DAC5D6E5-F3FD-E7BB-A207-D38834D1A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391559"/>
              </p:ext>
            </p:extLst>
          </p:nvPr>
        </p:nvGraphicFramePr>
        <p:xfrm>
          <a:off x="7219951" y="2541267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831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16792-8612-3D65-C808-3CEB7D81E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AEA58-C535-C410-723C-935ECC20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12" y="144936"/>
            <a:ext cx="7704300" cy="487681"/>
          </a:xfrm>
        </p:spPr>
        <p:txBody>
          <a:bodyPr/>
          <a:lstStyle/>
          <a:p>
            <a:r>
              <a:rPr lang="pt-PT" sz="2400" dirty="0"/>
              <a:t>Classes com Precisão e Recuperação igual a 0</a:t>
            </a:r>
          </a:p>
        </p:txBody>
      </p:sp>
      <p:grpSp>
        <p:nvGrpSpPr>
          <p:cNvPr id="8" name="Google Shape;270;p37">
            <a:extLst>
              <a:ext uri="{FF2B5EF4-FFF2-40B4-BE49-F238E27FC236}">
                <a16:creationId xmlns:a16="http://schemas.microsoft.com/office/drawing/2014/main" id="{19438740-D9F5-4579-CC59-BD0A343DBBC8}"/>
              </a:ext>
            </a:extLst>
          </p:cNvPr>
          <p:cNvGrpSpPr/>
          <p:nvPr/>
        </p:nvGrpSpPr>
        <p:grpSpPr>
          <a:xfrm>
            <a:off x="-26055" y="4976258"/>
            <a:ext cx="8428968" cy="172650"/>
            <a:chOff x="3936975" y="4282175"/>
            <a:chExt cx="5212075" cy="172650"/>
          </a:xfrm>
        </p:grpSpPr>
        <p:sp>
          <p:nvSpPr>
            <p:cNvPr id="9" name="Google Shape;271;p37">
              <a:extLst>
                <a:ext uri="{FF2B5EF4-FFF2-40B4-BE49-F238E27FC236}">
                  <a16:creationId xmlns:a16="http://schemas.microsoft.com/office/drawing/2014/main" id="{DBA5ACD7-AA37-74A5-E733-4B442970BC57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72;p37">
              <a:extLst>
                <a:ext uri="{FF2B5EF4-FFF2-40B4-BE49-F238E27FC236}">
                  <a16:creationId xmlns:a16="http://schemas.microsoft.com/office/drawing/2014/main" id="{C477D319-F3C2-B1D0-E06C-B7D86B6EF64D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3;p37">
              <a:extLst>
                <a:ext uri="{FF2B5EF4-FFF2-40B4-BE49-F238E27FC236}">
                  <a16:creationId xmlns:a16="http://schemas.microsoft.com/office/drawing/2014/main" id="{A07AC69E-91D8-41BE-1F7E-36719BB3050E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A7B7AB18-2B24-4E35-8A51-B7F95C055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460716"/>
              </p:ext>
            </p:extLst>
          </p:nvPr>
        </p:nvGraphicFramePr>
        <p:xfrm>
          <a:off x="430530" y="2013473"/>
          <a:ext cx="3624506" cy="372492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893276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944678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DF07EBD5-5781-2494-2F78-7AB4046AC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215410"/>
              </p:ext>
            </p:extLst>
          </p:nvPr>
        </p:nvGraphicFramePr>
        <p:xfrm>
          <a:off x="430530" y="2540576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sp>
        <p:nvSpPr>
          <p:cNvPr id="21" name="Google Shape;367;p41">
            <a:extLst>
              <a:ext uri="{FF2B5EF4-FFF2-40B4-BE49-F238E27FC236}">
                <a16:creationId xmlns:a16="http://schemas.microsoft.com/office/drawing/2014/main" id="{1F8D29EB-BEF0-BC2E-F9C9-84DCF71420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0531" y="2912484"/>
            <a:ext cx="3624505" cy="17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Caso identificado como classe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Têm em comum o Ano e o Material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Tem um AUC quase perfeito, o que significa que o modelo consegue distinguir a classe 14 das restantes, mas identificou o único caso como classe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DD0663C0-030B-DCE0-7B12-D8B81BE19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90270"/>
              </p:ext>
            </p:extLst>
          </p:nvPr>
        </p:nvGraphicFramePr>
        <p:xfrm>
          <a:off x="430530" y="1164765"/>
          <a:ext cx="3624507" cy="69409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026971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997941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99595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Tipo de </a:t>
                      </a:r>
                      <a:r>
                        <a:rPr lang="pt-PT" sz="1200" b="1" u="none" strike="noStrike" noProof="0" dirty="0">
                          <a:effectLst/>
                          <a:latin typeface="Karla" pitchFamily="2" charset="0"/>
                        </a:rPr>
                        <a:t>Estrutura</a:t>
                      </a:r>
                      <a:endParaRPr lang="pt-PT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Outro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Antes de 1960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Alvenaria de Pedra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474A07F9-B780-A25C-1F49-A293FC9A0CC1}"/>
              </a:ext>
            </a:extLst>
          </p:cNvPr>
          <p:cNvCxnSpPr>
            <a:cxnSpLocks/>
          </p:cNvCxnSpPr>
          <p:nvPr/>
        </p:nvCxnSpPr>
        <p:spPr>
          <a:xfrm>
            <a:off x="4572000" y="671542"/>
            <a:ext cx="0" cy="43200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2CD52F23-C799-0444-8BF4-B4D97668B1B2}"/>
              </a:ext>
            </a:extLst>
          </p:cNvPr>
          <p:cNvSpPr txBox="1">
            <a:spLocks/>
          </p:cNvSpPr>
          <p:nvPr/>
        </p:nvSpPr>
        <p:spPr>
          <a:xfrm>
            <a:off x="250706" y="688000"/>
            <a:ext cx="3984156" cy="35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pilogue"/>
              <a:buNone/>
              <a:defRPr sz="28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000" dirty="0"/>
              <a:t>Classe 14</a:t>
            </a:r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E7FC498A-A4F0-B520-F4BD-7E88EB9C7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88833"/>
              </p:ext>
            </p:extLst>
          </p:nvPr>
        </p:nvGraphicFramePr>
        <p:xfrm>
          <a:off x="5088963" y="2013473"/>
          <a:ext cx="3624506" cy="372492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893276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944678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243CF91B-D236-5498-DCDA-8C98CC930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90728"/>
              </p:ext>
            </p:extLst>
          </p:nvPr>
        </p:nvGraphicFramePr>
        <p:xfrm>
          <a:off x="5088963" y="2540576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sp>
        <p:nvSpPr>
          <p:cNvPr id="19" name="Google Shape;367;p41">
            <a:extLst>
              <a:ext uri="{FF2B5EF4-FFF2-40B4-BE49-F238E27FC236}">
                <a16:creationId xmlns:a16="http://schemas.microsoft.com/office/drawing/2014/main" id="{7B9455AA-8259-487A-0D0C-012AAA10B62E}"/>
              </a:ext>
            </a:extLst>
          </p:cNvPr>
          <p:cNvSpPr txBox="1">
            <a:spLocks/>
          </p:cNvSpPr>
          <p:nvPr/>
        </p:nvSpPr>
        <p:spPr>
          <a:xfrm>
            <a:off x="5088964" y="2912484"/>
            <a:ext cx="3624505" cy="1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/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Não será possível aumentar o conjunto de dados para esta classe.</a:t>
            </a:r>
          </a:p>
          <a:p>
            <a:pPr marL="0" indent="0" algn="l"/>
            <a:endParaRPr lang="pt-PT" sz="1200" dirty="0">
              <a:solidFill>
                <a:schemeClr val="bg1"/>
              </a:solidFill>
            </a:endParaRP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Caso classificado como classe 33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Têm em comum o Material</a:t>
            </a:r>
          </a:p>
          <a:p>
            <a:pPr marL="0" indent="0" algn="l"/>
            <a:endParaRPr lang="pt-PT" sz="1200" dirty="0">
              <a:solidFill>
                <a:schemeClr val="bg1"/>
              </a:solidFill>
            </a:endParaRP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AUC=0.5, logo o modelo está a adivinhar esta classe</a:t>
            </a:r>
          </a:p>
        </p:txBody>
      </p:sp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65D61F93-44C3-BDBE-3951-EF9C3A971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66331"/>
              </p:ext>
            </p:extLst>
          </p:nvPr>
        </p:nvGraphicFramePr>
        <p:xfrm>
          <a:off x="5088963" y="1164765"/>
          <a:ext cx="3624507" cy="69409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026971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997941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99595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Tipo de </a:t>
                      </a:r>
                      <a:r>
                        <a:rPr lang="pt-PT" sz="1200" b="1" u="none" strike="noStrike" noProof="0" dirty="0">
                          <a:effectLst/>
                          <a:latin typeface="Karla" pitchFamily="2" charset="0"/>
                        </a:rPr>
                        <a:t>Estrutura</a:t>
                      </a:r>
                      <a:endParaRPr lang="pt-PT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Outro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1960 - 1983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Betão Armado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sp>
        <p:nvSpPr>
          <p:cNvPr id="24" name="Título 1">
            <a:extLst>
              <a:ext uri="{FF2B5EF4-FFF2-40B4-BE49-F238E27FC236}">
                <a16:creationId xmlns:a16="http://schemas.microsoft.com/office/drawing/2014/main" id="{8C75BAE3-9B0B-252B-12F2-9CAC0A214B30}"/>
              </a:ext>
            </a:extLst>
          </p:cNvPr>
          <p:cNvSpPr txBox="1">
            <a:spLocks/>
          </p:cNvSpPr>
          <p:nvPr/>
        </p:nvSpPr>
        <p:spPr>
          <a:xfrm>
            <a:off x="4909139" y="688000"/>
            <a:ext cx="3984156" cy="35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pilogue"/>
              <a:buNone/>
              <a:defRPr sz="28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000" dirty="0"/>
              <a:t>Classe 15</a:t>
            </a:r>
          </a:p>
        </p:txBody>
      </p:sp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CBB4F693-7253-92AC-0A40-D73DCF98D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386430"/>
              </p:ext>
            </p:extLst>
          </p:nvPr>
        </p:nvGraphicFramePr>
        <p:xfrm>
          <a:off x="2556616" y="2540239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0,99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F402F327-A249-46F4-B95F-3EAD54A1D1EC}"/>
              </a:ext>
            </a:extLst>
          </p:cNvPr>
          <p:cNvGraphicFramePr>
            <a:graphicFrameLocks noGrp="1"/>
          </p:cNvGraphicFramePr>
          <p:nvPr/>
        </p:nvGraphicFramePr>
        <p:xfrm>
          <a:off x="7219951" y="2541267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853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339A3-599D-556B-C6F4-3ADAC631F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34CF6-A748-8DE5-91D5-25EC917C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12" y="144936"/>
            <a:ext cx="7704300" cy="487681"/>
          </a:xfrm>
        </p:spPr>
        <p:txBody>
          <a:bodyPr/>
          <a:lstStyle/>
          <a:p>
            <a:r>
              <a:rPr lang="pt-PT" sz="2400" dirty="0"/>
              <a:t>Classes com Precisão e Recuperação igual a 0</a:t>
            </a:r>
          </a:p>
        </p:txBody>
      </p:sp>
      <p:grpSp>
        <p:nvGrpSpPr>
          <p:cNvPr id="8" name="Google Shape;270;p37">
            <a:extLst>
              <a:ext uri="{FF2B5EF4-FFF2-40B4-BE49-F238E27FC236}">
                <a16:creationId xmlns:a16="http://schemas.microsoft.com/office/drawing/2014/main" id="{AC3AC682-F38D-28F6-D397-3B452BFD898B}"/>
              </a:ext>
            </a:extLst>
          </p:cNvPr>
          <p:cNvGrpSpPr/>
          <p:nvPr/>
        </p:nvGrpSpPr>
        <p:grpSpPr>
          <a:xfrm>
            <a:off x="-26055" y="4976258"/>
            <a:ext cx="8428968" cy="172650"/>
            <a:chOff x="3936975" y="4282175"/>
            <a:chExt cx="5212075" cy="172650"/>
          </a:xfrm>
        </p:grpSpPr>
        <p:sp>
          <p:nvSpPr>
            <p:cNvPr id="9" name="Google Shape;271;p37">
              <a:extLst>
                <a:ext uri="{FF2B5EF4-FFF2-40B4-BE49-F238E27FC236}">
                  <a16:creationId xmlns:a16="http://schemas.microsoft.com/office/drawing/2014/main" id="{66F98DEC-3AB6-AD8D-0EDF-62522D1922D9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72;p37">
              <a:extLst>
                <a:ext uri="{FF2B5EF4-FFF2-40B4-BE49-F238E27FC236}">
                  <a16:creationId xmlns:a16="http://schemas.microsoft.com/office/drawing/2014/main" id="{30C1B680-5392-6006-3796-0BA4B52C52B4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3;p37">
              <a:extLst>
                <a:ext uri="{FF2B5EF4-FFF2-40B4-BE49-F238E27FC236}">
                  <a16:creationId xmlns:a16="http://schemas.microsoft.com/office/drawing/2014/main" id="{B879A020-4898-6609-0B06-74CE7EF2F93C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9A97FA73-D465-3F7B-5BCF-DB5F50E27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48660"/>
              </p:ext>
            </p:extLst>
          </p:nvPr>
        </p:nvGraphicFramePr>
        <p:xfrm>
          <a:off x="430530" y="2013473"/>
          <a:ext cx="3624506" cy="372492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893276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944678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79A924FF-CA02-0ED5-D34D-B284480A7D9F}"/>
              </a:ext>
            </a:extLst>
          </p:cNvPr>
          <p:cNvGraphicFramePr>
            <a:graphicFrameLocks noGrp="1"/>
          </p:cNvGraphicFramePr>
          <p:nvPr/>
        </p:nvGraphicFramePr>
        <p:xfrm>
          <a:off x="430530" y="2540576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sp>
        <p:nvSpPr>
          <p:cNvPr id="21" name="Google Shape;367;p41">
            <a:extLst>
              <a:ext uri="{FF2B5EF4-FFF2-40B4-BE49-F238E27FC236}">
                <a16:creationId xmlns:a16="http://schemas.microsoft.com/office/drawing/2014/main" id="{CF1D45EE-C0DD-4C89-7B73-B4173B46131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0531" y="2912484"/>
            <a:ext cx="3624505" cy="17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Complicado aumentar o número de ficheiros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Casos são identificados como classe 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Têm em comum o Ano e o Material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AUC=0.5, logo o modelo está a adivinhar esta classe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27BF22FE-2928-9DFE-F370-AA1739C3C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884033"/>
              </p:ext>
            </p:extLst>
          </p:nvPr>
        </p:nvGraphicFramePr>
        <p:xfrm>
          <a:off x="430530" y="1164765"/>
          <a:ext cx="3624507" cy="69409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026971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997941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99595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Tipo de </a:t>
                      </a:r>
                      <a:r>
                        <a:rPr lang="pt-PT" sz="1200" b="1" u="none" strike="noStrike" noProof="0" dirty="0">
                          <a:effectLst/>
                          <a:latin typeface="Karla" pitchFamily="2" charset="0"/>
                        </a:rPr>
                        <a:t>Estrutura</a:t>
                      </a:r>
                      <a:endParaRPr lang="pt-PT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Outro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1983 - 2010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Betão Armado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916909DC-158F-B0CB-5645-7D30782DDE1C}"/>
              </a:ext>
            </a:extLst>
          </p:cNvPr>
          <p:cNvCxnSpPr>
            <a:cxnSpLocks/>
          </p:cNvCxnSpPr>
          <p:nvPr/>
        </p:nvCxnSpPr>
        <p:spPr>
          <a:xfrm>
            <a:off x="4572000" y="671542"/>
            <a:ext cx="0" cy="43200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717E296E-E80C-DB58-CB8B-0D12E5EC075F}"/>
              </a:ext>
            </a:extLst>
          </p:cNvPr>
          <p:cNvSpPr txBox="1">
            <a:spLocks/>
          </p:cNvSpPr>
          <p:nvPr/>
        </p:nvSpPr>
        <p:spPr>
          <a:xfrm>
            <a:off x="250706" y="688000"/>
            <a:ext cx="3984156" cy="35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pilogue"/>
              <a:buNone/>
              <a:defRPr sz="28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000" dirty="0"/>
              <a:t>Classe 17</a:t>
            </a:r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DD9DA2D7-24ED-8645-B885-FCF18B6C8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21015"/>
              </p:ext>
            </p:extLst>
          </p:nvPr>
        </p:nvGraphicFramePr>
        <p:xfrm>
          <a:off x="5088963" y="2013473"/>
          <a:ext cx="3624506" cy="372492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893276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944678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DB93EA36-6D6B-1E4B-45B1-CED44629E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34298"/>
              </p:ext>
            </p:extLst>
          </p:nvPr>
        </p:nvGraphicFramePr>
        <p:xfrm>
          <a:off x="5088963" y="2540576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sp>
        <p:nvSpPr>
          <p:cNvPr id="19" name="Google Shape;367;p41">
            <a:extLst>
              <a:ext uri="{FF2B5EF4-FFF2-40B4-BE49-F238E27FC236}">
                <a16:creationId xmlns:a16="http://schemas.microsoft.com/office/drawing/2014/main" id="{F684AFD7-E488-84DF-9F40-BFD1A07AABBD}"/>
              </a:ext>
            </a:extLst>
          </p:cNvPr>
          <p:cNvSpPr txBox="1">
            <a:spLocks/>
          </p:cNvSpPr>
          <p:nvPr/>
        </p:nvSpPr>
        <p:spPr>
          <a:xfrm>
            <a:off x="4767946" y="2912484"/>
            <a:ext cx="4125348" cy="1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/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Casos são classificados como classe 33, 27, 20, 34</a:t>
            </a:r>
          </a:p>
          <a:p>
            <a:pPr marL="0" indent="0" algn="l"/>
            <a:r>
              <a:rPr lang="pt-BR" sz="1200" dirty="0">
                <a:solidFill>
                  <a:schemeClr val="bg1"/>
                </a:solidFill>
              </a:rPr>
              <a:t>3 classes têm a mesmo Ano (1983-2010)</a:t>
            </a:r>
          </a:p>
          <a:p>
            <a:pPr marL="0" indent="0" algn="l"/>
            <a:r>
              <a:rPr lang="pt-BR" sz="1200" dirty="0">
                <a:solidFill>
                  <a:schemeClr val="bg1"/>
                </a:solidFill>
              </a:rPr>
              <a:t>2 classes têm a mesma Estrutura (Vãos Múltiplos)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Todas as classes têm o mesmo Material que a classe 25</a:t>
            </a:r>
          </a:p>
          <a:p>
            <a:pPr marL="0" indent="0" algn="l"/>
            <a:endParaRPr lang="pt-PT" sz="1200" dirty="0">
              <a:solidFill>
                <a:schemeClr val="bg1"/>
              </a:solidFill>
            </a:endParaRP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AUC alto, logo sabe distinguir a classe 25 das restantes (podemos concluir que não está a acontecer)</a:t>
            </a:r>
          </a:p>
        </p:txBody>
      </p:sp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8A1AAE5E-68B9-F9E3-5F34-B5B68C006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532220"/>
              </p:ext>
            </p:extLst>
          </p:nvPr>
        </p:nvGraphicFramePr>
        <p:xfrm>
          <a:off x="5088963" y="1164765"/>
          <a:ext cx="3624507" cy="69409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026971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997941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99595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Tipo de </a:t>
                      </a:r>
                      <a:r>
                        <a:rPr lang="pt-PT" sz="1200" b="1" u="none" strike="noStrike" noProof="0" dirty="0">
                          <a:effectLst/>
                          <a:latin typeface="Karla" pitchFamily="2" charset="0"/>
                        </a:rPr>
                        <a:t>Estrutura</a:t>
                      </a:r>
                      <a:endParaRPr lang="pt-PT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Tabuleiro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Antes de 1960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Betão Armado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sp>
        <p:nvSpPr>
          <p:cNvPr id="24" name="Título 1">
            <a:extLst>
              <a:ext uri="{FF2B5EF4-FFF2-40B4-BE49-F238E27FC236}">
                <a16:creationId xmlns:a16="http://schemas.microsoft.com/office/drawing/2014/main" id="{5E42FF28-4FCB-08A9-AA1C-E9401502DF8E}"/>
              </a:ext>
            </a:extLst>
          </p:cNvPr>
          <p:cNvSpPr txBox="1">
            <a:spLocks/>
          </p:cNvSpPr>
          <p:nvPr/>
        </p:nvSpPr>
        <p:spPr>
          <a:xfrm>
            <a:off x="4909139" y="688000"/>
            <a:ext cx="3984156" cy="35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pilogue"/>
              <a:buNone/>
              <a:defRPr sz="28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000" dirty="0"/>
              <a:t>Classe 25</a:t>
            </a:r>
          </a:p>
        </p:txBody>
      </p:sp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4CA44B47-89E2-11A9-E83D-2D35D9259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299599"/>
              </p:ext>
            </p:extLst>
          </p:nvPr>
        </p:nvGraphicFramePr>
        <p:xfrm>
          <a:off x="2556616" y="2540239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EF4FA0F6-9009-93E1-4E7D-B47FC15A8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041039"/>
              </p:ext>
            </p:extLst>
          </p:nvPr>
        </p:nvGraphicFramePr>
        <p:xfrm>
          <a:off x="7219951" y="2541267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465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0C71E-9506-A5A0-DD28-83D47B5D6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EA282-8EC5-8743-414E-F9FB107E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12" y="144936"/>
            <a:ext cx="7704300" cy="487681"/>
          </a:xfrm>
        </p:spPr>
        <p:txBody>
          <a:bodyPr/>
          <a:lstStyle/>
          <a:p>
            <a:r>
              <a:rPr lang="pt-PT" sz="2400" dirty="0"/>
              <a:t>Classes com Precisão e Recuperação igual a 0</a:t>
            </a:r>
          </a:p>
        </p:txBody>
      </p:sp>
      <p:grpSp>
        <p:nvGrpSpPr>
          <p:cNvPr id="8" name="Google Shape;270;p37">
            <a:extLst>
              <a:ext uri="{FF2B5EF4-FFF2-40B4-BE49-F238E27FC236}">
                <a16:creationId xmlns:a16="http://schemas.microsoft.com/office/drawing/2014/main" id="{86FBF142-F773-02D2-6609-EC28D3FEF8DE}"/>
              </a:ext>
            </a:extLst>
          </p:cNvPr>
          <p:cNvGrpSpPr/>
          <p:nvPr/>
        </p:nvGrpSpPr>
        <p:grpSpPr>
          <a:xfrm>
            <a:off x="-26055" y="4976258"/>
            <a:ext cx="8428968" cy="172650"/>
            <a:chOff x="3936975" y="4282175"/>
            <a:chExt cx="5212075" cy="172650"/>
          </a:xfrm>
        </p:grpSpPr>
        <p:sp>
          <p:nvSpPr>
            <p:cNvPr id="9" name="Google Shape;271;p37">
              <a:extLst>
                <a:ext uri="{FF2B5EF4-FFF2-40B4-BE49-F238E27FC236}">
                  <a16:creationId xmlns:a16="http://schemas.microsoft.com/office/drawing/2014/main" id="{C51D8856-A841-B0EC-E1E6-83432ACF4D2A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72;p37">
              <a:extLst>
                <a:ext uri="{FF2B5EF4-FFF2-40B4-BE49-F238E27FC236}">
                  <a16:creationId xmlns:a16="http://schemas.microsoft.com/office/drawing/2014/main" id="{0DBF5935-26B4-5AFC-8436-A2B666D03518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73;p37">
              <a:extLst>
                <a:ext uri="{FF2B5EF4-FFF2-40B4-BE49-F238E27FC236}">
                  <a16:creationId xmlns:a16="http://schemas.microsoft.com/office/drawing/2014/main" id="{9C9BE90E-D1D7-D3D8-39C4-EB5A41A48CF0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C6ED188B-6245-A436-6AAF-E83024DFA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894484"/>
              </p:ext>
            </p:extLst>
          </p:nvPr>
        </p:nvGraphicFramePr>
        <p:xfrm>
          <a:off x="430530" y="2013473"/>
          <a:ext cx="3624506" cy="372492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893276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944678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FA42F333-F5D0-30A9-873A-9BD234809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860200"/>
              </p:ext>
            </p:extLst>
          </p:nvPr>
        </p:nvGraphicFramePr>
        <p:xfrm>
          <a:off x="430530" y="2540576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sp>
        <p:nvSpPr>
          <p:cNvPr id="21" name="Google Shape;367;p41">
            <a:extLst>
              <a:ext uri="{FF2B5EF4-FFF2-40B4-BE49-F238E27FC236}">
                <a16:creationId xmlns:a16="http://schemas.microsoft.com/office/drawing/2014/main" id="{6861E637-0F33-B4BF-984E-34AA8154E7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0531" y="2912484"/>
            <a:ext cx="3624505" cy="17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Casos identificados como classe 27, 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Têm em comum o Material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AUC=0.5, logo o modelo está a adivinhar esta classe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PT" sz="1200" dirty="0">
              <a:solidFill>
                <a:schemeClr val="bg1"/>
              </a:solidFill>
            </a:endParaRPr>
          </a:p>
        </p:txBody>
      </p:sp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6D9DB62D-0E36-B98B-8812-6229F2FA0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770900"/>
              </p:ext>
            </p:extLst>
          </p:nvPr>
        </p:nvGraphicFramePr>
        <p:xfrm>
          <a:off x="430530" y="1164765"/>
          <a:ext cx="3624507" cy="69409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026971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1089756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507780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Tipo de </a:t>
                      </a:r>
                      <a:r>
                        <a:rPr lang="pt-PT" sz="1200" b="1" u="none" strike="noStrike" noProof="0" dirty="0">
                          <a:effectLst/>
                          <a:latin typeface="Karla" pitchFamily="2" charset="0"/>
                        </a:rPr>
                        <a:t>Estrutura</a:t>
                      </a:r>
                      <a:endParaRPr lang="pt-PT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Tabuleiro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Depois de 2010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Betão Armado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9B136A2F-0C84-DFAD-EC19-E9EAD6A7C277}"/>
              </a:ext>
            </a:extLst>
          </p:cNvPr>
          <p:cNvCxnSpPr>
            <a:cxnSpLocks/>
          </p:cNvCxnSpPr>
          <p:nvPr/>
        </p:nvCxnSpPr>
        <p:spPr>
          <a:xfrm>
            <a:off x="4572000" y="671542"/>
            <a:ext cx="0" cy="43200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649E4AB3-D27C-F3C4-4E46-11F258C1EB70}"/>
              </a:ext>
            </a:extLst>
          </p:cNvPr>
          <p:cNvSpPr txBox="1">
            <a:spLocks/>
          </p:cNvSpPr>
          <p:nvPr/>
        </p:nvSpPr>
        <p:spPr>
          <a:xfrm>
            <a:off x="250706" y="688000"/>
            <a:ext cx="3984156" cy="35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pilogue"/>
              <a:buNone/>
              <a:defRPr sz="28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000" dirty="0"/>
              <a:t>Classe 30</a:t>
            </a:r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BA429B2C-8964-D787-E655-CB975C015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16759"/>
              </p:ext>
            </p:extLst>
          </p:nvPr>
        </p:nvGraphicFramePr>
        <p:xfrm>
          <a:off x="5088963" y="2013473"/>
          <a:ext cx="3624506" cy="372492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893276">
                  <a:extLst>
                    <a:ext uri="{9D8B030D-6E8A-4147-A177-3AD203B41FA5}">
                      <a16:colId xmlns:a16="http://schemas.microsoft.com/office/drawing/2014/main" val="1663220437"/>
                    </a:ext>
                  </a:extLst>
                </a:gridCol>
                <a:gridCol w="944678">
                  <a:extLst>
                    <a:ext uri="{9D8B030D-6E8A-4147-A177-3AD203B41FA5}">
                      <a16:colId xmlns:a16="http://schemas.microsoft.com/office/drawing/2014/main" val="279631230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122769153"/>
                    </a:ext>
                  </a:extLst>
                </a:gridCol>
                <a:gridCol w="893276">
                  <a:extLst>
                    <a:ext uri="{9D8B030D-6E8A-4147-A177-3AD203B41FA5}">
                      <a16:colId xmlns:a16="http://schemas.microsoft.com/office/drawing/2014/main" val="4090569347"/>
                    </a:ext>
                  </a:extLst>
                </a:gridCol>
              </a:tblGrid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Treino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Validação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Teste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Total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022146"/>
                  </a:ext>
                </a:extLst>
              </a:tr>
              <a:tr h="1732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872387"/>
                  </a:ext>
                </a:extLst>
              </a:tr>
            </a:tbl>
          </a:graphicData>
        </a:graphic>
      </p:graphicFrame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43B1CAAB-C1FE-EAD6-FAED-091124344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136889"/>
              </p:ext>
            </p:extLst>
          </p:nvPr>
        </p:nvGraphicFramePr>
        <p:xfrm>
          <a:off x="5088963" y="2540576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Pontes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sp>
        <p:nvSpPr>
          <p:cNvPr id="19" name="Google Shape;367;p41">
            <a:extLst>
              <a:ext uri="{FF2B5EF4-FFF2-40B4-BE49-F238E27FC236}">
                <a16:creationId xmlns:a16="http://schemas.microsoft.com/office/drawing/2014/main" id="{D763B43C-71B3-F3AB-1D7E-01E60DF78437}"/>
              </a:ext>
            </a:extLst>
          </p:cNvPr>
          <p:cNvSpPr txBox="1">
            <a:spLocks/>
          </p:cNvSpPr>
          <p:nvPr/>
        </p:nvSpPr>
        <p:spPr>
          <a:xfrm>
            <a:off x="5088964" y="2912484"/>
            <a:ext cx="3624505" cy="1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l"/>
            <a:r>
              <a:rPr lang="pt-PT" sz="1200" b="1" dirty="0">
                <a:solidFill>
                  <a:schemeClr val="bg1"/>
                </a:solidFill>
              </a:rPr>
              <a:t>Comentários</a:t>
            </a:r>
            <a:r>
              <a:rPr lang="pt-PT" sz="1200" dirty="0">
                <a:solidFill>
                  <a:schemeClr val="bg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PT" sz="1200" dirty="0">
                <a:solidFill>
                  <a:schemeClr val="bg1"/>
                </a:solidFill>
              </a:rPr>
              <a:t>Complicado aumentar o número de ficheiros</a:t>
            </a:r>
          </a:p>
          <a:p>
            <a:pPr marL="0" indent="0" algn="l"/>
            <a:endParaRPr lang="pt-PT" sz="1200" dirty="0">
              <a:solidFill>
                <a:schemeClr val="bg1"/>
              </a:solidFill>
            </a:endParaRP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Casos classificados como classe 33, 20</a:t>
            </a: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Não têm nenhuma propriedade igual</a:t>
            </a:r>
          </a:p>
          <a:p>
            <a:pPr marL="0" indent="0" algn="l"/>
            <a:endParaRPr lang="pt-PT" sz="1200" dirty="0">
              <a:solidFill>
                <a:schemeClr val="bg1"/>
              </a:solidFill>
            </a:endParaRPr>
          </a:p>
          <a:p>
            <a:pPr marL="0" indent="0" algn="l"/>
            <a:r>
              <a:rPr lang="pt-PT" sz="1200" dirty="0">
                <a:solidFill>
                  <a:schemeClr val="bg1"/>
                </a:solidFill>
              </a:rPr>
              <a:t>AUC=0.5, logo o modelo está a adivinhar esta classe</a:t>
            </a:r>
          </a:p>
        </p:txBody>
      </p:sp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9C583B81-E945-4F47-CC52-E6F2FB078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439074"/>
              </p:ext>
            </p:extLst>
          </p:nvPr>
        </p:nvGraphicFramePr>
        <p:xfrm>
          <a:off x="5088963" y="1164765"/>
          <a:ext cx="3624507" cy="694097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1026971">
                  <a:extLst>
                    <a:ext uri="{9D8B030D-6E8A-4147-A177-3AD203B41FA5}">
                      <a16:colId xmlns:a16="http://schemas.microsoft.com/office/drawing/2014/main" val="3013403538"/>
                    </a:ext>
                  </a:extLst>
                </a:gridCol>
                <a:gridCol w="1117623">
                  <a:extLst>
                    <a:ext uri="{9D8B030D-6E8A-4147-A177-3AD203B41FA5}">
                      <a16:colId xmlns:a16="http://schemas.microsoft.com/office/drawing/2014/main" val="2874184030"/>
                    </a:ext>
                  </a:extLst>
                </a:gridCol>
                <a:gridCol w="1479913">
                  <a:extLst>
                    <a:ext uri="{9D8B030D-6E8A-4147-A177-3AD203B41FA5}">
                      <a16:colId xmlns:a16="http://schemas.microsoft.com/office/drawing/2014/main" val="3274574022"/>
                    </a:ext>
                  </a:extLst>
                </a:gridCol>
              </a:tblGrid>
              <a:tr h="5048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Tipo de </a:t>
                      </a:r>
                      <a:r>
                        <a:rPr lang="pt-PT" sz="1200" b="1" u="none" strike="noStrike" noProof="0" dirty="0">
                          <a:effectLst/>
                          <a:latin typeface="Karla" pitchFamily="2" charset="0"/>
                        </a:rPr>
                        <a:t>Estrutura</a:t>
                      </a:r>
                      <a:endParaRPr lang="pt-PT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4274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Tabuleiro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Depois de 2010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Outros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6335449"/>
                  </a:ext>
                </a:extLst>
              </a:tr>
            </a:tbl>
          </a:graphicData>
        </a:graphic>
      </p:graphicFrame>
      <p:sp>
        <p:nvSpPr>
          <p:cNvPr id="24" name="Título 1">
            <a:extLst>
              <a:ext uri="{FF2B5EF4-FFF2-40B4-BE49-F238E27FC236}">
                <a16:creationId xmlns:a16="http://schemas.microsoft.com/office/drawing/2014/main" id="{B3D0EFDE-E148-D9B6-B5C2-34ED4FBB0934}"/>
              </a:ext>
            </a:extLst>
          </p:cNvPr>
          <p:cNvSpPr txBox="1">
            <a:spLocks/>
          </p:cNvSpPr>
          <p:nvPr/>
        </p:nvSpPr>
        <p:spPr>
          <a:xfrm>
            <a:off x="4909139" y="688000"/>
            <a:ext cx="3984156" cy="35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pilogue"/>
              <a:buNone/>
              <a:defRPr sz="28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2000" dirty="0"/>
              <a:t>Classe 31</a:t>
            </a:r>
          </a:p>
        </p:txBody>
      </p:sp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2EAD20C0-AB04-D51D-FC94-520431EC3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26320"/>
              </p:ext>
            </p:extLst>
          </p:nvPr>
        </p:nvGraphicFramePr>
        <p:xfrm>
          <a:off x="2556616" y="2540239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9E5C2B1E-A7ED-34D4-4E34-D53207582367}"/>
              </a:ext>
            </a:extLst>
          </p:cNvPr>
          <p:cNvGraphicFramePr>
            <a:graphicFrameLocks noGrp="1"/>
          </p:cNvGraphicFramePr>
          <p:nvPr/>
        </p:nvGraphicFramePr>
        <p:xfrm>
          <a:off x="7219951" y="2541267"/>
          <a:ext cx="1493520" cy="217297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753110">
                  <a:extLst>
                    <a:ext uri="{9D8B030D-6E8A-4147-A177-3AD203B41FA5}">
                      <a16:colId xmlns:a16="http://schemas.microsoft.com/office/drawing/2014/main" val="631378405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92071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AUC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Karla" pitchFamily="2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0,5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16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146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DF0B2-6117-FC72-D59C-FE31D589E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34704-098B-ABF4-636A-4945F1EA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79" y="134994"/>
            <a:ext cx="7704300" cy="572700"/>
          </a:xfrm>
        </p:spPr>
        <p:txBody>
          <a:bodyPr/>
          <a:lstStyle/>
          <a:p>
            <a:pPr algn="l"/>
            <a:r>
              <a:rPr lang="pt-PT" dirty="0"/>
              <a:t>Resumo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5C3FFF-F3CE-13EE-0E7C-5FFBF9C42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341" y="713648"/>
            <a:ext cx="2594580" cy="4300812"/>
          </a:xfrm>
        </p:spPr>
        <p:txBody>
          <a:bodyPr anchor="t"/>
          <a:lstStyle/>
          <a:p>
            <a:pPr algn="l"/>
            <a:r>
              <a:rPr lang="pt-PT" dirty="0">
                <a:solidFill>
                  <a:schemeClr val="bg1"/>
                </a:solidFill>
              </a:rPr>
              <a:t>16 classes sem ficheiros de teste</a:t>
            </a:r>
          </a:p>
          <a:p>
            <a:pPr algn="l"/>
            <a:endParaRPr lang="pt-PT" dirty="0">
              <a:solidFill>
                <a:schemeClr val="bg1"/>
              </a:solidFill>
            </a:endParaRPr>
          </a:p>
          <a:p>
            <a:pPr algn="l"/>
            <a:r>
              <a:rPr lang="pt-PT" dirty="0">
                <a:solidFill>
                  <a:schemeClr val="bg1"/>
                </a:solidFill>
              </a:rPr>
              <a:t>32 classes com precisão, recuperação=0</a:t>
            </a:r>
          </a:p>
          <a:p>
            <a:pPr algn="l"/>
            <a:endParaRPr lang="pt-PT" dirty="0">
              <a:solidFill>
                <a:schemeClr val="bg1"/>
              </a:solidFill>
            </a:endParaRPr>
          </a:p>
          <a:p>
            <a:pPr algn="l"/>
            <a:r>
              <a:rPr lang="pt-PT" dirty="0">
                <a:solidFill>
                  <a:schemeClr val="bg1"/>
                </a:solidFill>
              </a:rPr>
              <a:t>9 classes com AUC=0,5</a:t>
            </a:r>
          </a:p>
          <a:p>
            <a:pPr algn="l"/>
            <a:r>
              <a:rPr lang="pt-PT" dirty="0">
                <a:solidFill>
                  <a:schemeClr val="bg1"/>
                </a:solidFill>
              </a:rPr>
              <a:t>3 classes com AUC=1</a:t>
            </a:r>
          </a:p>
          <a:p>
            <a:pPr algn="l"/>
            <a:endParaRPr lang="pt-PT" dirty="0">
              <a:solidFill>
                <a:schemeClr val="bg1"/>
              </a:solidFill>
            </a:endParaRPr>
          </a:p>
          <a:p>
            <a:pPr algn="l"/>
            <a:r>
              <a:rPr lang="pt-PT" dirty="0">
                <a:solidFill>
                  <a:schemeClr val="bg1"/>
                </a:solidFill>
              </a:rPr>
              <a:t>Betão Armado está presente em 18 classes</a:t>
            </a:r>
          </a:p>
          <a:p>
            <a:pPr algn="l"/>
            <a:endParaRPr lang="pt-PT" dirty="0">
              <a:solidFill>
                <a:schemeClr val="bg1"/>
              </a:solidFill>
            </a:endParaRPr>
          </a:p>
          <a:p>
            <a:pPr algn="l"/>
            <a:r>
              <a:rPr lang="pt-PT" dirty="0">
                <a:solidFill>
                  <a:schemeClr val="bg1"/>
                </a:solidFill>
              </a:rPr>
              <a:t>Propriedade mais bem identificada: Material</a:t>
            </a:r>
          </a:p>
          <a:p>
            <a:pPr algn="l"/>
            <a:r>
              <a:rPr lang="pt-PT" dirty="0">
                <a:solidFill>
                  <a:schemeClr val="bg1"/>
                </a:solidFill>
              </a:rPr>
              <a:t>Propriedade com maior dificuldade de identificação: Ano</a:t>
            </a:r>
          </a:p>
        </p:txBody>
      </p:sp>
      <p:grpSp>
        <p:nvGrpSpPr>
          <p:cNvPr id="4" name="Google Shape;270;p37">
            <a:extLst>
              <a:ext uri="{FF2B5EF4-FFF2-40B4-BE49-F238E27FC236}">
                <a16:creationId xmlns:a16="http://schemas.microsoft.com/office/drawing/2014/main" id="{93E2478B-E9E8-FDFE-1523-CBA617280723}"/>
              </a:ext>
            </a:extLst>
          </p:cNvPr>
          <p:cNvGrpSpPr/>
          <p:nvPr/>
        </p:nvGrpSpPr>
        <p:grpSpPr>
          <a:xfrm>
            <a:off x="-983058" y="4741683"/>
            <a:ext cx="11163921" cy="266823"/>
            <a:chOff x="3936975" y="4282175"/>
            <a:chExt cx="5212075" cy="172650"/>
          </a:xfrm>
        </p:grpSpPr>
        <p:sp>
          <p:nvSpPr>
            <p:cNvPr id="5" name="Google Shape;271;p37">
              <a:extLst>
                <a:ext uri="{FF2B5EF4-FFF2-40B4-BE49-F238E27FC236}">
                  <a16:creationId xmlns:a16="http://schemas.microsoft.com/office/drawing/2014/main" id="{43A964C6-2B3E-AF47-1C43-7A6F61E080F0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72;p37">
              <a:extLst>
                <a:ext uri="{FF2B5EF4-FFF2-40B4-BE49-F238E27FC236}">
                  <a16:creationId xmlns:a16="http://schemas.microsoft.com/office/drawing/2014/main" id="{64DB948C-DD05-34CA-BAFA-9757CDDA56D0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73;p37">
              <a:extLst>
                <a:ext uri="{FF2B5EF4-FFF2-40B4-BE49-F238E27FC236}">
                  <a16:creationId xmlns:a16="http://schemas.microsoft.com/office/drawing/2014/main" id="{AD56BF04-F2F2-3115-6782-5422A99487D6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" name="Subtítulo 2">
            <a:extLst>
              <a:ext uri="{FF2B5EF4-FFF2-40B4-BE49-F238E27FC236}">
                <a16:creationId xmlns:a16="http://schemas.microsoft.com/office/drawing/2014/main" id="{24A8300C-F50D-90B6-2A3D-E97ED7C371C9}"/>
              </a:ext>
            </a:extLst>
          </p:cNvPr>
          <p:cNvSpPr txBox="1">
            <a:spLocks/>
          </p:cNvSpPr>
          <p:nvPr/>
        </p:nvSpPr>
        <p:spPr>
          <a:xfrm>
            <a:off x="3549045" y="713648"/>
            <a:ext cx="2356154" cy="430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algn="l"/>
            <a:r>
              <a:rPr lang="pt-PT" dirty="0">
                <a:solidFill>
                  <a:schemeClr val="bg1"/>
                </a:solidFill>
              </a:rPr>
              <a:t>Classe com mais ficheiros: 33</a:t>
            </a:r>
          </a:p>
          <a:p>
            <a:pPr algn="l"/>
            <a:r>
              <a:rPr lang="pt-PT" dirty="0">
                <a:solidFill>
                  <a:schemeClr val="bg1"/>
                </a:solidFill>
              </a:rPr>
              <a:t>Aparece 17 vezes na classe errada</a:t>
            </a:r>
          </a:p>
          <a:p>
            <a:pPr algn="l"/>
            <a:endParaRPr lang="pt-PT" dirty="0">
              <a:solidFill>
                <a:schemeClr val="bg1"/>
              </a:solidFill>
            </a:endParaRPr>
          </a:p>
          <a:p>
            <a:pPr algn="l"/>
            <a:r>
              <a:rPr lang="pt-PT" dirty="0">
                <a:solidFill>
                  <a:schemeClr val="bg1"/>
                </a:solidFill>
              </a:rPr>
              <a:t>Segunda classe com mais ficheiros: 20</a:t>
            </a:r>
          </a:p>
          <a:p>
            <a:pPr algn="l"/>
            <a:r>
              <a:rPr lang="pt-PT" dirty="0">
                <a:solidFill>
                  <a:schemeClr val="bg1"/>
                </a:solidFill>
              </a:rPr>
              <a:t>Aparece 12 vezes na classe errada</a:t>
            </a:r>
          </a:p>
          <a:p>
            <a:pPr algn="l"/>
            <a:endParaRPr lang="pt-PT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8A0AE61B-1405-6056-BB78-332CF48DD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237629"/>
              </p:ext>
            </p:extLst>
          </p:nvPr>
        </p:nvGraphicFramePr>
        <p:xfrm>
          <a:off x="5476194" y="2948647"/>
          <a:ext cx="3331527" cy="1483360"/>
        </p:xfrm>
        <a:graphic>
          <a:graphicData uri="http://schemas.openxmlformats.org/drawingml/2006/table">
            <a:tbl>
              <a:tblPr firstRow="1" bandRow="1">
                <a:tableStyleId>{1BE35E52-2DE1-454D-9C3B-326A77E57B27}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1882431916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3006700491"/>
                    </a:ext>
                  </a:extLst>
                </a:gridCol>
                <a:gridCol w="1314767">
                  <a:extLst>
                    <a:ext uri="{9D8B030D-6E8A-4147-A177-3AD203B41FA5}">
                      <a16:colId xmlns:a16="http://schemas.microsoft.com/office/drawing/2014/main" val="1024282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PT" sz="1400" dirty="0">
                        <a:latin typeface="Karla" pitchFamily="2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>
                          <a:latin typeface="Karla" pitchFamily="2" charset="0"/>
                        </a:rPr>
                        <a:t>Precisão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>
                          <a:latin typeface="Karla" pitchFamily="2" charset="0"/>
                        </a:rPr>
                        <a:t>Recuperação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737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Karla" pitchFamily="2" charset="0"/>
                        </a:rPr>
                        <a:t>[0,95;1]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Karla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Karla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565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400" dirty="0">
                          <a:latin typeface="Karla" pitchFamily="2" charset="0"/>
                        </a:rPr>
                        <a:t>[0,90;0,95]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Karla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Karla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705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1400" dirty="0">
                          <a:latin typeface="Karla" pitchFamily="2" charset="0"/>
                        </a:rPr>
                        <a:t>[0,70;0,90]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Karla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latin typeface="Karla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802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089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DC61C5B-BCB4-8A84-8426-4EF4114B1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12876"/>
              </p:ext>
            </p:extLst>
          </p:nvPr>
        </p:nvGraphicFramePr>
        <p:xfrm>
          <a:off x="765174" y="843325"/>
          <a:ext cx="7613651" cy="3456849"/>
        </p:xfrm>
        <a:graphic>
          <a:graphicData uri="http://schemas.openxmlformats.org/drawingml/2006/table">
            <a:tbl>
              <a:tblPr>
                <a:tableStyleId>{1BE35E52-2DE1-454D-9C3B-326A77E57B27}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565453585"/>
                    </a:ext>
                  </a:extLst>
                </a:gridCol>
                <a:gridCol w="2230438">
                  <a:extLst>
                    <a:ext uri="{9D8B030D-6E8A-4147-A177-3AD203B41FA5}">
                      <a16:colId xmlns:a16="http://schemas.microsoft.com/office/drawing/2014/main" val="1114545885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3051254162"/>
                    </a:ext>
                  </a:extLst>
                </a:gridCol>
                <a:gridCol w="1547813">
                  <a:extLst>
                    <a:ext uri="{9D8B030D-6E8A-4147-A177-3AD203B41FA5}">
                      <a16:colId xmlns:a16="http://schemas.microsoft.com/office/drawing/2014/main" val="2713033926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323314311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670851152"/>
                    </a:ext>
                  </a:extLst>
                </a:gridCol>
              </a:tblGrid>
              <a:tr h="380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Classe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Tipo de Estrutura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Intervalo de Anos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Material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TFRecords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Karla" pitchFamily="2" charset="0"/>
                        </a:rPr>
                        <a:t>Pontes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46809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Arco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Depois de 2010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Alvenaria de Tijolo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2821069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Arco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Depois de 2010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Betão Armado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114735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13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Outro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1960-1983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Aço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722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Outro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1960-1983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Alvenaria de Pedra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405264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Outro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1983-2010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Alvenaria de Tijolo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514593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15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Outro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1960-1983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Betão Armado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8743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Outro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1983-2010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Betão Armado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43437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Pórtico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1983-2010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Aço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3834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Tabuleiro simples/apoiado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Antes de 1960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Aço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853712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Tabuleiro simples/apoiado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1983-2010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Aço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035534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Tabuleiro simples/apoiado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Depois de 2010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Outros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754109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Vãos Multiplos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1960-1983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Aço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9663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Vãos Multiplos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Depois de 2010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Aço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3210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Vãos Multiplos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1983-2010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Outros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Karla" pitchFamily="2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Karla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001405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0A0FFE67-7DB5-CDAB-C6DA-48134E4BF0F7}"/>
              </a:ext>
            </a:extLst>
          </p:cNvPr>
          <p:cNvSpPr txBox="1"/>
          <p:nvPr/>
        </p:nvSpPr>
        <p:spPr>
          <a:xfrm>
            <a:off x="7486650" y="4506686"/>
            <a:ext cx="1183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atin typeface="Karla" pitchFamily="2" charset="0"/>
              </a:rPr>
              <a:t>14 classes</a:t>
            </a:r>
          </a:p>
        </p:txBody>
      </p:sp>
    </p:spTree>
    <p:extLst>
      <p:ext uri="{BB962C8B-B14F-4D97-AF65-F5344CB8AC3E}">
        <p14:creationId xmlns:p14="http://schemas.microsoft.com/office/powerpoint/2010/main" val="2531423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8EC03-F2D6-F026-7D2B-9E72E2BE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24" y="2221711"/>
            <a:ext cx="2423100" cy="700078"/>
          </a:xfrm>
        </p:spPr>
        <p:txBody>
          <a:bodyPr/>
          <a:lstStyle/>
          <a:p>
            <a:r>
              <a:rPr lang="pt-PT" dirty="0"/>
              <a:t>Data argumentation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AD3CEB-D3BB-B193-FE01-3122F86AA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228" y="2918791"/>
            <a:ext cx="2423100" cy="484800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Para as classes que precisam apenas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93FAAE6-E735-90F6-758F-696D49F4DED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368300" y="2221711"/>
            <a:ext cx="2423100" cy="700078"/>
          </a:xfrm>
        </p:spPr>
        <p:txBody>
          <a:bodyPr/>
          <a:lstStyle/>
          <a:p>
            <a:r>
              <a:rPr lang="pt-PT" dirty="0"/>
              <a:t>Aumentar base de dados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7224315-48DD-1A18-F4F3-22CECCE3BBA1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000900" y="2221711"/>
            <a:ext cx="2423100" cy="700078"/>
          </a:xfrm>
        </p:spPr>
        <p:txBody>
          <a:bodyPr/>
          <a:lstStyle/>
          <a:p>
            <a:r>
              <a:rPr lang="pt-PT" dirty="0"/>
              <a:t>Tentar outros modelos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AFD6A2B1-8EE7-486D-D996-870304C5FF81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6000899" y="2918791"/>
            <a:ext cx="2423100" cy="484800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Xception e Inception</a:t>
            </a: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29C3769A-57EC-47B3-F6EA-98E62BF2A815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pt-PT" dirty="0"/>
              <a:t>Trabalho Futuro</a:t>
            </a:r>
          </a:p>
        </p:txBody>
      </p:sp>
    </p:spTree>
    <p:extLst>
      <p:ext uri="{BB962C8B-B14F-4D97-AF65-F5344CB8AC3E}">
        <p14:creationId xmlns:p14="http://schemas.microsoft.com/office/powerpoint/2010/main" val="185082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3"/>
          <p:cNvSpPr/>
          <p:nvPr/>
        </p:nvSpPr>
        <p:spPr>
          <a:xfrm>
            <a:off x="-86123" y="2008131"/>
            <a:ext cx="866700" cy="866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1" name="Google Shape;431;p43"/>
          <p:cNvSpPr txBox="1">
            <a:spLocks noGrp="1"/>
          </p:cNvSpPr>
          <p:nvPr>
            <p:ph type="title"/>
          </p:nvPr>
        </p:nvSpPr>
        <p:spPr>
          <a:xfrm>
            <a:off x="171694" y="150898"/>
            <a:ext cx="6882249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Contexto + Motivação + Objetivos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432" name="Google Shape;432;p43"/>
          <p:cNvSpPr txBox="1">
            <a:spLocks noGrp="1"/>
          </p:cNvSpPr>
          <p:nvPr>
            <p:ph type="subTitle" idx="1"/>
          </p:nvPr>
        </p:nvSpPr>
        <p:spPr>
          <a:xfrm>
            <a:off x="1829252" y="701602"/>
            <a:ext cx="7205009" cy="3674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</a:rPr>
              <a:t>Contexto</a:t>
            </a:r>
            <a:r>
              <a:rPr lang="en" sz="1800" dirty="0">
                <a:solidFill>
                  <a:schemeClr val="bg1"/>
                </a:solidFill>
              </a:rPr>
              <a:t>: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bg1"/>
                </a:solidFill>
              </a:rPr>
              <a:t>As redes de transporte têm grande importância em caso de terramotos, tanto na resposta de emergência como na recuperação e reconstrução. Logo é necessário compreender os riscos de desastres e construir infraestruturas resilientes.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</a:rPr>
              <a:t>Motivação</a:t>
            </a:r>
            <a:r>
              <a:rPr lang="en" sz="1800" dirty="0">
                <a:solidFill>
                  <a:schemeClr val="bg1"/>
                </a:solidFill>
              </a:rPr>
              <a:t>: </a:t>
            </a:r>
            <a:endParaRPr lang="en" sz="16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bg1"/>
                </a:solidFill>
              </a:rPr>
              <a:t>Acredito que as minhas competências e valores estão alinhadas com os objetivos do projeto, e vejo nesta oportunidade uma forma de aplicar e aprofundar os meus conhecimentos em cenários reais, ao mesmo tempo que contribuo para uma iniciativa com impacto positivo na sociedade.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</a:rPr>
              <a:t>Objetivos</a:t>
            </a:r>
            <a:r>
              <a:rPr lang="en" sz="1800" dirty="0">
                <a:solidFill>
                  <a:schemeClr val="bg1"/>
                </a:solidFill>
              </a:rPr>
              <a:t>: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Construção do conjunto de dados;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Desenvolvimento de uma plataforma baseada em Aprendizagem Automática para deteção e caracterização de obras de arte em vias de comunicação;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Análise, escolha e calibração de algoritmos de Aprendizagem Automática</a:t>
            </a:r>
            <a:endParaRPr lang="en" sz="1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</a:endParaRPr>
          </a:p>
        </p:txBody>
      </p:sp>
      <p:grpSp>
        <p:nvGrpSpPr>
          <p:cNvPr id="433" name="Google Shape;433;p43"/>
          <p:cNvGrpSpPr/>
          <p:nvPr/>
        </p:nvGrpSpPr>
        <p:grpSpPr>
          <a:xfrm flipH="1">
            <a:off x="-1918361" y="3082193"/>
            <a:ext cx="5619475" cy="1812744"/>
            <a:chOff x="3378425" y="5944700"/>
            <a:chExt cx="5222075" cy="1684550"/>
          </a:xfrm>
        </p:grpSpPr>
        <p:sp>
          <p:nvSpPr>
            <p:cNvPr id="434" name="Google Shape;434;p43"/>
            <p:cNvSpPr/>
            <p:nvPr/>
          </p:nvSpPr>
          <p:spPr>
            <a:xfrm>
              <a:off x="6658250" y="5944700"/>
              <a:ext cx="33400" cy="1356825"/>
            </a:xfrm>
            <a:custGeom>
              <a:avLst/>
              <a:gdLst/>
              <a:ahLst/>
              <a:cxnLst/>
              <a:rect l="l" t="t" r="r" b="b"/>
              <a:pathLst>
                <a:path w="1336" h="54273" extrusionOk="0">
                  <a:moveTo>
                    <a:pt x="1" y="0"/>
                  </a:moveTo>
                  <a:lnTo>
                    <a:pt x="1" y="54273"/>
                  </a:lnTo>
                  <a:lnTo>
                    <a:pt x="1335" y="54273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6634075" y="5944700"/>
              <a:ext cx="81750" cy="427825"/>
            </a:xfrm>
            <a:custGeom>
              <a:avLst/>
              <a:gdLst/>
              <a:ahLst/>
              <a:cxnLst/>
              <a:rect l="l" t="t" r="r" b="b"/>
              <a:pathLst>
                <a:path w="3270" h="17113" extrusionOk="0">
                  <a:moveTo>
                    <a:pt x="1" y="0"/>
                  </a:moveTo>
                  <a:lnTo>
                    <a:pt x="1" y="17113"/>
                  </a:lnTo>
                  <a:lnTo>
                    <a:pt x="3270" y="17113"/>
                  </a:lnTo>
                  <a:lnTo>
                    <a:pt x="3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4751075" y="5953025"/>
              <a:ext cx="1891375" cy="1356850"/>
            </a:xfrm>
            <a:custGeom>
              <a:avLst/>
              <a:gdLst/>
              <a:ahLst/>
              <a:cxnLst/>
              <a:rect l="l" t="t" r="r" b="b"/>
              <a:pathLst>
                <a:path w="75655" h="54274" fill="none" extrusionOk="0">
                  <a:moveTo>
                    <a:pt x="75654" y="1"/>
                  </a:moveTo>
                  <a:lnTo>
                    <a:pt x="0" y="54273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43"/>
            <p:cNvSpPr/>
            <p:nvPr/>
          </p:nvSpPr>
          <p:spPr>
            <a:xfrm>
              <a:off x="5028750" y="5953025"/>
              <a:ext cx="1613700" cy="1356850"/>
            </a:xfrm>
            <a:custGeom>
              <a:avLst/>
              <a:gdLst/>
              <a:ahLst/>
              <a:cxnLst/>
              <a:rect l="l" t="t" r="r" b="b"/>
              <a:pathLst>
                <a:path w="64548" h="54274" fill="none" extrusionOk="0">
                  <a:moveTo>
                    <a:pt x="64547" y="1"/>
                  </a:moveTo>
                  <a:lnTo>
                    <a:pt x="1" y="54273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43"/>
            <p:cNvSpPr/>
            <p:nvPr/>
          </p:nvSpPr>
          <p:spPr>
            <a:xfrm>
              <a:off x="5268100" y="5953025"/>
              <a:ext cx="1374350" cy="1356850"/>
            </a:xfrm>
            <a:custGeom>
              <a:avLst/>
              <a:gdLst/>
              <a:ahLst/>
              <a:cxnLst/>
              <a:rect l="l" t="t" r="r" b="b"/>
              <a:pathLst>
                <a:path w="54974" h="54274" fill="none" extrusionOk="0">
                  <a:moveTo>
                    <a:pt x="54973" y="1"/>
                  </a:moveTo>
                  <a:lnTo>
                    <a:pt x="0" y="54273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43"/>
            <p:cNvSpPr/>
            <p:nvPr/>
          </p:nvSpPr>
          <p:spPr>
            <a:xfrm>
              <a:off x="5479925" y="5953025"/>
              <a:ext cx="1162525" cy="1356850"/>
            </a:xfrm>
            <a:custGeom>
              <a:avLst/>
              <a:gdLst/>
              <a:ahLst/>
              <a:cxnLst/>
              <a:rect l="l" t="t" r="r" b="b"/>
              <a:pathLst>
                <a:path w="46501" h="54274" fill="none" extrusionOk="0">
                  <a:moveTo>
                    <a:pt x="46500" y="1"/>
                  </a:moveTo>
                  <a:lnTo>
                    <a:pt x="0" y="54273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43"/>
            <p:cNvSpPr/>
            <p:nvPr/>
          </p:nvSpPr>
          <p:spPr>
            <a:xfrm>
              <a:off x="5670050" y="5953025"/>
              <a:ext cx="972400" cy="1356850"/>
            </a:xfrm>
            <a:custGeom>
              <a:avLst/>
              <a:gdLst/>
              <a:ahLst/>
              <a:cxnLst/>
              <a:rect l="l" t="t" r="r" b="b"/>
              <a:pathLst>
                <a:path w="38896" h="54274" fill="none" extrusionOk="0">
                  <a:moveTo>
                    <a:pt x="38895" y="1"/>
                  </a:moveTo>
                  <a:lnTo>
                    <a:pt x="1" y="54273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43"/>
            <p:cNvSpPr/>
            <p:nvPr/>
          </p:nvSpPr>
          <p:spPr>
            <a:xfrm>
              <a:off x="5847675" y="5953025"/>
              <a:ext cx="794775" cy="1356850"/>
            </a:xfrm>
            <a:custGeom>
              <a:avLst/>
              <a:gdLst/>
              <a:ahLst/>
              <a:cxnLst/>
              <a:rect l="l" t="t" r="r" b="b"/>
              <a:pathLst>
                <a:path w="31791" h="54274" fill="none" extrusionOk="0">
                  <a:moveTo>
                    <a:pt x="31790" y="1"/>
                  </a:moveTo>
                  <a:lnTo>
                    <a:pt x="1" y="54273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6013625" y="5953025"/>
              <a:ext cx="628825" cy="1356850"/>
            </a:xfrm>
            <a:custGeom>
              <a:avLst/>
              <a:gdLst/>
              <a:ahLst/>
              <a:cxnLst/>
              <a:rect l="l" t="t" r="r" b="b"/>
              <a:pathLst>
                <a:path w="25153" h="54274" fill="none" extrusionOk="0">
                  <a:moveTo>
                    <a:pt x="25152" y="1"/>
                  </a:moveTo>
                  <a:lnTo>
                    <a:pt x="1" y="54273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43"/>
            <p:cNvSpPr/>
            <p:nvPr/>
          </p:nvSpPr>
          <p:spPr>
            <a:xfrm>
              <a:off x="6170400" y="5953025"/>
              <a:ext cx="472050" cy="1356850"/>
            </a:xfrm>
            <a:custGeom>
              <a:avLst/>
              <a:gdLst/>
              <a:ahLst/>
              <a:cxnLst/>
              <a:rect l="l" t="t" r="r" b="b"/>
              <a:pathLst>
                <a:path w="18882" h="54274" fill="none" extrusionOk="0">
                  <a:moveTo>
                    <a:pt x="18881" y="1"/>
                  </a:moveTo>
                  <a:lnTo>
                    <a:pt x="1" y="54273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43"/>
            <p:cNvSpPr/>
            <p:nvPr/>
          </p:nvSpPr>
          <p:spPr>
            <a:xfrm>
              <a:off x="6323850" y="5953025"/>
              <a:ext cx="318600" cy="1356850"/>
            </a:xfrm>
            <a:custGeom>
              <a:avLst/>
              <a:gdLst/>
              <a:ahLst/>
              <a:cxnLst/>
              <a:rect l="l" t="t" r="r" b="b"/>
              <a:pathLst>
                <a:path w="12744" h="54274" fill="none" extrusionOk="0">
                  <a:moveTo>
                    <a:pt x="12743" y="1"/>
                  </a:moveTo>
                  <a:lnTo>
                    <a:pt x="1" y="54273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6475625" y="5953025"/>
              <a:ext cx="166825" cy="1356850"/>
            </a:xfrm>
            <a:custGeom>
              <a:avLst/>
              <a:gdLst/>
              <a:ahLst/>
              <a:cxnLst/>
              <a:rect l="l" t="t" r="r" b="b"/>
              <a:pathLst>
                <a:path w="6673" h="54274" fill="none" extrusionOk="0">
                  <a:moveTo>
                    <a:pt x="6672" y="1"/>
                  </a:moveTo>
                  <a:lnTo>
                    <a:pt x="1" y="54273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43"/>
            <p:cNvSpPr/>
            <p:nvPr/>
          </p:nvSpPr>
          <p:spPr>
            <a:xfrm>
              <a:off x="6710800" y="5950525"/>
              <a:ext cx="1889700" cy="1358500"/>
            </a:xfrm>
            <a:custGeom>
              <a:avLst/>
              <a:gdLst/>
              <a:ahLst/>
              <a:cxnLst/>
              <a:rect l="l" t="t" r="r" b="b"/>
              <a:pathLst>
                <a:path w="75588" h="54340" fill="none" extrusionOk="0">
                  <a:moveTo>
                    <a:pt x="0" y="1"/>
                  </a:moveTo>
                  <a:lnTo>
                    <a:pt x="75588" y="54340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43"/>
            <p:cNvSpPr/>
            <p:nvPr/>
          </p:nvSpPr>
          <p:spPr>
            <a:xfrm>
              <a:off x="6710800" y="5950525"/>
              <a:ext cx="1613675" cy="1358500"/>
            </a:xfrm>
            <a:custGeom>
              <a:avLst/>
              <a:gdLst/>
              <a:ahLst/>
              <a:cxnLst/>
              <a:rect l="l" t="t" r="r" b="b"/>
              <a:pathLst>
                <a:path w="64547" h="54340" fill="none" extrusionOk="0">
                  <a:moveTo>
                    <a:pt x="0" y="1"/>
                  </a:moveTo>
                  <a:lnTo>
                    <a:pt x="64546" y="54340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6710800" y="5950525"/>
              <a:ext cx="1374325" cy="1358500"/>
            </a:xfrm>
            <a:custGeom>
              <a:avLst/>
              <a:gdLst/>
              <a:ahLst/>
              <a:cxnLst/>
              <a:rect l="l" t="t" r="r" b="b"/>
              <a:pathLst>
                <a:path w="54973" h="54340" fill="none" extrusionOk="0">
                  <a:moveTo>
                    <a:pt x="0" y="1"/>
                  </a:moveTo>
                  <a:lnTo>
                    <a:pt x="54973" y="54340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43"/>
            <p:cNvSpPr/>
            <p:nvPr/>
          </p:nvSpPr>
          <p:spPr>
            <a:xfrm>
              <a:off x="6710800" y="5950525"/>
              <a:ext cx="1162525" cy="1358500"/>
            </a:xfrm>
            <a:custGeom>
              <a:avLst/>
              <a:gdLst/>
              <a:ahLst/>
              <a:cxnLst/>
              <a:rect l="l" t="t" r="r" b="b"/>
              <a:pathLst>
                <a:path w="46501" h="54340" fill="none" extrusionOk="0">
                  <a:moveTo>
                    <a:pt x="0" y="1"/>
                  </a:moveTo>
                  <a:lnTo>
                    <a:pt x="46500" y="54340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43"/>
            <p:cNvSpPr/>
            <p:nvPr/>
          </p:nvSpPr>
          <p:spPr>
            <a:xfrm>
              <a:off x="6710800" y="5950525"/>
              <a:ext cx="970725" cy="1358500"/>
            </a:xfrm>
            <a:custGeom>
              <a:avLst/>
              <a:gdLst/>
              <a:ahLst/>
              <a:cxnLst/>
              <a:rect l="l" t="t" r="r" b="b"/>
              <a:pathLst>
                <a:path w="38829" h="54340" fill="none" extrusionOk="0">
                  <a:moveTo>
                    <a:pt x="0" y="1"/>
                  </a:moveTo>
                  <a:lnTo>
                    <a:pt x="38828" y="54340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6710800" y="5950525"/>
              <a:ext cx="793925" cy="1358500"/>
            </a:xfrm>
            <a:custGeom>
              <a:avLst/>
              <a:gdLst/>
              <a:ahLst/>
              <a:cxnLst/>
              <a:rect l="l" t="t" r="r" b="b"/>
              <a:pathLst>
                <a:path w="31757" h="54340" fill="none" extrusionOk="0">
                  <a:moveTo>
                    <a:pt x="0" y="1"/>
                  </a:moveTo>
                  <a:lnTo>
                    <a:pt x="31756" y="54340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43"/>
            <p:cNvSpPr/>
            <p:nvPr/>
          </p:nvSpPr>
          <p:spPr>
            <a:xfrm>
              <a:off x="6710800" y="5950525"/>
              <a:ext cx="628800" cy="1358500"/>
            </a:xfrm>
            <a:custGeom>
              <a:avLst/>
              <a:gdLst/>
              <a:ahLst/>
              <a:cxnLst/>
              <a:rect l="l" t="t" r="r" b="b"/>
              <a:pathLst>
                <a:path w="25152" h="54340" fill="none" extrusionOk="0">
                  <a:moveTo>
                    <a:pt x="0" y="1"/>
                  </a:moveTo>
                  <a:lnTo>
                    <a:pt x="25152" y="54340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6710800" y="5950525"/>
              <a:ext cx="471200" cy="1358500"/>
            </a:xfrm>
            <a:custGeom>
              <a:avLst/>
              <a:gdLst/>
              <a:ahLst/>
              <a:cxnLst/>
              <a:rect l="l" t="t" r="r" b="b"/>
              <a:pathLst>
                <a:path w="18848" h="54340" fill="none" extrusionOk="0">
                  <a:moveTo>
                    <a:pt x="0" y="1"/>
                  </a:moveTo>
                  <a:lnTo>
                    <a:pt x="18847" y="54340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43"/>
            <p:cNvSpPr/>
            <p:nvPr/>
          </p:nvSpPr>
          <p:spPr>
            <a:xfrm>
              <a:off x="6710800" y="5950525"/>
              <a:ext cx="316925" cy="1358500"/>
            </a:xfrm>
            <a:custGeom>
              <a:avLst/>
              <a:gdLst/>
              <a:ahLst/>
              <a:cxnLst/>
              <a:rect l="l" t="t" r="r" b="b"/>
              <a:pathLst>
                <a:path w="12677" h="54340" fill="none" extrusionOk="0">
                  <a:moveTo>
                    <a:pt x="0" y="1"/>
                  </a:moveTo>
                  <a:lnTo>
                    <a:pt x="12676" y="54340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43"/>
            <p:cNvSpPr/>
            <p:nvPr/>
          </p:nvSpPr>
          <p:spPr>
            <a:xfrm>
              <a:off x="6710800" y="5950525"/>
              <a:ext cx="165975" cy="1358500"/>
            </a:xfrm>
            <a:custGeom>
              <a:avLst/>
              <a:gdLst/>
              <a:ahLst/>
              <a:cxnLst/>
              <a:rect l="l" t="t" r="r" b="b"/>
              <a:pathLst>
                <a:path w="6639" h="54340" fill="none" extrusionOk="0">
                  <a:moveTo>
                    <a:pt x="0" y="1"/>
                  </a:moveTo>
                  <a:lnTo>
                    <a:pt x="6638" y="54340"/>
                  </a:lnTo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lt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6350550" y="6316625"/>
              <a:ext cx="333575" cy="946550"/>
            </a:xfrm>
            <a:custGeom>
              <a:avLst/>
              <a:gdLst/>
              <a:ahLst/>
              <a:cxnLst/>
              <a:rect l="l" t="t" r="r" b="b"/>
              <a:pathLst>
                <a:path w="13343" h="37862" extrusionOk="0">
                  <a:moveTo>
                    <a:pt x="12042" y="1"/>
                  </a:moveTo>
                  <a:lnTo>
                    <a:pt x="0" y="37561"/>
                  </a:lnTo>
                  <a:lnTo>
                    <a:pt x="1268" y="37861"/>
                  </a:lnTo>
                  <a:lnTo>
                    <a:pt x="13343" y="268"/>
                  </a:lnTo>
                  <a:lnTo>
                    <a:pt x="12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43"/>
            <p:cNvSpPr/>
            <p:nvPr/>
          </p:nvSpPr>
          <p:spPr>
            <a:xfrm>
              <a:off x="6667425" y="6316625"/>
              <a:ext cx="334425" cy="946550"/>
            </a:xfrm>
            <a:custGeom>
              <a:avLst/>
              <a:gdLst/>
              <a:ahLst/>
              <a:cxnLst/>
              <a:rect l="l" t="t" r="r" b="b"/>
              <a:pathLst>
                <a:path w="13377" h="37862" extrusionOk="0">
                  <a:moveTo>
                    <a:pt x="1268" y="1"/>
                  </a:moveTo>
                  <a:lnTo>
                    <a:pt x="1" y="268"/>
                  </a:lnTo>
                  <a:lnTo>
                    <a:pt x="12076" y="37861"/>
                  </a:lnTo>
                  <a:lnTo>
                    <a:pt x="13377" y="37561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43"/>
            <p:cNvSpPr/>
            <p:nvPr/>
          </p:nvSpPr>
          <p:spPr>
            <a:xfrm>
              <a:off x="3504350" y="7288150"/>
              <a:ext cx="5048625" cy="341100"/>
            </a:xfrm>
            <a:custGeom>
              <a:avLst/>
              <a:gdLst/>
              <a:ahLst/>
              <a:cxnLst/>
              <a:rect l="l" t="t" r="r" b="b"/>
              <a:pathLst>
                <a:path w="201945" h="13644" extrusionOk="0">
                  <a:moveTo>
                    <a:pt x="0" y="1"/>
                  </a:moveTo>
                  <a:lnTo>
                    <a:pt x="0" y="13644"/>
                  </a:lnTo>
                  <a:lnTo>
                    <a:pt x="1535" y="13644"/>
                  </a:lnTo>
                  <a:lnTo>
                    <a:pt x="1535" y="34"/>
                  </a:lnTo>
                  <a:lnTo>
                    <a:pt x="1535" y="1"/>
                  </a:lnTo>
                  <a:close/>
                  <a:moveTo>
                    <a:pt x="11141" y="1"/>
                  </a:moveTo>
                  <a:lnTo>
                    <a:pt x="11141" y="34"/>
                  </a:lnTo>
                  <a:lnTo>
                    <a:pt x="11141" y="13644"/>
                  </a:lnTo>
                  <a:lnTo>
                    <a:pt x="12676" y="13644"/>
                  </a:lnTo>
                  <a:lnTo>
                    <a:pt x="12676" y="1"/>
                  </a:lnTo>
                  <a:close/>
                  <a:moveTo>
                    <a:pt x="22249" y="1"/>
                  </a:moveTo>
                  <a:lnTo>
                    <a:pt x="22249" y="34"/>
                  </a:lnTo>
                  <a:lnTo>
                    <a:pt x="22249" y="13644"/>
                  </a:lnTo>
                  <a:lnTo>
                    <a:pt x="23817" y="13644"/>
                  </a:lnTo>
                  <a:lnTo>
                    <a:pt x="23817" y="1"/>
                  </a:lnTo>
                  <a:close/>
                  <a:moveTo>
                    <a:pt x="33391" y="1"/>
                  </a:moveTo>
                  <a:lnTo>
                    <a:pt x="33391" y="34"/>
                  </a:lnTo>
                  <a:lnTo>
                    <a:pt x="33391" y="13644"/>
                  </a:lnTo>
                  <a:lnTo>
                    <a:pt x="34958" y="13644"/>
                  </a:lnTo>
                  <a:lnTo>
                    <a:pt x="34958" y="1"/>
                  </a:lnTo>
                  <a:close/>
                  <a:moveTo>
                    <a:pt x="44532" y="1"/>
                  </a:moveTo>
                  <a:lnTo>
                    <a:pt x="44532" y="34"/>
                  </a:lnTo>
                  <a:lnTo>
                    <a:pt x="44532" y="13644"/>
                  </a:lnTo>
                  <a:lnTo>
                    <a:pt x="46066" y="13644"/>
                  </a:lnTo>
                  <a:lnTo>
                    <a:pt x="46066" y="1"/>
                  </a:lnTo>
                  <a:close/>
                  <a:moveTo>
                    <a:pt x="55673" y="1"/>
                  </a:moveTo>
                  <a:lnTo>
                    <a:pt x="55673" y="34"/>
                  </a:lnTo>
                  <a:lnTo>
                    <a:pt x="55673" y="13644"/>
                  </a:lnTo>
                  <a:lnTo>
                    <a:pt x="57208" y="13644"/>
                  </a:lnTo>
                  <a:lnTo>
                    <a:pt x="57208" y="1"/>
                  </a:lnTo>
                  <a:close/>
                  <a:moveTo>
                    <a:pt x="66814" y="1"/>
                  </a:moveTo>
                  <a:lnTo>
                    <a:pt x="66814" y="34"/>
                  </a:lnTo>
                  <a:lnTo>
                    <a:pt x="66814" y="13644"/>
                  </a:lnTo>
                  <a:lnTo>
                    <a:pt x="68349" y="13644"/>
                  </a:lnTo>
                  <a:lnTo>
                    <a:pt x="68349" y="1"/>
                  </a:lnTo>
                  <a:close/>
                  <a:moveTo>
                    <a:pt x="77922" y="1"/>
                  </a:moveTo>
                  <a:lnTo>
                    <a:pt x="77922" y="34"/>
                  </a:lnTo>
                  <a:lnTo>
                    <a:pt x="77922" y="13644"/>
                  </a:lnTo>
                  <a:lnTo>
                    <a:pt x="79490" y="13644"/>
                  </a:lnTo>
                  <a:lnTo>
                    <a:pt x="79490" y="1"/>
                  </a:lnTo>
                  <a:close/>
                  <a:moveTo>
                    <a:pt x="178127" y="1"/>
                  </a:moveTo>
                  <a:lnTo>
                    <a:pt x="178127" y="34"/>
                  </a:lnTo>
                  <a:lnTo>
                    <a:pt x="178127" y="13644"/>
                  </a:lnTo>
                  <a:lnTo>
                    <a:pt x="179662" y="13644"/>
                  </a:lnTo>
                  <a:lnTo>
                    <a:pt x="179662" y="1"/>
                  </a:lnTo>
                  <a:close/>
                  <a:moveTo>
                    <a:pt x="189269" y="1"/>
                  </a:moveTo>
                  <a:lnTo>
                    <a:pt x="189269" y="34"/>
                  </a:lnTo>
                  <a:lnTo>
                    <a:pt x="189269" y="13644"/>
                  </a:lnTo>
                  <a:lnTo>
                    <a:pt x="190803" y="13644"/>
                  </a:lnTo>
                  <a:lnTo>
                    <a:pt x="190803" y="1"/>
                  </a:lnTo>
                  <a:close/>
                  <a:moveTo>
                    <a:pt x="200410" y="1"/>
                  </a:moveTo>
                  <a:lnTo>
                    <a:pt x="200410" y="34"/>
                  </a:lnTo>
                  <a:lnTo>
                    <a:pt x="200410" y="13644"/>
                  </a:lnTo>
                  <a:lnTo>
                    <a:pt x="201944" y="13644"/>
                  </a:lnTo>
                  <a:lnTo>
                    <a:pt x="2019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43"/>
            <p:cNvSpPr/>
            <p:nvPr/>
          </p:nvSpPr>
          <p:spPr>
            <a:xfrm>
              <a:off x="6328025" y="7305675"/>
              <a:ext cx="671325" cy="291900"/>
            </a:xfrm>
            <a:custGeom>
              <a:avLst/>
              <a:gdLst/>
              <a:ahLst/>
              <a:cxnLst/>
              <a:rect l="l" t="t" r="r" b="b"/>
              <a:pathLst>
                <a:path w="26853" h="11676" extrusionOk="0">
                  <a:moveTo>
                    <a:pt x="13443" y="1802"/>
                  </a:moveTo>
                  <a:lnTo>
                    <a:pt x="18514" y="10008"/>
                  </a:lnTo>
                  <a:lnTo>
                    <a:pt x="18814" y="10508"/>
                  </a:lnTo>
                  <a:lnTo>
                    <a:pt x="7472" y="10508"/>
                  </a:lnTo>
                  <a:lnTo>
                    <a:pt x="13443" y="1802"/>
                  </a:lnTo>
                  <a:close/>
                  <a:moveTo>
                    <a:pt x="1768" y="0"/>
                  </a:moveTo>
                  <a:lnTo>
                    <a:pt x="0" y="534"/>
                  </a:lnTo>
                  <a:lnTo>
                    <a:pt x="5805" y="9974"/>
                  </a:lnTo>
                  <a:lnTo>
                    <a:pt x="6105" y="10475"/>
                  </a:lnTo>
                  <a:lnTo>
                    <a:pt x="1835" y="10475"/>
                  </a:lnTo>
                  <a:lnTo>
                    <a:pt x="1835" y="11675"/>
                  </a:lnTo>
                  <a:lnTo>
                    <a:pt x="25919" y="11675"/>
                  </a:lnTo>
                  <a:lnTo>
                    <a:pt x="25919" y="10475"/>
                  </a:lnTo>
                  <a:lnTo>
                    <a:pt x="20315" y="10475"/>
                  </a:lnTo>
                  <a:lnTo>
                    <a:pt x="26853" y="768"/>
                  </a:lnTo>
                  <a:lnTo>
                    <a:pt x="25118" y="167"/>
                  </a:lnTo>
                  <a:lnTo>
                    <a:pt x="19614" y="8373"/>
                  </a:lnTo>
                  <a:lnTo>
                    <a:pt x="14444" y="0"/>
                  </a:lnTo>
                  <a:lnTo>
                    <a:pt x="13143" y="434"/>
                  </a:lnTo>
                  <a:lnTo>
                    <a:pt x="12409" y="167"/>
                  </a:lnTo>
                  <a:lnTo>
                    <a:pt x="6905" y="8373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43"/>
            <p:cNvSpPr/>
            <p:nvPr/>
          </p:nvSpPr>
          <p:spPr>
            <a:xfrm>
              <a:off x="3378425" y="7233125"/>
              <a:ext cx="5212075" cy="98425"/>
            </a:xfrm>
            <a:custGeom>
              <a:avLst/>
              <a:gdLst/>
              <a:ahLst/>
              <a:cxnLst/>
              <a:rect l="l" t="t" r="r" b="b"/>
              <a:pathLst>
                <a:path w="208483" h="3937" extrusionOk="0">
                  <a:moveTo>
                    <a:pt x="0" y="0"/>
                  </a:moveTo>
                  <a:lnTo>
                    <a:pt x="0" y="3936"/>
                  </a:lnTo>
                  <a:lnTo>
                    <a:pt x="208482" y="3936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43"/>
            <p:cNvSpPr/>
            <p:nvPr/>
          </p:nvSpPr>
          <p:spPr>
            <a:xfrm>
              <a:off x="3378425" y="7289000"/>
              <a:ext cx="5212075" cy="42550"/>
            </a:xfrm>
            <a:custGeom>
              <a:avLst/>
              <a:gdLst/>
              <a:ahLst/>
              <a:cxnLst/>
              <a:rect l="l" t="t" r="r" b="b"/>
              <a:pathLst>
                <a:path w="208483" h="1702" extrusionOk="0">
                  <a:moveTo>
                    <a:pt x="0" y="0"/>
                  </a:moveTo>
                  <a:lnTo>
                    <a:pt x="0" y="1701"/>
                  </a:lnTo>
                  <a:lnTo>
                    <a:pt x="208482" y="17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3504350" y="7327350"/>
              <a:ext cx="5048625" cy="145125"/>
            </a:xfrm>
            <a:custGeom>
              <a:avLst/>
              <a:gdLst/>
              <a:ahLst/>
              <a:cxnLst/>
              <a:rect l="l" t="t" r="r" b="b"/>
              <a:pathLst>
                <a:path w="201945" h="5805" extrusionOk="0">
                  <a:moveTo>
                    <a:pt x="0" y="1"/>
                  </a:moveTo>
                  <a:lnTo>
                    <a:pt x="0" y="5805"/>
                  </a:lnTo>
                  <a:lnTo>
                    <a:pt x="1535" y="5805"/>
                  </a:lnTo>
                  <a:lnTo>
                    <a:pt x="1535" y="1"/>
                  </a:lnTo>
                  <a:close/>
                  <a:moveTo>
                    <a:pt x="11141" y="1"/>
                  </a:moveTo>
                  <a:lnTo>
                    <a:pt x="11141" y="5805"/>
                  </a:lnTo>
                  <a:lnTo>
                    <a:pt x="12676" y="5805"/>
                  </a:lnTo>
                  <a:lnTo>
                    <a:pt x="12676" y="1"/>
                  </a:lnTo>
                  <a:close/>
                  <a:moveTo>
                    <a:pt x="22249" y="1"/>
                  </a:moveTo>
                  <a:lnTo>
                    <a:pt x="22249" y="5805"/>
                  </a:lnTo>
                  <a:lnTo>
                    <a:pt x="23817" y="5805"/>
                  </a:lnTo>
                  <a:lnTo>
                    <a:pt x="23817" y="1"/>
                  </a:lnTo>
                  <a:close/>
                  <a:moveTo>
                    <a:pt x="33391" y="1"/>
                  </a:moveTo>
                  <a:lnTo>
                    <a:pt x="33391" y="5805"/>
                  </a:lnTo>
                  <a:lnTo>
                    <a:pt x="34958" y="5805"/>
                  </a:lnTo>
                  <a:lnTo>
                    <a:pt x="34958" y="1"/>
                  </a:lnTo>
                  <a:close/>
                  <a:moveTo>
                    <a:pt x="44532" y="1"/>
                  </a:moveTo>
                  <a:lnTo>
                    <a:pt x="44532" y="5805"/>
                  </a:lnTo>
                  <a:lnTo>
                    <a:pt x="46066" y="5805"/>
                  </a:lnTo>
                  <a:lnTo>
                    <a:pt x="46066" y="1"/>
                  </a:lnTo>
                  <a:close/>
                  <a:moveTo>
                    <a:pt x="55673" y="1"/>
                  </a:moveTo>
                  <a:lnTo>
                    <a:pt x="55673" y="5805"/>
                  </a:lnTo>
                  <a:lnTo>
                    <a:pt x="57208" y="5805"/>
                  </a:lnTo>
                  <a:lnTo>
                    <a:pt x="57208" y="1"/>
                  </a:lnTo>
                  <a:close/>
                  <a:moveTo>
                    <a:pt x="66814" y="1"/>
                  </a:moveTo>
                  <a:lnTo>
                    <a:pt x="66814" y="5805"/>
                  </a:lnTo>
                  <a:lnTo>
                    <a:pt x="68349" y="5805"/>
                  </a:lnTo>
                  <a:lnTo>
                    <a:pt x="68349" y="1"/>
                  </a:lnTo>
                  <a:close/>
                  <a:moveTo>
                    <a:pt x="77922" y="1"/>
                  </a:moveTo>
                  <a:lnTo>
                    <a:pt x="77922" y="5805"/>
                  </a:lnTo>
                  <a:lnTo>
                    <a:pt x="79490" y="5805"/>
                  </a:lnTo>
                  <a:lnTo>
                    <a:pt x="79490" y="1"/>
                  </a:lnTo>
                  <a:close/>
                  <a:moveTo>
                    <a:pt x="178127" y="1"/>
                  </a:moveTo>
                  <a:lnTo>
                    <a:pt x="178127" y="5805"/>
                  </a:lnTo>
                  <a:lnTo>
                    <a:pt x="179662" y="5805"/>
                  </a:lnTo>
                  <a:lnTo>
                    <a:pt x="179662" y="1"/>
                  </a:lnTo>
                  <a:close/>
                  <a:moveTo>
                    <a:pt x="189269" y="1"/>
                  </a:moveTo>
                  <a:lnTo>
                    <a:pt x="189269" y="5805"/>
                  </a:lnTo>
                  <a:lnTo>
                    <a:pt x="190803" y="5805"/>
                  </a:lnTo>
                  <a:lnTo>
                    <a:pt x="190803" y="1"/>
                  </a:lnTo>
                  <a:close/>
                  <a:moveTo>
                    <a:pt x="200410" y="1"/>
                  </a:moveTo>
                  <a:lnTo>
                    <a:pt x="200410" y="5805"/>
                  </a:lnTo>
                  <a:lnTo>
                    <a:pt x="201944" y="5805"/>
                  </a:lnTo>
                  <a:lnTo>
                    <a:pt x="2019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6373900" y="7493146"/>
              <a:ext cx="602100" cy="125950"/>
            </a:xfrm>
            <a:custGeom>
              <a:avLst/>
              <a:gdLst/>
              <a:ahLst/>
              <a:cxnLst/>
              <a:rect l="l" t="t" r="r" b="b"/>
              <a:pathLst>
                <a:path w="24084" h="5038" extrusionOk="0">
                  <a:moveTo>
                    <a:pt x="1935" y="0"/>
                  </a:moveTo>
                  <a:lnTo>
                    <a:pt x="3970" y="3370"/>
                  </a:lnTo>
                  <a:lnTo>
                    <a:pt x="4303" y="3870"/>
                  </a:lnTo>
                  <a:lnTo>
                    <a:pt x="0" y="3870"/>
                  </a:lnTo>
                  <a:lnTo>
                    <a:pt x="0" y="5037"/>
                  </a:lnTo>
                  <a:lnTo>
                    <a:pt x="24084" y="5037"/>
                  </a:lnTo>
                  <a:lnTo>
                    <a:pt x="24084" y="3870"/>
                  </a:lnTo>
                  <a:lnTo>
                    <a:pt x="18480" y="3870"/>
                  </a:lnTo>
                  <a:lnTo>
                    <a:pt x="21048" y="0"/>
                  </a:lnTo>
                  <a:lnTo>
                    <a:pt x="18947" y="0"/>
                  </a:lnTo>
                  <a:lnTo>
                    <a:pt x="17779" y="1735"/>
                  </a:lnTo>
                  <a:lnTo>
                    <a:pt x="16745" y="0"/>
                  </a:lnTo>
                  <a:lnTo>
                    <a:pt x="14644" y="0"/>
                  </a:lnTo>
                  <a:lnTo>
                    <a:pt x="16679" y="3370"/>
                  </a:lnTo>
                  <a:lnTo>
                    <a:pt x="17012" y="3870"/>
                  </a:lnTo>
                  <a:lnTo>
                    <a:pt x="5637" y="3870"/>
                  </a:lnTo>
                  <a:lnTo>
                    <a:pt x="8273" y="0"/>
                  </a:lnTo>
                  <a:lnTo>
                    <a:pt x="6238" y="0"/>
                  </a:lnTo>
                  <a:lnTo>
                    <a:pt x="5070" y="1735"/>
                  </a:lnTo>
                  <a:lnTo>
                    <a:pt x="40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4" name="Google Shape;464;p43"/>
          <p:cNvGrpSpPr/>
          <p:nvPr/>
        </p:nvGrpSpPr>
        <p:grpSpPr>
          <a:xfrm>
            <a:off x="448101" y="2355405"/>
            <a:ext cx="1355975" cy="172150"/>
            <a:chOff x="1183625" y="1057450"/>
            <a:chExt cx="1355975" cy="172150"/>
          </a:xfrm>
        </p:grpSpPr>
        <p:cxnSp>
          <p:nvCxnSpPr>
            <p:cNvPr id="465" name="Google Shape;465;p43"/>
            <p:cNvCxnSpPr/>
            <p:nvPr/>
          </p:nvCxnSpPr>
          <p:spPr>
            <a:xfrm>
              <a:off x="1434700" y="1057450"/>
              <a:ext cx="1104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43"/>
            <p:cNvCxnSpPr/>
            <p:nvPr/>
          </p:nvCxnSpPr>
          <p:spPr>
            <a:xfrm>
              <a:off x="1183625" y="1143525"/>
              <a:ext cx="1104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43"/>
            <p:cNvCxnSpPr/>
            <p:nvPr/>
          </p:nvCxnSpPr>
          <p:spPr>
            <a:xfrm>
              <a:off x="1305600" y="1229600"/>
              <a:ext cx="9543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0" name="Google Shape;470;p43"/>
          <p:cNvGrpSpPr/>
          <p:nvPr/>
        </p:nvGrpSpPr>
        <p:grpSpPr>
          <a:xfrm>
            <a:off x="-334641" y="4947003"/>
            <a:ext cx="8428968" cy="172650"/>
            <a:chOff x="3936975" y="4282175"/>
            <a:chExt cx="5212075" cy="172650"/>
          </a:xfrm>
        </p:grpSpPr>
        <p:sp>
          <p:nvSpPr>
            <p:cNvPr id="471" name="Google Shape;471;p43"/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>
          <a:extLst>
            <a:ext uri="{FF2B5EF4-FFF2-40B4-BE49-F238E27FC236}">
              <a16:creationId xmlns:a16="http://schemas.microsoft.com/office/drawing/2014/main" id="{D9E0A069-7A27-900B-5201-3CBA379D7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66">
            <a:extLst>
              <a:ext uri="{FF2B5EF4-FFF2-40B4-BE49-F238E27FC236}">
                <a16:creationId xmlns:a16="http://schemas.microsoft.com/office/drawing/2014/main" id="{508AB0C3-92CB-9747-DE03-2881373FB15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2321" y="1416150"/>
            <a:ext cx="48456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Obrigada</a:t>
            </a:r>
            <a:r>
              <a:rPr lang="en" dirty="0">
                <a:solidFill>
                  <a:schemeClr val="accent1"/>
                </a:solidFill>
              </a:rPr>
              <a:t>!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711" name="Google Shape;1711;p66">
            <a:extLst>
              <a:ext uri="{FF2B5EF4-FFF2-40B4-BE49-F238E27FC236}">
                <a16:creationId xmlns:a16="http://schemas.microsoft.com/office/drawing/2014/main" id="{E7F96C8C-0E9A-3BF0-AFFC-DD5D53FBE804}"/>
              </a:ext>
            </a:extLst>
          </p:cNvPr>
          <p:cNvGrpSpPr/>
          <p:nvPr/>
        </p:nvGrpSpPr>
        <p:grpSpPr>
          <a:xfrm>
            <a:off x="714482" y="4208798"/>
            <a:ext cx="8428968" cy="172650"/>
            <a:chOff x="3936975" y="4282175"/>
            <a:chExt cx="5212075" cy="172650"/>
          </a:xfrm>
        </p:grpSpPr>
        <p:sp>
          <p:nvSpPr>
            <p:cNvPr id="1712" name="Google Shape;1712;p66">
              <a:extLst>
                <a:ext uri="{FF2B5EF4-FFF2-40B4-BE49-F238E27FC236}">
                  <a16:creationId xmlns:a16="http://schemas.microsoft.com/office/drawing/2014/main" id="{ED5412BD-9E92-0E3F-6FD6-6F3A39DEB2E1}"/>
                </a:ext>
              </a:extLst>
            </p:cNvPr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3" name="Google Shape;1713;p66">
              <a:extLst>
                <a:ext uri="{FF2B5EF4-FFF2-40B4-BE49-F238E27FC236}">
                  <a16:creationId xmlns:a16="http://schemas.microsoft.com/office/drawing/2014/main" id="{0F782B1D-6022-D2B3-75B5-F46CFF170820}"/>
                </a:ext>
              </a:extLst>
            </p:cNvPr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4" name="Google Shape;1714;p66">
              <a:extLst>
                <a:ext uri="{FF2B5EF4-FFF2-40B4-BE49-F238E27FC236}">
                  <a16:creationId xmlns:a16="http://schemas.microsoft.com/office/drawing/2014/main" id="{E38EFBC7-669B-F39A-DA78-86F5692CFF2E}"/>
                </a:ext>
              </a:extLst>
            </p:cNvPr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15" name="Google Shape;1715;p66">
            <a:extLst>
              <a:ext uri="{FF2B5EF4-FFF2-40B4-BE49-F238E27FC236}">
                <a16:creationId xmlns:a16="http://schemas.microsoft.com/office/drawing/2014/main" id="{67A90F0F-29A7-43B9-A68E-0D63D23E251F}"/>
              </a:ext>
            </a:extLst>
          </p:cNvPr>
          <p:cNvSpPr/>
          <p:nvPr/>
        </p:nvSpPr>
        <p:spPr>
          <a:xfrm>
            <a:off x="4964152" y="2470462"/>
            <a:ext cx="7838933" cy="1738379"/>
          </a:xfrm>
          <a:custGeom>
            <a:avLst/>
            <a:gdLst/>
            <a:ahLst/>
            <a:cxnLst/>
            <a:rect l="l" t="t" r="r" b="b"/>
            <a:pathLst>
              <a:path w="93602" h="20758" extrusionOk="0">
                <a:moveTo>
                  <a:pt x="46634" y="476"/>
                </a:moveTo>
                <a:lnTo>
                  <a:pt x="46634" y="2711"/>
                </a:lnTo>
                <a:lnTo>
                  <a:pt x="44466" y="476"/>
                </a:lnTo>
                <a:lnTo>
                  <a:pt x="46234" y="476"/>
                </a:lnTo>
                <a:cubicBezTo>
                  <a:pt x="46234" y="498"/>
                  <a:pt x="46249" y="506"/>
                  <a:pt x="46278" y="506"/>
                </a:cubicBezTo>
                <a:cubicBezTo>
                  <a:pt x="46338" y="506"/>
                  <a:pt x="46456" y="476"/>
                  <a:pt x="46634" y="476"/>
                </a:cubicBezTo>
                <a:close/>
                <a:moveTo>
                  <a:pt x="47235" y="476"/>
                </a:moveTo>
                <a:cubicBezTo>
                  <a:pt x="47702" y="476"/>
                  <a:pt x="48302" y="476"/>
                  <a:pt x="49036" y="543"/>
                </a:cubicBezTo>
                <a:lnTo>
                  <a:pt x="46868" y="2745"/>
                </a:lnTo>
                <a:lnTo>
                  <a:pt x="46868" y="543"/>
                </a:lnTo>
                <a:lnTo>
                  <a:pt x="47235" y="543"/>
                </a:lnTo>
                <a:lnTo>
                  <a:pt x="47235" y="476"/>
                </a:lnTo>
                <a:close/>
                <a:moveTo>
                  <a:pt x="41264" y="743"/>
                </a:moveTo>
                <a:lnTo>
                  <a:pt x="41264" y="3111"/>
                </a:lnTo>
                <a:lnTo>
                  <a:pt x="38895" y="977"/>
                </a:lnTo>
                <a:cubicBezTo>
                  <a:pt x="39729" y="843"/>
                  <a:pt x="40530" y="776"/>
                  <a:pt x="41264" y="743"/>
                </a:cubicBezTo>
                <a:close/>
                <a:moveTo>
                  <a:pt x="43899" y="576"/>
                </a:moveTo>
                <a:lnTo>
                  <a:pt x="43899" y="3111"/>
                </a:lnTo>
                <a:lnTo>
                  <a:pt x="41797" y="710"/>
                </a:lnTo>
                <a:cubicBezTo>
                  <a:pt x="42565" y="610"/>
                  <a:pt x="43299" y="576"/>
                  <a:pt x="43899" y="576"/>
                </a:cubicBezTo>
                <a:close/>
                <a:moveTo>
                  <a:pt x="49536" y="576"/>
                </a:moveTo>
                <a:cubicBezTo>
                  <a:pt x="50170" y="610"/>
                  <a:pt x="50871" y="643"/>
                  <a:pt x="51671" y="710"/>
                </a:cubicBezTo>
                <a:lnTo>
                  <a:pt x="49536" y="3111"/>
                </a:lnTo>
                <a:lnTo>
                  <a:pt x="49536" y="576"/>
                </a:lnTo>
                <a:close/>
                <a:moveTo>
                  <a:pt x="52172" y="743"/>
                </a:moveTo>
                <a:cubicBezTo>
                  <a:pt x="52905" y="810"/>
                  <a:pt x="53706" y="910"/>
                  <a:pt x="54540" y="977"/>
                </a:cubicBezTo>
                <a:lnTo>
                  <a:pt x="52172" y="3111"/>
                </a:lnTo>
                <a:lnTo>
                  <a:pt x="52172" y="743"/>
                </a:lnTo>
                <a:close/>
                <a:moveTo>
                  <a:pt x="44166" y="576"/>
                </a:moveTo>
                <a:lnTo>
                  <a:pt x="46568" y="2978"/>
                </a:lnTo>
                <a:lnTo>
                  <a:pt x="46534" y="3045"/>
                </a:lnTo>
                <a:lnTo>
                  <a:pt x="46234" y="3045"/>
                </a:lnTo>
                <a:lnTo>
                  <a:pt x="46234" y="3078"/>
                </a:lnTo>
                <a:cubicBezTo>
                  <a:pt x="45533" y="3111"/>
                  <a:pt x="44833" y="3111"/>
                  <a:pt x="44166" y="3212"/>
                </a:cubicBezTo>
                <a:lnTo>
                  <a:pt x="44166" y="576"/>
                </a:lnTo>
                <a:close/>
                <a:moveTo>
                  <a:pt x="49370" y="576"/>
                </a:moveTo>
                <a:lnTo>
                  <a:pt x="49370" y="3212"/>
                </a:lnTo>
                <a:cubicBezTo>
                  <a:pt x="48636" y="3111"/>
                  <a:pt x="47935" y="3111"/>
                  <a:pt x="47235" y="3078"/>
                </a:cubicBezTo>
                <a:lnTo>
                  <a:pt x="46968" y="3078"/>
                </a:lnTo>
                <a:lnTo>
                  <a:pt x="46901" y="3011"/>
                </a:lnTo>
                <a:lnTo>
                  <a:pt x="49370" y="576"/>
                </a:lnTo>
                <a:close/>
                <a:moveTo>
                  <a:pt x="41531" y="743"/>
                </a:moveTo>
                <a:lnTo>
                  <a:pt x="43699" y="3212"/>
                </a:lnTo>
                <a:cubicBezTo>
                  <a:pt x="42998" y="3245"/>
                  <a:pt x="42231" y="3312"/>
                  <a:pt x="41531" y="3412"/>
                </a:cubicBezTo>
                <a:lnTo>
                  <a:pt x="41531" y="3345"/>
                </a:lnTo>
                <a:lnTo>
                  <a:pt x="41531" y="743"/>
                </a:lnTo>
                <a:close/>
                <a:moveTo>
                  <a:pt x="51871" y="776"/>
                </a:moveTo>
                <a:lnTo>
                  <a:pt x="51905" y="3412"/>
                </a:lnTo>
                <a:cubicBezTo>
                  <a:pt x="51204" y="3312"/>
                  <a:pt x="50504" y="3245"/>
                  <a:pt x="49736" y="3212"/>
                </a:cubicBezTo>
                <a:lnTo>
                  <a:pt x="51871" y="776"/>
                </a:lnTo>
                <a:close/>
                <a:moveTo>
                  <a:pt x="38395" y="1077"/>
                </a:moveTo>
                <a:lnTo>
                  <a:pt x="38395" y="3779"/>
                </a:lnTo>
                <a:lnTo>
                  <a:pt x="36060" y="1410"/>
                </a:lnTo>
                <a:cubicBezTo>
                  <a:pt x="36894" y="1277"/>
                  <a:pt x="37695" y="1143"/>
                  <a:pt x="38395" y="1077"/>
                </a:cubicBezTo>
                <a:close/>
                <a:moveTo>
                  <a:pt x="55040" y="1010"/>
                </a:moveTo>
                <a:cubicBezTo>
                  <a:pt x="55741" y="1110"/>
                  <a:pt x="56541" y="1243"/>
                  <a:pt x="57375" y="1344"/>
                </a:cubicBezTo>
                <a:lnTo>
                  <a:pt x="55040" y="3779"/>
                </a:lnTo>
                <a:lnTo>
                  <a:pt x="55040" y="1010"/>
                </a:lnTo>
                <a:close/>
                <a:moveTo>
                  <a:pt x="38662" y="1077"/>
                </a:moveTo>
                <a:lnTo>
                  <a:pt x="41297" y="3412"/>
                </a:lnTo>
                <a:lnTo>
                  <a:pt x="41297" y="3445"/>
                </a:lnTo>
                <a:cubicBezTo>
                  <a:pt x="40396" y="3578"/>
                  <a:pt x="39496" y="3712"/>
                  <a:pt x="38662" y="3812"/>
                </a:cubicBezTo>
                <a:lnTo>
                  <a:pt x="38662" y="1077"/>
                </a:lnTo>
                <a:close/>
                <a:moveTo>
                  <a:pt x="54807" y="1077"/>
                </a:moveTo>
                <a:lnTo>
                  <a:pt x="54807" y="3845"/>
                </a:lnTo>
                <a:cubicBezTo>
                  <a:pt x="53906" y="3712"/>
                  <a:pt x="53039" y="3578"/>
                  <a:pt x="52172" y="3478"/>
                </a:cubicBezTo>
                <a:lnTo>
                  <a:pt x="52172" y="3412"/>
                </a:lnTo>
                <a:lnTo>
                  <a:pt x="54807" y="1077"/>
                </a:lnTo>
                <a:close/>
                <a:moveTo>
                  <a:pt x="35626" y="1477"/>
                </a:moveTo>
                <a:lnTo>
                  <a:pt x="35626" y="4379"/>
                </a:lnTo>
                <a:lnTo>
                  <a:pt x="33358" y="1911"/>
                </a:lnTo>
                <a:cubicBezTo>
                  <a:pt x="34159" y="1744"/>
                  <a:pt x="34893" y="1610"/>
                  <a:pt x="35626" y="1477"/>
                </a:cubicBezTo>
                <a:close/>
                <a:moveTo>
                  <a:pt x="57842" y="1477"/>
                </a:moveTo>
                <a:cubicBezTo>
                  <a:pt x="58543" y="1610"/>
                  <a:pt x="59310" y="1744"/>
                  <a:pt x="60077" y="1911"/>
                </a:cubicBezTo>
                <a:lnTo>
                  <a:pt x="57842" y="4379"/>
                </a:lnTo>
                <a:lnTo>
                  <a:pt x="57842" y="1477"/>
                </a:lnTo>
                <a:close/>
                <a:moveTo>
                  <a:pt x="35860" y="1477"/>
                </a:moveTo>
                <a:lnTo>
                  <a:pt x="38228" y="3912"/>
                </a:lnTo>
                <a:cubicBezTo>
                  <a:pt x="37461" y="4045"/>
                  <a:pt x="36660" y="4179"/>
                  <a:pt x="35860" y="4412"/>
                </a:cubicBezTo>
                <a:lnTo>
                  <a:pt x="35860" y="1477"/>
                </a:lnTo>
                <a:close/>
                <a:moveTo>
                  <a:pt x="57575" y="1477"/>
                </a:moveTo>
                <a:lnTo>
                  <a:pt x="57575" y="4412"/>
                </a:lnTo>
                <a:cubicBezTo>
                  <a:pt x="56808" y="4246"/>
                  <a:pt x="56041" y="4079"/>
                  <a:pt x="55207" y="3912"/>
                </a:cubicBezTo>
                <a:lnTo>
                  <a:pt x="57575" y="1477"/>
                </a:lnTo>
                <a:close/>
                <a:moveTo>
                  <a:pt x="32924" y="1944"/>
                </a:moveTo>
                <a:lnTo>
                  <a:pt x="32924" y="5013"/>
                </a:lnTo>
                <a:lnTo>
                  <a:pt x="30389" y="2511"/>
                </a:lnTo>
                <a:cubicBezTo>
                  <a:pt x="31257" y="2311"/>
                  <a:pt x="32091" y="2111"/>
                  <a:pt x="32924" y="1944"/>
                </a:cubicBezTo>
                <a:close/>
                <a:moveTo>
                  <a:pt x="60511" y="1977"/>
                </a:moveTo>
                <a:cubicBezTo>
                  <a:pt x="61311" y="2144"/>
                  <a:pt x="62179" y="2344"/>
                  <a:pt x="63046" y="2578"/>
                </a:cubicBezTo>
                <a:lnTo>
                  <a:pt x="60511" y="5013"/>
                </a:lnTo>
                <a:lnTo>
                  <a:pt x="60511" y="1977"/>
                </a:lnTo>
                <a:close/>
                <a:moveTo>
                  <a:pt x="33191" y="2044"/>
                </a:moveTo>
                <a:lnTo>
                  <a:pt x="35493" y="4479"/>
                </a:lnTo>
                <a:cubicBezTo>
                  <a:pt x="34726" y="4646"/>
                  <a:pt x="33959" y="4846"/>
                  <a:pt x="33191" y="5080"/>
                </a:cubicBezTo>
                <a:lnTo>
                  <a:pt x="33191" y="2044"/>
                </a:lnTo>
                <a:close/>
                <a:moveTo>
                  <a:pt x="60311" y="2044"/>
                </a:moveTo>
                <a:lnTo>
                  <a:pt x="60311" y="5080"/>
                </a:lnTo>
                <a:cubicBezTo>
                  <a:pt x="59543" y="4879"/>
                  <a:pt x="58810" y="4646"/>
                  <a:pt x="58009" y="4479"/>
                </a:cubicBezTo>
                <a:lnTo>
                  <a:pt x="60311" y="2044"/>
                </a:lnTo>
                <a:close/>
                <a:moveTo>
                  <a:pt x="29989" y="2644"/>
                </a:moveTo>
                <a:lnTo>
                  <a:pt x="29989" y="5913"/>
                </a:lnTo>
                <a:lnTo>
                  <a:pt x="27721" y="3245"/>
                </a:lnTo>
                <a:cubicBezTo>
                  <a:pt x="28488" y="3045"/>
                  <a:pt x="29222" y="2811"/>
                  <a:pt x="29989" y="2644"/>
                </a:cubicBezTo>
                <a:close/>
                <a:moveTo>
                  <a:pt x="63480" y="2644"/>
                </a:moveTo>
                <a:cubicBezTo>
                  <a:pt x="64180" y="2811"/>
                  <a:pt x="64914" y="3011"/>
                  <a:pt x="65715" y="3245"/>
                </a:cubicBezTo>
                <a:lnTo>
                  <a:pt x="63480" y="5913"/>
                </a:lnTo>
                <a:lnTo>
                  <a:pt x="63480" y="2644"/>
                </a:lnTo>
                <a:close/>
                <a:moveTo>
                  <a:pt x="30223" y="2644"/>
                </a:moveTo>
                <a:lnTo>
                  <a:pt x="32791" y="5146"/>
                </a:lnTo>
                <a:cubicBezTo>
                  <a:pt x="31890" y="5413"/>
                  <a:pt x="31056" y="5647"/>
                  <a:pt x="30223" y="5947"/>
                </a:cubicBezTo>
                <a:lnTo>
                  <a:pt x="30223" y="2644"/>
                </a:lnTo>
                <a:close/>
                <a:moveTo>
                  <a:pt x="63246" y="2711"/>
                </a:moveTo>
                <a:lnTo>
                  <a:pt x="63246" y="5980"/>
                </a:lnTo>
                <a:cubicBezTo>
                  <a:pt x="62412" y="5713"/>
                  <a:pt x="61578" y="5446"/>
                  <a:pt x="60711" y="5213"/>
                </a:cubicBezTo>
                <a:lnTo>
                  <a:pt x="63246" y="2711"/>
                </a:lnTo>
                <a:close/>
                <a:moveTo>
                  <a:pt x="27354" y="3312"/>
                </a:moveTo>
                <a:lnTo>
                  <a:pt x="27354" y="6914"/>
                </a:lnTo>
                <a:lnTo>
                  <a:pt x="24819" y="4112"/>
                </a:lnTo>
                <a:cubicBezTo>
                  <a:pt x="25686" y="3812"/>
                  <a:pt x="26520" y="3578"/>
                  <a:pt x="27354" y="3312"/>
                </a:cubicBezTo>
                <a:close/>
                <a:moveTo>
                  <a:pt x="27621" y="3478"/>
                </a:moveTo>
                <a:lnTo>
                  <a:pt x="29822" y="6114"/>
                </a:lnTo>
                <a:cubicBezTo>
                  <a:pt x="29055" y="6380"/>
                  <a:pt x="28321" y="6647"/>
                  <a:pt x="27621" y="6914"/>
                </a:cubicBezTo>
                <a:lnTo>
                  <a:pt x="27621" y="3478"/>
                </a:lnTo>
                <a:close/>
                <a:moveTo>
                  <a:pt x="65848" y="3478"/>
                </a:moveTo>
                <a:lnTo>
                  <a:pt x="65848" y="6914"/>
                </a:lnTo>
                <a:cubicBezTo>
                  <a:pt x="65147" y="6614"/>
                  <a:pt x="64380" y="6347"/>
                  <a:pt x="63646" y="6114"/>
                </a:cubicBezTo>
                <a:lnTo>
                  <a:pt x="65848" y="3478"/>
                </a:lnTo>
                <a:close/>
                <a:moveTo>
                  <a:pt x="66148" y="3345"/>
                </a:moveTo>
                <a:cubicBezTo>
                  <a:pt x="66982" y="3612"/>
                  <a:pt x="67816" y="3845"/>
                  <a:pt x="68683" y="4146"/>
                </a:cubicBezTo>
                <a:lnTo>
                  <a:pt x="66148" y="6914"/>
                </a:lnTo>
                <a:lnTo>
                  <a:pt x="66148" y="3345"/>
                </a:lnTo>
                <a:close/>
                <a:moveTo>
                  <a:pt x="19715" y="6047"/>
                </a:moveTo>
                <a:lnTo>
                  <a:pt x="19715" y="7081"/>
                </a:lnTo>
                <a:lnTo>
                  <a:pt x="19115" y="6280"/>
                </a:lnTo>
                <a:lnTo>
                  <a:pt x="19715" y="6047"/>
                </a:lnTo>
                <a:close/>
                <a:moveTo>
                  <a:pt x="73754" y="5980"/>
                </a:moveTo>
                <a:lnTo>
                  <a:pt x="74387" y="6247"/>
                </a:lnTo>
                <a:lnTo>
                  <a:pt x="73754" y="7081"/>
                </a:lnTo>
                <a:lnTo>
                  <a:pt x="73754" y="5980"/>
                </a:lnTo>
                <a:close/>
                <a:moveTo>
                  <a:pt x="24385" y="4279"/>
                </a:moveTo>
                <a:lnTo>
                  <a:pt x="24385" y="8115"/>
                </a:lnTo>
                <a:lnTo>
                  <a:pt x="21983" y="5113"/>
                </a:lnTo>
                <a:cubicBezTo>
                  <a:pt x="22784" y="4813"/>
                  <a:pt x="23618" y="4546"/>
                  <a:pt x="24385" y="4279"/>
                </a:cubicBezTo>
                <a:close/>
                <a:moveTo>
                  <a:pt x="69050" y="4279"/>
                </a:moveTo>
                <a:cubicBezTo>
                  <a:pt x="69851" y="4546"/>
                  <a:pt x="70651" y="4813"/>
                  <a:pt x="71485" y="5113"/>
                </a:cubicBezTo>
                <a:lnTo>
                  <a:pt x="69050" y="8115"/>
                </a:lnTo>
                <a:lnTo>
                  <a:pt x="69050" y="4279"/>
                </a:lnTo>
                <a:close/>
                <a:moveTo>
                  <a:pt x="24652" y="4279"/>
                </a:moveTo>
                <a:lnTo>
                  <a:pt x="27187" y="7081"/>
                </a:lnTo>
                <a:cubicBezTo>
                  <a:pt x="26320" y="7415"/>
                  <a:pt x="25486" y="7781"/>
                  <a:pt x="24652" y="8148"/>
                </a:cubicBezTo>
                <a:lnTo>
                  <a:pt x="24652" y="4279"/>
                </a:lnTo>
                <a:close/>
                <a:moveTo>
                  <a:pt x="68817" y="4279"/>
                </a:moveTo>
                <a:lnTo>
                  <a:pt x="68817" y="8148"/>
                </a:lnTo>
                <a:cubicBezTo>
                  <a:pt x="67983" y="7781"/>
                  <a:pt x="67149" y="7448"/>
                  <a:pt x="66248" y="7081"/>
                </a:cubicBezTo>
                <a:lnTo>
                  <a:pt x="68817" y="4279"/>
                </a:lnTo>
                <a:close/>
                <a:moveTo>
                  <a:pt x="17113" y="7048"/>
                </a:moveTo>
                <a:lnTo>
                  <a:pt x="17113" y="8549"/>
                </a:lnTo>
                <a:lnTo>
                  <a:pt x="16313" y="7381"/>
                </a:lnTo>
                <a:cubicBezTo>
                  <a:pt x="16613" y="7248"/>
                  <a:pt x="16846" y="7148"/>
                  <a:pt x="17113" y="7048"/>
                </a:cubicBezTo>
                <a:close/>
                <a:moveTo>
                  <a:pt x="76389" y="7048"/>
                </a:moveTo>
                <a:cubicBezTo>
                  <a:pt x="76656" y="7114"/>
                  <a:pt x="76889" y="7248"/>
                  <a:pt x="77189" y="7381"/>
                </a:cubicBezTo>
                <a:lnTo>
                  <a:pt x="76389" y="8549"/>
                </a:lnTo>
                <a:lnTo>
                  <a:pt x="76389" y="7048"/>
                </a:lnTo>
                <a:close/>
                <a:moveTo>
                  <a:pt x="71886" y="5280"/>
                </a:moveTo>
                <a:lnTo>
                  <a:pt x="73520" y="5913"/>
                </a:lnTo>
                <a:lnTo>
                  <a:pt x="73520" y="7314"/>
                </a:lnTo>
                <a:lnTo>
                  <a:pt x="71886" y="9349"/>
                </a:lnTo>
                <a:lnTo>
                  <a:pt x="71886" y="5280"/>
                </a:lnTo>
                <a:close/>
                <a:moveTo>
                  <a:pt x="21550" y="5280"/>
                </a:moveTo>
                <a:lnTo>
                  <a:pt x="21550" y="9383"/>
                </a:lnTo>
                <a:lnTo>
                  <a:pt x="19949" y="7314"/>
                </a:lnTo>
                <a:lnTo>
                  <a:pt x="19949" y="5913"/>
                </a:lnTo>
                <a:lnTo>
                  <a:pt x="21550" y="5280"/>
                </a:lnTo>
                <a:close/>
                <a:moveTo>
                  <a:pt x="21850" y="5280"/>
                </a:moveTo>
                <a:lnTo>
                  <a:pt x="24285" y="8315"/>
                </a:lnTo>
                <a:cubicBezTo>
                  <a:pt x="23451" y="8715"/>
                  <a:pt x="22650" y="9082"/>
                  <a:pt x="21850" y="9483"/>
                </a:cubicBezTo>
                <a:lnTo>
                  <a:pt x="21850" y="5280"/>
                </a:lnTo>
                <a:close/>
                <a:moveTo>
                  <a:pt x="71585" y="5280"/>
                </a:moveTo>
                <a:lnTo>
                  <a:pt x="71585" y="9483"/>
                </a:lnTo>
                <a:cubicBezTo>
                  <a:pt x="70852" y="9116"/>
                  <a:pt x="70018" y="8715"/>
                  <a:pt x="69184" y="8315"/>
                </a:cubicBezTo>
                <a:lnTo>
                  <a:pt x="71585" y="5280"/>
                </a:lnTo>
                <a:close/>
                <a:moveTo>
                  <a:pt x="14211" y="8215"/>
                </a:moveTo>
                <a:lnTo>
                  <a:pt x="14211" y="9983"/>
                </a:lnTo>
                <a:lnTo>
                  <a:pt x="13310" y="8582"/>
                </a:lnTo>
                <a:cubicBezTo>
                  <a:pt x="13611" y="8449"/>
                  <a:pt x="13944" y="8315"/>
                  <a:pt x="14211" y="8215"/>
                </a:cubicBezTo>
                <a:close/>
                <a:moveTo>
                  <a:pt x="79258" y="8215"/>
                </a:moveTo>
                <a:cubicBezTo>
                  <a:pt x="79558" y="8315"/>
                  <a:pt x="79891" y="8449"/>
                  <a:pt x="80192" y="8582"/>
                </a:cubicBezTo>
                <a:lnTo>
                  <a:pt x="79258" y="9983"/>
                </a:lnTo>
                <a:lnTo>
                  <a:pt x="79258" y="8215"/>
                </a:lnTo>
                <a:close/>
                <a:moveTo>
                  <a:pt x="19949" y="7715"/>
                </a:moveTo>
                <a:lnTo>
                  <a:pt x="21516" y="9649"/>
                </a:lnTo>
                <a:cubicBezTo>
                  <a:pt x="20983" y="9950"/>
                  <a:pt x="20449" y="10217"/>
                  <a:pt x="19949" y="10483"/>
                </a:cubicBezTo>
                <a:lnTo>
                  <a:pt x="19949" y="7715"/>
                </a:lnTo>
                <a:close/>
                <a:moveTo>
                  <a:pt x="73520" y="7715"/>
                </a:moveTo>
                <a:lnTo>
                  <a:pt x="73520" y="10483"/>
                </a:lnTo>
                <a:cubicBezTo>
                  <a:pt x="73020" y="10217"/>
                  <a:pt x="72486" y="9950"/>
                  <a:pt x="71919" y="9649"/>
                </a:cubicBezTo>
                <a:lnTo>
                  <a:pt x="73520" y="7715"/>
                </a:lnTo>
                <a:close/>
                <a:moveTo>
                  <a:pt x="74754" y="6380"/>
                </a:moveTo>
                <a:cubicBezTo>
                  <a:pt x="74821" y="6380"/>
                  <a:pt x="74854" y="6414"/>
                  <a:pt x="74888" y="6414"/>
                </a:cubicBezTo>
                <a:cubicBezTo>
                  <a:pt x="74888" y="6447"/>
                  <a:pt x="75388" y="6647"/>
                  <a:pt x="76155" y="6948"/>
                </a:cubicBezTo>
                <a:lnTo>
                  <a:pt x="76155" y="8882"/>
                </a:lnTo>
                <a:lnTo>
                  <a:pt x="74754" y="10984"/>
                </a:lnTo>
                <a:lnTo>
                  <a:pt x="74754" y="6380"/>
                </a:lnTo>
                <a:close/>
                <a:moveTo>
                  <a:pt x="18681" y="6414"/>
                </a:moveTo>
                <a:lnTo>
                  <a:pt x="18681" y="11050"/>
                </a:lnTo>
                <a:lnTo>
                  <a:pt x="17280" y="8916"/>
                </a:lnTo>
                <a:lnTo>
                  <a:pt x="17280" y="6948"/>
                </a:lnTo>
                <a:cubicBezTo>
                  <a:pt x="18047" y="6647"/>
                  <a:pt x="18548" y="6447"/>
                  <a:pt x="18548" y="6447"/>
                </a:cubicBezTo>
                <a:cubicBezTo>
                  <a:pt x="18614" y="6447"/>
                  <a:pt x="18648" y="6414"/>
                  <a:pt x="18681" y="6414"/>
                </a:cubicBezTo>
                <a:close/>
                <a:moveTo>
                  <a:pt x="18948" y="6447"/>
                </a:moveTo>
                <a:lnTo>
                  <a:pt x="19715" y="7415"/>
                </a:lnTo>
                <a:lnTo>
                  <a:pt x="19715" y="10617"/>
                </a:lnTo>
                <a:cubicBezTo>
                  <a:pt x="19482" y="10784"/>
                  <a:pt x="19181" y="10917"/>
                  <a:pt x="18948" y="11084"/>
                </a:cubicBezTo>
                <a:lnTo>
                  <a:pt x="18948" y="6447"/>
                </a:lnTo>
                <a:close/>
                <a:moveTo>
                  <a:pt x="74521" y="6414"/>
                </a:moveTo>
                <a:lnTo>
                  <a:pt x="74521" y="11084"/>
                </a:lnTo>
                <a:cubicBezTo>
                  <a:pt x="74254" y="10917"/>
                  <a:pt x="74020" y="10784"/>
                  <a:pt x="73720" y="10617"/>
                </a:cubicBezTo>
                <a:lnTo>
                  <a:pt x="73720" y="7415"/>
                </a:lnTo>
                <a:lnTo>
                  <a:pt x="74521" y="6414"/>
                </a:lnTo>
                <a:close/>
                <a:moveTo>
                  <a:pt x="11476" y="9316"/>
                </a:moveTo>
                <a:lnTo>
                  <a:pt x="11476" y="11317"/>
                </a:lnTo>
                <a:lnTo>
                  <a:pt x="10709" y="9616"/>
                </a:lnTo>
                <a:cubicBezTo>
                  <a:pt x="10975" y="9549"/>
                  <a:pt x="11209" y="9416"/>
                  <a:pt x="11476" y="9316"/>
                </a:cubicBezTo>
                <a:close/>
                <a:moveTo>
                  <a:pt x="81993" y="9316"/>
                </a:moveTo>
                <a:cubicBezTo>
                  <a:pt x="82226" y="9416"/>
                  <a:pt x="82493" y="9549"/>
                  <a:pt x="82727" y="9616"/>
                </a:cubicBezTo>
                <a:lnTo>
                  <a:pt x="81993" y="11317"/>
                </a:lnTo>
                <a:lnTo>
                  <a:pt x="81993" y="9316"/>
                </a:lnTo>
                <a:close/>
                <a:moveTo>
                  <a:pt x="14445" y="10750"/>
                </a:moveTo>
                <a:lnTo>
                  <a:pt x="14978" y="11584"/>
                </a:lnTo>
                <a:lnTo>
                  <a:pt x="14445" y="11584"/>
                </a:lnTo>
                <a:lnTo>
                  <a:pt x="14445" y="10750"/>
                </a:lnTo>
                <a:close/>
                <a:moveTo>
                  <a:pt x="16213" y="7581"/>
                </a:moveTo>
                <a:lnTo>
                  <a:pt x="17113" y="8949"/>
                </a:lnTo>
                <a:lnTo>
                  <a:pt x="17113" y="11584"/>
                </a:lnTo>
                <a:lnTo>
                  <a:pt x="16213" y="11584"/>
                </a:lnTo>
                <a:lnTo>
                  <a:pt x="16213" y="7581"/>
                </a:lnTo>
                <a:close/>
                <a:moveTo>
                  <a:pt x="24452" y="8749"/>
                </a:moveTo>
                <a:lnTo>
                  <a:pt x="24452" y="11584"/>
                </a:lnTo>
                <a:lnTo>
                  <a:pt x="21783" y="11584"/>
                </a:lnTo>
                <a:lnTo>
                  <a:pt x="21783" y="10016"/>
                </a:lnTo>
                <a:cubicBezTo>
                  <a:pt x="22617" y="9616"/>
                  <a:pt x="23484" y="9149"/>
                  <a:pt x="24452" y="8749"/>
                </a:cubicBezTo>
                <a:close/>
                <a:moveTo>
                  <a:pt x="29956" y="6547"/>
                </a:moveTo>
                <a:lnTo>
                  <a:pt x="29956" y="11584"/>
                </a:lnTo>
                <a:lnTo>
                  <a:pt x="27621" y="11584"/>
                </a:lnTo>
                <a:lnTo>
                  <a:pt x="27621" y="7415"/>
                </a:lnTo>
                <a:cubicBezTo>
                  <a:pt x="28355" y="7114"/>
                  <a:pt x="29155" y="6814"/>
                  <a:pt x="29956" y="6547"/>
                </a:cubicBezTo>
                <a:close/>
                <a:moveTo>
                  <a:pt x="32958" y="5580"/>
                </a:moveTo>
                <a:lnTo>
                  <a:pt x="32958" y="11584"/>
                </a:lnTo>
                <a:lnTo>
                  <a:pt x="30189" y="11584"/>
                </a:lnTo>
                <a:lnTo>
                  <a:pt x="30189" y="6447"/>
                </a:lnTo>
                <a:cubicBezTo>
                  <a:pt x="31056" y="6147"/>
                  <a:pt x="31990" y="5880"/>
                  <a:pt x="32958" y="5580"/>
                </a:cubicBezTo>
                <a:close/>
                <a:moveTo>
                  <a:pt x="35593" y="4913"/>
                </a:moveTo>
                <a:lnTo>
                  <a:pt x="35593" y="11584"/>
                </a:lnTo>
                <a:lnTo>
                  <a:pt x="33158" y="11584"/>
                </a:lnTo>
                <a:lnTo>
                  <a:pt x="33158" y="5547"/>
                </a:lnTo>
                <a:cubicBezTo>
                  <a:pt x="33925" y="5313"/>
                  <a:pt x="34759" y="5113"/>
                  <a:pt x="35593" y="4913"/>
                </a:cubicBezTo>
                <a:close/>
                <a:moveTo>
                  <a:pt x="38395" y="4312"/>
                </a:moveTo>
                <a:lnTo>
                  <a:pt x="38395" y="11584"/>
                </a:lnTo>
                <a:lnTo>
                  <a:pt x="35860" y="11584"/>
                </a:lnTo>
                <a:lnTo>
                  <a:pt x="35860" y="4879"/>
                </a:lnTo>
                <a:cubicBezTo>
                  <a:pt x="36694" y="4646"/>
                  <a:pt x="37528" y="4479"/>
                  <a:pt x="38395" y="4312"/>
                </a:cubicBezTo>
                <a:close/>
                <a:moveTo>
                  <a:pt x="41264" y="3879"/>
                </a:moveTo>
                <a:lnTo>
                  <a:pt x="41264" y="11584"/>
                </a:lnTo>
                <a:lnTo>
                  <a:pt x="38629" y="11584"/>
                </a:lnTo>
                <a:lnTo>
                  <a:pt x="38629" y="4279"/>
                </a:lnTo>
                <a:cubicBezTo>
                  <a:pt x="39496" y="4112"/>
                  <a:pt x="40363" y="3979"/>
                  <a:pt x="41264" y="3879"/>
                </a:cubicBezTo>
                <a:close/>
                <a:moveTo>
                  <a:pt x="43899" y="3612"/>
                </a:moveTo>
                <a:lnTo>
                  <a:pt x="43899" y="11584"/>
                </a:lnTo>
                <a:lnTo>
                  <a:pt x="41497" y="11584"/>
                </a:lnTo>
                <a:lnTo>
                  <a:pt x="41497" y="3879"/>
                </a:lnTo>
                <a:cubicBezTo>
                  <a:pt x="42264" y="3779"/>
                  <a:pt x="43065" y="3712"/>
                  <a:pt x="43899" y="3612"/>
                </a:cubicBezTo>
                <a:close/>
                <a:moveTo>
                  <a:pt x="46568" y="3478"/>
                </a:moveTo>
                <a:lnTo>
                  <a:pt x="46568" y="11584"/>
                </a:lnTo>
                <a:lnTo>
                  <a:pt x="44132" y="11584"/>
                </a:lnTo>
                <a:lnTo>
                  <a:pt x="44132" y="3612"/>
                </a:lnTo>
                <a:cubicBezTo>
                  <a:pt x="44966" y="3578"/>
                  <a:pt x="45734" y="3545"/>
                  <a:pt x="46568" y="3478"/>
                </a:cubicBezTo>
                <a:close/>
                <a:moveTo>
                  <a:pt x="49536" y="3612"/>
                </a:moveTo>
                <a:cubicBezTo>
                  <a:pt x="50370" y="3712"/>
                  <a:pt x="51171" y="3779"/>
                  <a:pt x="51971" y="3879"/>
                </a:cubicBezTo>
                <a:lnTo>
                  <a:pt x="51971" y="11584"/>
                </a:lnTo>
                <a:lnTo>
                  <a:pt x="49536" y="11584"/>
                </a:lnTo>
                <a:lnTo>
                  <a:pt x="49536" y="3612"/>
                </a:lnTo>
                <a:close/>
                <a:moveTo>
                  <a:pt x="57842" y="4913"/>
                </a:moveTo>
                <a:cubicBezTo>
                  <a:pt x="58676" y="5113"/>
                  <a:pt x="59510" y="5313"/>
                  <a:pt x="60311" y="5547"/>
                </a:cubicBezTo>
                <a:lnTo>
                  <a:pt x="60311" y="11584"/>
                </a:lnTo>
                <a:lnTo>
                  <a:pt x="57842" y="11584"/>
                </a:lnTo>
                <a:lnTo>
                  <a:pt x="57842" y="4913"/>
                </a:lnTo>
                <a:close/>
                <a:moveTo>
                  <a:pt x="76155" y="9283"/>
                </a:moveTo>
                <a:lnTo>
                  <a:pt x="76155" y="11584"/>
                </a:lnTo>
                <a:lnTo>
                  <a:pt x="75421" y="11584"/>
                </a:lnTo>
                <a:cubicBezTo>
                  <a:pt x="75255" y="11484"/>
                  <a:pt x="75055" y="11384"/>
                  <a:pt x="74854" y="11251"/>
                </a:cubicBezTo>
                <a:lnTo>
                  <a:pt x="76155" y="9283"/>
                </a:lnTo>
                <a:close/>
                <a:moveTo>
                  <a:pt x="77490" y="7481"/>
                </a:moveTo>
                <a:cubicBezTo>
                  <a:pt x="77923" y="7715"/>
                  <a:pt x="78490" y="7915"/>
                  <a:pt x="79024" y="8115"/>
                </a:cubicBezTo>
                <a:lnTo>
                  <a:pt x="79024" y="10317"/>
                </a:lnTo>
                <a:lnTo>
                  <a:pt x="78190" y="11584"/>
                </a:lnTo>
                <a:lnTo>
                  <a:pt x="77490" y="11584"/>
                </a:lnTo>
                <a:lnTo>
                  <a:pt x="77490" y="7481"/>
                </a:lnTo>
                <a:close/>
                <a:moveTo>
                  <a:pt x="7773" y="11317"/>
                </a:moveTo>
                <a:lnTo>
                  <a:pt x="7873" y="11618"/>
                </a:lnTo>
                <a:lnTo>
                  <a:pt x="7773" y="11618"/>
                </a:lnTo>
                <a:lnTo>
                  <a:pt x="7773" y="11317"/>
                </a:lnTo>
                <a:close/>
                <a:moveTo>
                  <a:pt x="10442" y="9750"/>
                </a:moveTo>
                <a:lnTo>
                  <a:pt x="10442" y="11618"/>
                </a:lnTo>
                <a:lnTo>
                  <a:pt x="8140" y="11618"/>
                </a:lnTo>
                <a:lnTo>
                  <a:pt x="7807" y="10817"/>
                </a:lnTo>
                <a:lnTo>
                  <a:pt x="7807" y="10784"/>
                </a:lnTo>
                <a:cubicBezTo>
                  <a:pt x="8340" y="10583"/>
                  <a:pt x="9308" y="10217"/>
                  <a:pt x="10442" y="9750"/>
                </a:cubicBezTo>
                <a:close/>
                <a:moveTo>
                  <a:pt x="10642" y="9983"/>
                </a:moveTo>
                <a:lnTo>
                  <a:pt x="11342" y="11618"/>
                </a:lnTo>
                <a:lnTo>
                  <a:pt x="10642" y="11618"/>
                </a:lnTo>
                <a:lnTo>
                  <a:pt x="10642" y="9983"/>
                </a:lnTo>
                <a:close/>
                <a:moveTo>
                  <a:pt x="12944" y="8749"/>
                </a:moveTo>
                <a:lnTo>
                  <a:pt x="12944" y="11618"/>
                </a:lnTo>
                <a:lnTo>
                  <a:pt x="11676" y="11618"/>
                </a:lnTo>
                <a:lnTo>
                  <a:pt x="11676" y="9249"/>
                </a:lnTo>
                <a:lnTo>
                  <a:pt x="12944" y="8749"/>
                </a:lnTo>
                <a:close/>
                <a:moveTo>
                  <a:pt x="13177" y="8816"/>
                </a:moveTo>
                <a:lnTo>
                  <a:pt x="14211" y="10417"/>
                </a:lnTo>
                <a:lnTo>
                  <a:pt x="14211" y="11618"/>
                </a:lnTo>
                <a:lnTo>
                  <a:pt x="13177" y="11618"/>
                </a:lnTo>
                <a:lnTo>
                  <a:pt x="13177" y="8816"/>
                </a:lnTo>
                <a:close/>
                <a:moveTo>
                  <a:pt x="15979" y="7515"/>
                </a:moveTo>
                <a:lnTo>
                  <a:pt x="15979" y="11618"/>
                </a:lnTo>
                <a:lnTo>
                  <a:pt x="15279" y="11618"/>
                </a:lnTo>
                <a:lnTo>
                  <a:pt x="14445" y="10383"/>
                </a:lnTo>
                <a:lnTo>
                  <a:pt x="14445" y="8148"/>
                </a:lnTo>
                <a:cubicBezTo>
                  <a:pt x="14978" y="7948"/>
                  <a:pt x="15479" y="7748"/>
                  <a:pt x="15979" y="7515"/>
                </a:cubicBezTo>
                <a:close/>
                <a:moveTo>
                  <a:pt x="17313" y="9316"/>
                </a:moveTo>
                <a:lnTo>
                  <a:pt x="18614" y="11284"/>
                </a:lnTo>
                <a:cubicBezTo>
                  <a:pt x="18381" y="11417"/>
                  <a:pt x="18214" y="11484"/>
                  <a:pt x="18014" y="11618"/>
                </a:cubicBezTo>
                <a:lnTo>
                  <a:pt x="17313" y="11618"/>
                </a:lnTo>
                <a:lnTo>
                  <a:pt x="17313" y="9316"/>
                </a:lnTo>
                <a:close/>
                <a:moveTo>
                  <a:pt x="19715" y="11151"/>
                </a:moveTo>
                <a:lnTo>
                  <a:pt x="19715" y="11618"/>
                </a:lnTo>
                <a:lnTo>
                  <a:pt x="18948" y="11618"/>
                </a:lnTo>
                <a:cubicBezTo>
                  <a:pt x="19148" y="11451"/>
                  <a:pt x="19448" y="11284"/>
                  <a:pt x="19715" y="11151"/>
                </a:cubicBezTo>
                <a:close/>
                <a:moveTo>
                  <a:pt x="21550" y="10150"/>
                </a:moveTo>
                <a:lnTo>
                  <a:pt x="21550" y="11618"/>
                </a:lnTo>
                <a:lnTo>
                  <a:pt x="19949" y="11618"/>
                </a:lnTo>
                <a:lnTo>
                  <a:pt x="19949" y="11050"/>
                </a:lnTo>
                <a:cubicBezTo>
                  <a:pt x="20416" y="10750"/>
                  <a:pt x="20983" y="10450"/>
                  <a:pt x="21550" y="10150"/>
                </a:cubicBezTo>
                <a:close/>
                <a:moveTo>
                  <a:pt x="27387" y="7481"/>
                </a:moveTo>
                <a:lnTo>
                  <a:pt x="27387" y="11618"/>
                </a:lnTo>
                <a:lnTo>
                  <a:pt x="24652" y="11618"/>
                </a:lnTo>
                <a:lnTo>
                  <a:pt x="24652" y="8649"/>
                </a:lnTo>
                <a:cubicBezTo>
                  <a:pt x="25519" y="8248"/>
                  <a:pt x="26453" y="7882"/>
                  <a:pt x="27387" y="7481"/>
                </a:cubicBezTo>
                <a:close/>
                <a:moveTo>
                  <a:pt x="46868" y="3545"/>
                </a:moveTo>
                <a:cubicBezTo>
                  <a:pt x="47702" y="3545"/>
                  <a:pt x="48536" y="3578"/>
                  <a:pt x="49336" y="3645"/>
                </a:cubicBezTo>
                <a:lnTo>
                  <a:pt x="49336" y="11618"/>
                </a:lnTo>
                <a:lnTo>
                  <a:pt x="46868" y="11618"/>
                </a:lnTo>
                <a:lnTo>
                  <a:pt x="46868" y="3545"/>
                </a:lnTo>
                <a:close/>
                <a:moveTo>
                  <a:pt x="52172" y="3912"/>
                </a:moveTo>
                <a:cubicBezTo>
                  <a:pt x="53072" y="4045"/>
                  <a:pt x="53973" y="4146"/>
                  <a:pt x="54840" y="4312"/>
                </a:cubicBezTo>
                <a:lnTo>
                  <a:pt x="54840" y="11618"/>
                </a:lnTo>
                <a:lnTo>
                  <a:pt x="52172" y="11618"/>
                </a:lnTo>
                <a:lnTo>
                  <a:pt x="52172" y="3912"/>
                </a:lnTo>
                <a:close/>
                <a:moveTo>
                  <a:pt x="55040" y="4312"/>
                </a:moveTo>
                <a:cubicBezTo>
                  <a:pt x="55908" y="4479"/>
                  <a:pt x="56741" y="4646"/>
                  <a:pt x="57575" y="4879"/>
                </a:cubicBezTo>
                <a:lnTo>
                  <a:pt x="57575" y="11618"/>
                </a:lnTo>
                <a:lnTo>
                  <a:pt x="55040" y="11618"/>
                </a:lnTo>
                <a:lnTo>
                  <a:pt x="55040" y="4312"/>
                </a:lnTo>
                <a:close/>
                <a:moveTo>
                  <a:pt x="60511" y="5613"/>
                </a:moveTo>
                <a:cubicBezTo>
                  <a:pt x="61478" y="5880"/>
                  <a:pt x="62379" y="6147"/>
                  <a:pt x="63246" y="6481"/>
                </a:cubicBezTo>
                <a:lnTo>
                  <a:pt x="63246" y="11618"/>
                </a:lnTo>
                <a:lnTo>
                  <a:pt x="60511" y="11618"/>
                </a:lnTo>
                <a:lnTo>
                  <a:pt x="60511" y="5613"/>
                </a:lnTo>
                <a:close/>
                <a:moveTo>
                  <a:pt x="63480" y="6547"/>
                </a:moveTo>
                <a:cubicBezTo>
                  <a:pt x="64247" y="6814"/>
                  <a:pt x="65047" y="7114"/>
                  <a:pt x="65815" y="7415"/>
                </a:cubicBezTo>
                <a:lnTo>
                  <a:pt x="65815" y="11618"/>
                </a:lnTo>
                <a:lnTo>
                  <a:pt x="63480" y="11618"/>
                </a:lnTo>
                <a:lnTo>
                  <a:pt x="63480" y="6547"/>
                </a:lnTo>
                <a:close/>
                <a:moveTo>
                  <a:pt x="66048" y="7481"/>
                </a:moveTo>
                <a:cubicBezTo>
                  <a:pt x="67015" y="7882"/>
                  <a:pt x="67916" y="8248"/>
                  <a:pt x="68817" y="8649"/>
                </a:cubicBezTo>
                <a:lnTo>
                  <a:pt x="68817" y="11618"/>
                </a:lnTo>
                <a:lnTo>
                  <a:pt x="66048" y="11618"/>
                </a:lnTo>
                <a:lnTo>
                  <a:pt x="66048" y="7481"/>
                </a:lnTo>
                <a:close/>
                <a:moveTo>
                  <a:pt x="69050" y="8749"/>
                </a:moveTo>
                <a:cubicBezTo>
                  <a:pt x="69984" y="9149"/>
                  <a:pt x="70852" y="9583"/>
                  <a:pt x="71719" y="10050"/>
                </a:cubicBezTo>
                <a:lnTo>
                  <a:pt x="71719" y="11618"/>
                </a:lnTo>
                <a:lnTo>
                  <a:pt x="69050" y="11618"/>
                </a:lnTo>
                <a:lnTo>
                  <a:pt x="69050" y="8749"/>
                </a:lnTo>
                <a:close/>
                <a:moveTo>
                  <a:pt x="71919" y="10150"/>
                </a:moveTo>
                <a:lnTo>
                  <a:pt x="73553" y="11050"/>
                </a:lnTo>
                <a:lnTo>
                  <a:pt x="73553" y="11618"/>
                </a:lnTo>
                <a:lnTo>
                  <a:pt x="71919" y="11618"/>
                </a:lnTo>
                <a:lnTo>
                  <a:pt x="71919" y="10150"/>
                </a:lnTo>
                <a:close/>
                <a:moveTo>
                  <a:pt x="73754" y="11151"/>
                </a:moveTo>
                <a:cubicBezTo>
                  <a:pt x="74054" y="11317"/>
                  <a:pt x="74321" y="11451"/>
                  <a:pt x="74554" y="11618"/>
                </a:cubicBezTo>
                <a:lnTo>
                  <a:pt x="73754" y="11618"/>
                </a:lnTo>
                <a:lnTo>
                  <a:pt x="73754" y="11151"/>
                </a:lnTo>
                <a:close/>
                <a:moveTo>
                  <a:pt x="77256" y="7615"/>
                </a:moveTo>
                <a:lnTo>
                  <a:pt x="77256" y="11618"/>
                </a:lnTo>
                <a:lnTo>
                  <a:pt x="76389" y="11618"/>
                </a:lnTo>
                <a:lnTo>
                  <a:pt x="76389" y="8982"/>
                </a:lnTo>
                <a:lnTo>
                  <a:pt x="77256" y="7615"/>
                </a:lnTo>
                <a:close/>
                <a:moveTo>
                  <a:pt x="79024" y="10784"/>
                </a:moveTo>
                <a:lnTo>
                  <a:pt x="79024" y="11618"/>
                </a:lnTo>
                <a:lnTo>
                  <a:pt x="78490" y="11618"/>
                </a:lnTo>
                <a:lnTo>
                  <a:pt x="79024" y="10784"/>
                </a:lnTo>
                <a:close/>
                <a:moveTo>
                  <a:pt x="80325" y="8816"/>
                </a:moveTo>
                <a:lnTo>
                  <a:pt x="80325" y="11618"/>
                </a:lnTo>
                <a:lnTo>
                  <a:pt x="79258" y="11618"/>
                </a:lnTo>
                <a:lnTo>
                  <a:pt x="79258" y="10417"/>
                </a:lnTo>
                <a:lnTo>
                  <a:pt x="80325" y="8816"/>
                </a:lnTo>
                <a:close/>
                <a:moveTo>
                  <a:pt x="80525" y="8749"/>
                </a:moveTo>
                <a:lnTo>
                  <a:pt x="81759" y="9249"/>
                </a:lnTo>
                <a:lnTo>
                  <a:pt x="81759" y="11618"/>
                </a:lnTo>
                <a:lnTo>
                  <a:pt x="80525" y="11618"/>
                </a:lnTo>
                <a:lnTo>
                  <a:pt x="80525" y="8749"/>
                </a:lnTo>
                <a:close/>
                <a:moveTo>
                  <a:pt x="82827" y="9983"/>
                </a:moveTo>
                <a:lnTo>
                  <a:pt x="82827" y="11618"/>
                </a:lnTo>
                <a:lnTo>
                  <a:pt x="82093" y="11618"/>
                </a:lnTo>
                <a:lnTo>
                  <a:pt x="82827" y="9983"/>
                </a:lnTo>
                <a:close/>
                <a:moveTo>
                  <a:pt x="83027" y="9750"/>
                </a:moveTo>
                <a:cubicBezTo>
                  <a:pt x="84161" y="10217"/>
                  <a:pt x="85095" y="10583"/>
                  <a:pt x="85662" y="10784"/>
                </a:cubicBezTo>
                <a:lnTo>
                  <a:pt x="85662" y="10817"/>
                </a:lnTo>
                <a:lnTo>
                  <a:pt x="85329" y="11618"/>
                </a:lnTo>
                <a:lnTo>
                  <a:pt x="83027" y="11618"/>
                </a:lnTo>
                <a:lnTo>
                  <a:pt x="83027" y="9750"/>
                </a:lnTo>
                <a:close/>
                <a:moveTo>
                  <a:pt x="85695" y="11317"/>
                </a:moveTo>
                <a:lnTo>
                  <a:pt x="85695" y="11618"/>
                </a:lnTo>
                <a:lnTo>
                  <a:pt x="85562" y="11618"/>
                </a:lnTo>
                <a:lnTo>
                  <a:pt x="85695" y="11317"/>
                </a:lnTo>
                <a:close/>
                <a:moveTo>
                  <a:pt x="2102" y="10850"/>
                </a:moveTo>
                <a:cubicBezTo>
                  <a:pt x="2336" y="10850"/>
                  <a:pt x="2503" y="11084"/>
                  <a:pt x="2503" y="11284"/>
                </a:cubicBezTo>
                <a:lnTo>
                  <a:pt x="2503" y="12118"/>
                </a:lnTo>
                <a:lnTo>
                  <a:pt x="1669" y="12118"/>
                </a:lnTo>
                <a:lnTo>
                  <a:pt x="1669" y="11284"/>
                </a:lnTo>
                <a:cubicBezTo>
                  <a:pt x="1669" y="11017"/>
                  <a:pt x="1869" y="10850"/>
                  <a:pt x="2102" y="10850"/>
                </a:cubicBezTo>
                <a:close/>
                <a:moveTo>
                  <a:pt x="91400" y="10850"/>
                </a:moveTo>
                <a:cubicBezTo>
                  <a:pt x="91666" y="10850"/>
                  <a:pt x="91833" y="11084"/>
                  <a:pt x="91833" y="11284"/>
                </a:cubicBezTo>
                <a:lnTo>
                  <a:pt x="91833" y="12118"/>
                </a:lnTo>
                <a:lnTo>
                  <a:pt x="90999" y="12118"/>
                </a:lnTo>
                <a:lnTo>
                  <a:pt x="90999" y="11284"/>
                </a:lnTo>
                <a:cubicBezTo>
                  <a:pt x="90999" y="11017"/>
                  <a:pt x="91199" y="10850"/>
                  <a:pt x="91400" y="10850"/>
                </a:cubicBezTo>
                <a:close/>
                <a:moveTo>
                  <a:pt x="15712" y="12752"/>
                </a:moveTo>
                <a:lnTo>
                  <a:pt x="15846" y="12952"/>
                </a:lnTo>
                <a:cubicBezTo>
                  <a:pt x="15345" y="13285"/>
                  <a:pt x="14878" y="13586"/>
                  <a:pt x="14445" y="13919"/>
                </a:cubicBezTo>
                <a:lnTo>
                  <a:pt x="14445" y="12752"/>
                </a:lnTo>
                <a:close/>
                <a:moveTo>
                  <a:pt x="79024" y="12752"/>
                </a:moveTo>
                <a:lnTo>
                  <a:pt x="79024" y="13919"/>
                </a:lnTo>
                <a:cubicBezTo>
                  <a:pt x="78557" y="13586"/>
                  <a:pt x="78090" y="13285"/>
                  <a:pt x="77590" y="12952"/>
                </a:cubicBezTo>
                <a:lnTo>
                  <a:pt x="77723" y="12752"/>
                </a:lnTo>
                <a:close/>
                <a:moveTo>
                  <a:pt x="12944" y="12752"/>
                </a:moveTo>
                <a:lnTo>
                  <a:pt x="12944" y="14620"/>
                </a:lnTo>
                <a:lnTo>
                  <a:pt x="12110" y="12752"/>
                </a:lnTo>
                <a:close/>
                <a:moveTo>
                  <a:pt x="81359" y="12752"/>
                </a:moveTo>
                <a:lnTo>
                  <a:pt x="80525" y="14620"/>
                </a:lnTo>
                <a:lnTo>
                  <a:pt x="80525" y="12752"/>
                </a:lnTo>
                <a:close/>
                <a:moveTo>
                  <a:pt x="14211" y="12752"/>
                </a:moveTo>
                <a:lnTo>
                  <a:pt x="14211" y="14053"/>
                </a:lnTo>
                <a:cubicBezTo>
                  <a:pt x="13844" y="14286"/>
                  <a:pt x="13511" y="14553"/>
                  <a:pt x="13177" y="14786"/>
                </a:cubicBezTo>
                <a:lnTo>
                  <a:pt x="13177" y="12752"/>
                </a:lnTo>
                <a:close/>
                <a:moveTo>
                  <a:pt x="80325" y="12752"/>
                </a:moveTo>
                <a:lnTo>
                  <a:pt x="80325" y="14786"/>
                </a:lnTo>
                <a:cubicBezTo>
                  <a:pt x="79991" y="14520"/>
                  <a:pt x="79658" y="14286"/>
                  <a:pt x="79258" y="14019"/>
                </a:cubicBezTo>
                <a:lnTo>
                  <a:pt x="79258" y="12752"/>
                </a:lnTo>
                <a:close/>
                <a:moveTo>
                  <a:pt x="11843" y="12752"/>
                </a:moveTo>
                <a:lnTo>
                  <a:pt x="12843" y="14987"/>
                </a:lnTo>
                <a:cubicBezTo>
                  <a:pt x="12443" y="15287"/>
                  <a:pt x="12043" y="15587"/>
                  <a:pt x="11676" y="15854"/>
                </a:cubicBezTo>
                <a:lnTo>
                  <a:pt x="11676" y="12752"/>
                </a:lnTo>
                <a:close/>
                <a:moveTo>
                  <a:pt x="81759" y="12752"/>
                </a:moveTo>
                <a:lnTo>
                  <a:pt x="81759" y="15854"/>
                </a:lnTo>
                <a:cubicBezTo>
                  <a:pt x="81392" y="15587"/>
                  <a:pt x="81025" y="15287"/>
                  <a:pt x="80592" y="14987"/>
                </a:cubicBezTo>
                <a:lnTo>
                  <a:pt x="81593" y="12752"/>
                </a:lnTo>
                <a:close/>
                <a:moveTo>
                  <a:pt x="11476" y="12752"/>
                </a:moveTo>
                <a:lnTo>
                  <a:pt x="11476" y="16021"/>
                </a:lnTo>
                <a:cubicBezTo>
                  <a:pt x="11176" y="16254"/>
                  <a:pt x="10875" y="16488"/>
                  <a:pt x="10642" y="16688"/>
                </a:cubicBezTo>
                <a:lnTo>
                  <a:pt x="10642" y="12752"/>
                </a:lnTo>
                <a:close/>
                <a:moveTo>
                  <a:pt x="82827" y="12752"/>
                </a:moveTo>
                <a:lnTo>
                  <a:pt x="82827" y="16721"/>
                </a:lnTo>
                <a:cubicBezTo>
                  <a:pt x="82560" y="16488"/>
                  <a:pt x="82260" y="16288"/>
                  <a:pt x="81993" y="16054"/>
                </a:cubicBezTo>
                <a:lnTo>
                  <a:pt x="81993" y="12752"/>
                </a:lnTo>
                <a:close/>
                <a:moveTo>
                  <a:pt x="10442" y="12752"/>
                </a:moveTo>
                <a:lnTo>
                  <a:pt x="10442" y="16855"/>
                </a:lnTo>
                <a:lnTo>
                  <a:pt x="8640" y="12752"/>
                </a:lnTo>
                <a:close/>
                <a:moveTo>
                  <a:pt x="84828" y="12752"/>
                </a:moveTo>
                <a:lnTo>
                  <a:pt x="83027" y="16855"/>
                </a:lnTo>
                <a:lnTo>
                  <a:pt x="83027" y="12752"/>
                </a:lnTo>
                <a:close/>
                <a:moveTo>
                  <a:pt x="7206" y="12752"/>
                </a:moveTo>
                <a:lnTo>
                  <a:pt x="6973" y="17755"/>
                </a:lnTo>
                <a:lnTo>
                  <a:pt x="6772" y="12752"/>
                </a:lnTo>
                <a:close/>
                <a:moveTo>
                  <a:pt x="86696" y="12752"/>
                </a:moveTo>
                <a:lnTo>
                  <a:pt x="86496" y="17755"/>
                </a:lnTo>
                <a:lnTo>
                  <a:pt x="86229" y="12752"/>
                </a:lnTo>
                <a:close/>
                <a:moveTo>
                  <a:pt x="8374" y="12752"/>
                </a:moveTo>
                <a:lnTo>
                  <a:pt x="10275" y="17055"/>
                </a:lnTo>
                <a:cubicBezTo>
                  <a:pt x="8841" y="18222"/>
                  <a:pt x="7840" y="19123"/>
                  <a:pt x="7306" y="19623"/>
                </a:cubicBezTo>
                <a:lnTo>
                  <a:pt x="7673" y="12752"/>
                </a:lnTo>
                <a:close/>
                <a:moveTo>
                  <a:pt x="85829" y="12752"/>
                </a:moveTo>
                <a:lnTo>
                  <a:pt x="86196" y="19623"/>
                </a:lnTo>
                <a:cubicBezTo>
                  <a:pt x="85595" y="19123"/>
                  <a:pt x="84661" y="18222"/>
                  <a:pt x="83227" y="17055"/>
                </a:cubicBezTo>
                <a:lnTo>
                  <a:pt x="85095" y="12752"/>
                </a:lnTo>
                <a:close/>
                <a:moveTo>
                  <a:pt x="47505" y="0"/>
                </a:moveTo>
                <a:cubicBezTo>
                  <a:pt x="47209" y="0"/>
                  <a:pt x="46962" y="4"/>
                  <a:pt x="46768" y="9"/>
                </a:cubicBezTo>
                <a:cubicBezTo>
                  <a:pt x="46633" y="7"/>
                  <a:pt x="46473" y="6"/>
                  <a:pt x="46288" y="6"/>
                </a:cubicBezTo>
                <a:cubicBezTo>
                  <a:pt x="42984" y="6"/>
                  <a:pt x="31779" y="421"/>
                  <a:pt x="18481" y="5980"/>
                </a:cubicBezTo>
                <a:cubicBezTo>
                  <a:pt x="18381" y="6014"/>
                  <a:pt x="9408" y="9649"/>
                  <a:pt x="7573" y="10350"/>
                </a:cubicBezTo>
                <a:lnTo>
                  <a:pt x="7473" y="10417"/>
                </a:lnTo>
                <a:lnTo>
                  <a:pt x="7406" y="11584"/>
                </a:lnTo>
                <a:lnTo>
                  <a:pt x="6839" y="11584"/>
                </a:lnTo>
                <a:lnTo>
                  <a:pt x="6739" y="8916"/>
                </a:lnTo>
                <a:lnTo>
                  <a:pt x="6572" y="8916"/>
                </a:lnTo>
                <a:lnTo>
                  <a:pt x="6572" y="7381"/>
                </a:lnTo>
                <a:lnTo>
                  <a:pt x="4037" y="7381"/>
                </a:lnTo>
                <a:lnTo>
                  <a:pt x="4037" y="6948"/>
                </a:lnTo>
                <a:lnTo>
                  <a:pt x="635" y="6948"/>
                </a:lnTo>
                <a:lnTo>
                  <a:pt x="635" y="8949"/>
                </a:lnTo>
                <a:lnTo>
                  <a:pt x="468" y="8949"/>
                </a:lnTo>
                <a:lnTo>
                  <a:pt x="1" y="20624"/>
                </a:lnTo>
                <a:lnTo>
                  <a:pt x="4671" y="20624"/>
                </a:lnTo>
                <a:lnTo>
                  <a:pt x="4671" y="20591"/>
                </a:lnTo>
                <a:lnTo>
                  <a:pt x="6906" y="20591"/>
                </a:lnTo>
                <a:lnTo>
                  <a:pt x="6906" y="20757"/>
                </a:lnTo>
                <a:lnTo>
                  <a:pt x="7073" y="20591"/>
                </a:lnTo>
                <a:lnTo>
                  <a:pt x="7206" y="20591"/>
                </a:lnTo>
                <a:lnTo>
                  <a:pt x="7206" y="20457"/>
                </a:lnTo>
                <a:lnTo>
                  <a:pt x="7373" y="20290"/>
                </a:lnTo>
                <a:cubicBezTo>
                  <a:pt x="7373" y="20257"/>
                  <a:pt x="8507" y="19123"/>
                  <a:pt x="10575" y="17422"/>
                </a:cubicBezTo>
                <a:cubicBezTo>
                  <a:pt x="10575" y="17455"/>
                  <a:pt x="10642" y="17455"/>
                  <a:pt x="10675" y="17455"/>
                </a:cubicBezTo>
                <a:lnTo>
                  <a:pt x="10709" y="17455"/>
                </a:lnTo>
                <a:cubicBezTo>
                  <a:pt x="10742" y="17455"/>
                  <a:pt x="10809" y="17422"/>
                  <a:pt x="10809" y="17322"/>
                </a:cubicBezTo>
                <a:lnTo>
                  <a:pt x="10809" y="17222"/>
                </a:lnTo>
                <a:cubicBezTo>
                  <a:pt x="12410" y="15921"/>
                  <a:pt x="14545" y="14286"/>
                  <a:pt x="17180" y="12652"/>
                </a:cubicBezTo>
                <a:lnTo>
                  <a:pt x="17247" y="12652"/>
                </a:lnTo>
                <a:lnTo>
                  <a:pt x="17247" y="12785"/>
                </a:lnTo>
                <a:cubicBezTo>
                  <a:pt x="17247" y="12818"/>
                  <a:pt x="17313" y="12918"/>
                  <a:pt x="17380" y="12918"/>
                </a:cubicBezTo>
                <a:cubicBezTo>
                  <a:pt x="17413" y="12918"/>
                  <a:pt x="17513" y="12885"/>
                  <a:pt x="17513" y="12785"/>
                </a:cubicBezTo>
                <a:lnTo>
                  <a:pt x="17513" y="12652"/>
                </a:lnTo>
                <a:lnTo>
                  <a:pt x="76155" y="12652"/>
                </a:lnTo>
                <a:lnTo>
                  <a:pt x="76155" y="12785"/>
                </a:lnTo>
                <a:cubicBezTo>
                  <a:pt x="76155" y="12818"/>
                  <a:pt x="76189" y="12918"/>
                  <a:pt x="76255" y="12918"/>
                </a:cubicBezTo>
                <a:cubicBezTo>
                  <a:pt x="76322" y="12918"/>
                  <a:pt x="76389" y="12885"/>
                  <a:pt x="76389" y="12785"/>
                </a:cubicBezTo>
                <a:lnTo>
                  <a:pt x="76389" y="12652"/>
                </a:lnTo>
                <a:lnTo>
                  <a:pt x="76489" y="12652"/>
                </a:lnTo>
                <a:cubicBezTo>
                  <a:pt x="79091" y="14286"/>
                  <a:pt x="81226" y="15921"/>
                  <a:pt x="82860" y="17222"/>
                </a:cubicBezTo>
                <a:lnTo>
                  <a:pt x="82860" y="17322"/>
                </a:lnTo>
                <a:cubicBezTo>
                  <a:pt x="82860" y="17388"/>
                  <a:pt x="82893" y="17422"/>
                  <a:pt x="82927" y="17455"/>
                </a:cubicBezTo>
                <a:lnTo>
                  <a:pt x="82994" y="17455"/>
                </a:lnTo>
                <a:cubicBezTo>
                  <a:pt x="83027" y="17455"/>
                  <a:pt x="83060" y="17422"/>
                  <a:pt x="83060" y="17422"/>
                </a:cubicBezTo>
                <a:cubicBezTo>
                  <a:pt x="85162" y="19123"/>
                  <a:pt x="86263" y="20257"/>
                  <a:pt x="86263" y="20290"/>
                </a:cubicBezTo>
                <a:lnTo>
                  <a:pt x="86429" y="20457"/>
                </a:lnTo>
                <a:lnTo>
                  <a:pt x="86429" y="20591"/>
                </a:lnTo>
                <a:lnTo>
                  <a:pt x="86563" y="20591"/>
                </a:lnTo>
                <a:lnTo>
                  <a:pt x="86730" y="20757"/>
                </a:lnTo>
                <a:lnTo>
                  <a:pt x="86730" y="20591"/>
                </a:lnTo>
                <a:lnTo>
                  <a:pt x="88964" y="20591"/>
                </a:lnTo>
                <a:lnTo>
                  <a:pt x="88964" y="20624"/>
                </a:lnTo>
                <a:lnTo>
                  <a:pt x="93601" y="20624"/>
                </a:lnTo>
                <a:lnTo>
                  <a:pt x="93134" y="8949"/>
                </a:lnTo>
                <a:lnTo>
                  <a:pt x="93001" y="8949"/>
                </a:lnTo>
                <a:lnTo>
                  <a:pt x="93001" y="6948"/>
                </a:lnTo>
                <a:lnTo>
                  <a:pt x="89565" y="6948"/>
                </a:lnTo>
                <a:lnTo>
                  <a:pt x="89565" y="7381"/>
                </a:lnTo>
                <a:lnTo>
                  <a:pt x="87030" y="7381"/>
                </a:lnTo>
                <a:lnTo>
                  <a:pt x="87030" y="8916"/>
                </a:lnTo>
                <a:lnTo>
                  <a:pt x="86863" y="8916"/>
                </a:lnTo>
                <a:lnTo>
                  <a:pt x="86763" y="11584"/>
                </a:lnTo>
                <a:lnTo>
                  <a:pt x="86162" y="11584"/>
                </a:lnTo>
                <a:lnTo>
                  <a:pt x="86096" y="10417"/>
                </a:lnTo>
                <a:lnTo>
                  <a:pt x="85996" y="10350"/>
                </a:lnTo>
                <a:cubicBezTo>
                  <a:pt x="84094" y="9683"/>
                  <a:pt x="75188" y="6014"/>
                  <a:pt x="75088" y="5980"/>
                </a:cubicBezTo>
                <a:cubicBezTo>
                  <a:pt x="62077" y="554"/>
                  <a:pt x="51118" y="0"/>
                  <a:pt x="475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6" name="Google Shape;1716;p66">
            <a:extLst>
              <a:ext uri="{FF2B5EF4-FFF2-40B4-BE49-F238E27FC236}">
                <a16:creationId xmlns:a16="http://schemas.microsoft.com/office/drawing/2014/main" id="{94744E12-1016-1C71-6694-FE83EFBA94D6}"/>
              </a:ext>
            </a:extLst>
          </p:cNvPr>
          <p:cNvSpPr/>
          <p:nvPr/>
        </p:nvSpPr>
        <p:spPr>
          <a:xfrm>
            <a:off x="6911955" y="1415830"/>
            <a:ext cx="857100" cy="8571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272CE6-69AD-6A51-3062-1E936C4D6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166" y="3033867"/>
            <a:ext cx="3652800" cy="1155600"/>
          </a:xfrm>
        </p:spPr>
        <p:txBody>
          <a:bodyPr/>
          <a:lstStyle/>
          <a:p>
            <a:r>
              <a:rPr lang="pt-PT" dirty="0"/>
              <a:t>Qualquer questão estou disponível para responder.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4E68A07-42D7-D20C-3E0F-1C2CAA4A5675}"/>
              </a:ext>
            </a:extLst>
          </p:cNvPr>
          <p:cNvSpPr/>
          <p:nvPr/>
        </p:nvSpPr>
        <p:spPr>
          <a:xfrm>
            <a:off x="612321" y="4539343"/>
            <a:ext cx="7780565" cy="289615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129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39556-58BB-BE8F-CFDC-D6051BAC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21" y="698990"/>
            <a:ext cx="2423100" cy="426900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20 propriedades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536580-88E3-F982-651C-03596071E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1250801"/>
            <a:ext cx="2718707" cy="3276861"/>
          </a:xfrm>
        </p:spPr>
        <p:txBody>
          <a:bodyPr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Longitude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Latitude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Número de Obra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Designação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Tipo de Obra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Distrito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Concelho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M à Entrada da Obra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P à Entrada da Obra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Dono Obra</a:t>
            </a: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2D9A82F3-A834-BA3A-CB84-08702EBC47E3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727825" y="126290"/>
            <a:ext cx="7704000" cy="572700"/>
          </a:xfrm>
        </p:spPr>
        <p:txBody>
          <a:bodyPr/>
          <a:lstStyle/>
          <a:p>
            <a:r>
              <a:rPr lang="pt-PT" dirty="0"/>
              <a:t>Dados Disponíveis - Caracterização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410F9805-F234-F411-EFD9-341B66452000}"/>
              </a:ext>
            </a:extLst>
          </p:cNvPr>
          <p:cNvSpPr txBox="1">
            <a:spLocks/>
          </p:cNvSpPr>
          <p:nvPr/>
        </p:nvSpPr>
        <p:spPr>
          <a:xfrm>
            <a:off x="6417279" y="712927"/>
            <a:ext cx="24231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Epilogue"/>
              <a:buNone/>
              <a:defRPr sz="20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dirty="0">
                <a:solidFill>
                  <a:schemeClr val="bg1"/>
                </a:solidFill>
              </a:rPr>
              <a:t>3 195 pontes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C0160099-70E6-5BEB-02BE-D62D36D36AEE}"/>
              </a:ext>
            </a:extLst>
          </p:cNvPr>
          <p:cNvSpPr txBox="1">
            <a:spLocks/>
          </p:cNvSpPr>
          <p:nvPr/>
        </p:nvSpPr>
        <p:spPr>
          <a:xfrm>
            <a:off x="4699908" y="1250801"/>
            <a:ext cx="3023506" cy="3276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Ano de Construção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Tipo de Estrutura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Número de Vãos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Comprimento Total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Largura da Obra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Vão Máximo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Altura do Pilar mais Alto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TMD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Zona Sísmica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sz="1600" dirty="0">
                <a:solidFill>
                  <a:schemeClr val="bg1"/>
                </a:solidFill>
              </a:rPr>
              <a:t>Material</a:t>
            </a:r>
          </a:p>
        </p:txBody>
      </p:sp>
    </p:spTree>
    <p:extLst>
      <p:ext uri="{BB962C8B-B14F-4D97-AF65-F5344CB8AC3E}">
        <p14:creationId xmlns:p14="http://schemas.microsoft.com/office/powerpoint/2010/main" val="243161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39556-58BB-BE8F-CFDC-D6051BAC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21" y="698990"/>
            <a:ext cx="2423100" cy="426900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20 propriedades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536580-88E3-F982-651C-03596071E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1250801"/>
            <a:ext cx="2718707" cy="3276861"/>
          </a:xfrm>
        </p:spPr>
        <p:txBody>
          <a:bodyPr anchor="t"/>
          <a:lstStyle/>
          <a:p>
            <a:pPr marL="139700" indent="0" algn="l"/>
            <a:r>
              <a:rPr lang="pt-PT" sz="1600" dirty="0">
                <a:solidFill>
                  <a:schemeClr val="bg1"/>
                </a:solidFill>
              </a:rPr>
              <a:t>Longitude</a:t>
            </a:r>
          </a:p>
          <a:p>
            <a:pPr marL="139700" indent="0" algn="l"/>
            <a:r>
              <a:rPr lang="pt-PT" sz="1600" dirty="0">
                <a:solidFill>
                  <a:schemeClr val="bg1"/>
                </a:solidFill>
              </a:rPr>
              <a:t>Latitude</a:t>
            </a: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2D9A82F3-A834-BA3A-CB84-08702EBC47E3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727825" y="126290"/>
            <a:ext cx="7704000" cy="572700"/>
          </a:xfrm>
        </p:spPr>
        <p:txBody>
          <a:bodyPr/>
          <a:lstStyle/>
          <a:p>
            <a:r>
              <a:rPr lang="pt-PT" dirty="0"/>
              <a:t>Dados Disponíveis - Caracterização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410F9805-F234-F411-EFD9-341B66452000}"/>
              </a:ext>
            </a:extLst>
          </p:cNvPr>
          <p:cNvSpPr txBox="1">
            <a:spLocks/>
          </p:cNvSpPr>
          <p:nvPr/>
        </p:nvSpPr>
        <p:spPr>
          <a:xfrm>
            <a:off x="6417279" y="712927"/>
            <a:ext cx="24231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Epilogue"/>
              <a:buNone/>
              <a:defRPr sz="20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dirty="0">
                <a:solidFill>
                  <a:schemeClr val="bg1"/>
                </a:solidFill>
              </a:rPr>
              <a:t>3 195 pontes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0015A12-7B50-B3C0-DC23-43C116C724AD}"/>
              </a:ext>
            </a:extLst>
          </p:cNvPr>
          <p:cNvSpPr txBox="1">
            <a:spLocks/>
          </p:cNvSpPr>
          <p:nvPr/>
        </p:nvSpPr>
        <p:spPr>
          <a:xfrm>
            <a:off x="4910122" y="1250800"/>
            <a:ext cx="3597064" cy="3276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39700" indent="0" algn="l"/>
            <a:r>
              <a:rPr lang="pt-PT" sz="1600" dirty="0">
                <a:solidFill>
                  <a:schemeClr val="bg1"/>
                </a:solidFill>
              </a:rPr>
              <a:t>No Google Maps procurar latitude, longitude.</a:t>
            </a:r>
          </a:p>
          <a:p>
            <a:pPr marL="139700" indent="0" algn="l"/>
            <a:r>
              <a:rPr lang="pt-PT" sz="1600" dirty="0">
                <a:solidFill>
                  <a:schemeClr val="bg1"/>
                </a:solidFill>
              </a:rPr>
              <a:t>Os valores de latitude e longitude têm que ter um ponto (.) a separar as casas decimais.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CFD3A9C-BB4F-3851-7C32-82A9062B44DE}"/>
              </a:ext>
            </a:extLst>
          </p:cNvPr>
          <p:cNvSpPr txBox="1">
            <a:spLocks/>
          </p:cNvSpPr>
          <p:nvPr/>
        </p:nvSpPr>
        <p:spPr>
          <a:xfrm>
            <a:off x="1143000" y="3378779"/>
            <a:ext cx="2718707" cy="3276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39700" indent="0" algn="l"/>
            <a:r>
              <a:rPr lang="pt-PT" sz="1600" dirty="0">
                <a:solidFill>
                  <a:schemeClr val="bg1"/>
                </a:solidFill>
              </a:rPr>
              <a:t>Ano de Construção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3DABA475-BC73-9B8D-56EF-75C2327EB8E5}"/>
              </a:ext>
            </a:extLst>
          </p:cNvPr>
          <p:cNvSpPr txBox="1">
            <a:spLocks/>
          </p:cNvSpPr>
          <p:nvPr/>
        </p:nvSpPr>
        <p:spPr>
          <a:xfrm>
            <a:off x="4910121" y="3378778"/>
            <a:ext cx="2718707" cy="3276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39700" indent="0" algn="l"/>
            <a:r>
              <a:rPr lang="pt-PT" sz="1600" dirty="0">
                <a:solidFill>
                  <a:schemeClr val="bg1"/>
                </a:solidFill>
              </a:rPr>
              <a:t>403 casos sem valor</a:t>
            </a:r>
          </a:p>
        </p:txBody>
      </p:sp>
    </p:spTree>
    <p:extLst>
      <p:ext uri="{BB962C8B-B14F-4D97-AF65-F5344CB8AC3E}">
        <p14:creationId xmlns:p14="http://schemas.microsoft.com/office/powerpoint/2010/main" val="190269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39556-58BB-BE8F-CFDC-D6051BAC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21" y="698990"/>
            <a:ext cx="2423100" cy="426900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20 propriedades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536580-88E3-F982-651C-03596071E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1250801"/>
            <a:ext cx="2718707" cy="3276861"/>
          </a:xfrm>
        </p:spPr>
        <p:txBody>
          <a:bodyPr anchor="t"/>
          <a:lstStyle/>
          <a:p>
            <a:pPr marL="139700" indent="0" algn="l"/>
            <a:r>
              <a:rPr lang="pt-PT" sz="1600" dirty="0">
                <a:solidFill>
                  <a:schemeClr val="bg1"/>
                </a:solidFill>
              </a:rPr>
              <a:t>Tipo de Estrutura</a:t>
            </a: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2D9A82F3-A834-BA3A-CB84-08702EBC47E3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727825" y="126290"/>
            <a:ext cx="7704000" cy="572700"/>
          </a:xfrm>
        </p:spPr>
        <p:txBody>
          <a:bodyPr/>
          <a:lstStyle/>
          <a:p>
            <a:r>
              <a:rPr lang="pt-PT" dirty="0"/>
              <a:t>Dados Disponíveis - Caracterização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410F9805-F234-F411-EFD9-341B66452000}"/>
              </a:ext>
            </a:extLst>
          </p:cNvPr>
          <p:cNvSpPr txBox="1">
            <a:spLocks/>
          </p:cNvSpPr>
          <p:nvPr/>
        </p:nvSpPr>
        <p:spPr>
          <a:xfrm>
            <a:off x="6417279" y="712927"/>
            <a:ext cx="24231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Epilogue"/>
              <a:buNone/>
              <a:defRPr sz="2000" b="0" i="0" u="none" strike="noStrike" cap="none">
                <a:solidFill>
                  <a:schemeClr val="lt2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dirty="0">
                <a:solidFill>
                  <a:schemeClr val="bg1"/>
                </a:solidFill>
              </a:rPr>
              <a:t>3 195 pontes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0015A12-7B50-B3C0-DC23-43C116C724AD}"/>
              </a:ext>
            </a:extLst>
          </p:cNvPr>
          <p:cNvSpPr txBox="1">
            <a:spLocks/>
          </p:cNvSpPr>
          <p:nvPr/>
        </p:nvSpPr>
        <p:spPr>
          <a:xfrm>
            <a:off x="4910120" y="1201514"/>
            <a:ext cx="3670542" cy="3276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39700" indent="0" algn="l"/>
            <a:r>
              <a:rPr lang="pt-PT" sz="1600" dirty="0">
                <a:solidFill>
                  <a:schemeClr val="bg1"/>
                </a:solidFill>
              </a:rPr>
              <a:t>13 atributos e 19 casos sem valores</a:t>
            </a:r>
          </a:p>
          <a:p>
            <a:pPr marL="139700" indent="0" algn="l"/>
            <a:endParaRPr lang="pt-PT" sz="1600" dirty="0">
              <a:solidFill>
                <a:schemeClr val="bg1"/>
              </a:solidFill>
            </a:endParaRPr>
          </a:p>
          <a:p>
            <a:pPr marL="139700" indent="0" algn="l"/>
            <a:r>
              <a:rPr lang="pt-BR" sz="1600" dirty="0">
                <a:solidFill>
                  <a:schemeClr val="bg1"/>
                </a:solidFill>
              </a:rPr>
              <a:t>Alvenaria Alargada; Arco (simples ou múltiplos); Arco Pré-Fabricado; </a:t>
            </a:r>
          </a:p>
          <a:p>
            <a:pPr marL="139700" indent="0" algn="l"/>
            <a:r>
              <a:rPr lang="pt-BR" sz="1600" dirty="0">
                <a:solidFill>
                  <a:schemeClr val="bg1"/>
                </a:solidFill>
              </a:rPr>
              <a:t>Estrutura Tubular; Estrutura Tubular tipo "ARMCO“; ...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CFD3A9C-BB4F-3851-7C32-82A9062B44DE}"/>
              </a:ext>
            </a:extLst>
          </p:cNvPr>
          <p:cNvSpPr txBox="1">
            <a:spLocks/>
          </p:cNvSpPr>
          <p:nvPr/>
        </p:nvSpPr>
        <p:spPr>
          <a:xfrm>
            <a:off x="1143000" y="3378779"/>
            <a:ext cx="2718707" cy="3276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39700" indent="0" algn="l"/>
            <a:r>
              <a:rPr lang="pt-PT" sz="1600" dirty="0">
                <a:solidFill>
                  <a:schemeClr val="bg1"/>
                </a:solidFill>
              </a:rPr>
              <a:t>Material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3DABA475-BC73-9B8D-56EF-75C2327EB8E5}"/>
              </a:ext>
            </a:extLst>
          </p:cNvPr>
          <p:cNvSpPr txBox="1">
            <a:spLocks/>
          </p:cNvSpPr>
          <p:nvPr/>
        </p:nvSpPr>
        <p:spPr>
          <a:xfrm>
            <a:off x="4910119" y="3369379"/>
            <a:ext cx="3521706" cy="3276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39700" indent="0" algn="l"/>
            <a:r>
              <a:rPr lang="pt-PT" sz="1600" dirty="0">
                <a:solidFill>
                  <a:schemeClr val="bg1"/>
                </a:solidFill>
              </a:rPr>
              <a:t>17 atributos</a:t>
            </a:r>
          </a:p>
          <a:p>
            <a:pPr marL="139700" indent="0" algn="l"/>
            <a:endParaRPr lang="pt-PT" sz="1600" dirty="0">
              <a:solidFill>
                <a:schemeClr val="bg1"/>
              </a:solidFill>
            </a:endParaRPr>
          </a:p>
          <a:p>
            <a:pPr marL="139700" indent="0" algn="l"/>
            <a:r>
              <a:rPr lang="pt-BR" sz="1600" dirty="0">
                <a:solidFill>
                  <a:schemeClr val="bg1"/>
                </a:solidFill>
              </a:rPr>
              <a:t>Aço; Aço (tipo ARMCO); Aço aparafusado; Aço rebitado; …</a:t>
            </a:r>
            <a:endParaRPr lang="pt-P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37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38"/>
          <p:cNvGrpSpPr/>
          <p:nvPr/>
        </p:nvGrpSpPr>
        <p:grpSpPr>
          <a:xfrm>
            <a:off x="-399" y="3831279"/>
            <a:ext cx="8423756" cy="172650"/>
            <a:chOff x="3936975" y="4282175"/>
            <a:chExt cx="5212075" cy="172650"/>
          </a:xfrm>
        </p:grpSpPr>
        <p:sp>
          <p:nvSpPr>
            <p:cNvPr id="284" name="Google Shape;284;p38"/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7" name="Google Shape;287;p38"/>
          <p:cNvGrpSpPr/>
          <p:nvPr/>
        </p:nvGrpSpPr>
        <p:grpSpPr>
          <a:xfrm>
            <a:off x="-98" y="4061326"/>
            <a:ext cx="8423756" cy="172650"/>
            <a:chOff x="3936975" y="4282175"/>
            <a:chExt cx="5212075" cy="172650"/>
          </a:xfrm>
        </p:grpSpPr>
        <p:sp>
          <p:nvSpPr>
            <p:cNvPr id="288" name="Google Shape;288;p38"/>
            <p:cNvSpPr/>
            <p:nvPr/>
          </p:nvSpPr>
          <p:spPr>
            <a:xfrm>
              <a:off x="3936975" y="4282175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3936975" y="4358186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3936975" y="4434197"/>
              <a:ext cx="5212075" cy="20628"/>
            </a:xfrm>
            <a:custGeom>
              <a:avLst/>
              <a:gdLst/>
              <a:ahLst/>
              <a:cxnLst/>
              <a:rect l="l" t="t" r="r" b="b"/>
              <a:pathLst>
                <a:path w="208483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208483" y="1802"/>
                  </a:lnTo>
                  <a:lnTo>
                    <a:pt x="208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91" name="Google Shape;291;p38"/>
          <p:cNvSpPr txBox="1">
            <a:spLocks noGrp="1"/>
          </p:cNvSpPr>
          <p:nvPr>
            <p:ph type="title"/>
          </p:nvPr>
        </p:nvSpPr>
        <p:spPr>
          <a:xfrm>
            <a:off x="3437079" y="309092"/>
            <a:ext cx="3852000" cy="8306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Ano de Construção</a:t>
            </a:r>
          </a:p>
        </p:txBody>
      </p:sp>
      <p:grpSp>
        <p:nvGrpSpPr>
          <p:cNvPr id="293" name="Google Shape;293;p38"/>
          <p:cNvGrpSpPr/>
          <p:nvPr/>
        </p:nvGrpSpPr>
        <p:grpSpPr>
          <a:xfrm>
            <a:off x="-791736" y="1215582"/>
            <a:ext cx="6154815" cy="4221209"/>
            <a:chOff x="0" y="1024651"/>
            <a:chExt cx="4624551" cy="3171933"/>
          </a:xfrm>
        </p:grpSpPr>
        <p:grpSp>
          <p:nvGrpSpPr>
            <p:cNvPr id="294" name="Google Shape;294;p38"/>
            <p:cNvGrpSpPr/>
            <p:nvPr/>
          </p:nvGrpSpPr>
          <p:grpSpPr>
            <a:xfrm>
              <a:off x="0" y="1156025"/>
              <a:ext cx="3786900" cy="3040550"/>
              <a:chOff x="6527325" y="2721550"/>
              <a:chExt cx="3786900" cy="3040550"/>
            </a:xfrm>
          </p:grpSpPr>
          <p:sp>
            <p:nvSpPr>
              <p:cNvPr id="295" name="Google Shape;295;p38"/>
              <p:cNvSpPr/>
              <p:nvPr/>
            </p:nvSpPr>
            <p:spPr>
              <a:xfrm>
                <a:off x="6530675" y="3610525"/>
                <a:ext cx="577100" cy="845625"/>
              </a:xfrm>
              <a:custGeom>
                <a:avLst/>
                <a:gdLst/>
                <a:ahLst/>
                <a:cxnLst/>
                <a:rect l="l" t="t" r="r" b="b"/>
                <a:pathLst>
                  <a:path w="23084" h="33825" extrusionOk="0">
                    <a:moveTo>
                      <a:pt x="234" y="33825"/>
                    </a:moveTo>
                    <a:cubicBezTo>
                      <a:pt x="3169" y="32390"/>
                      <a:pt x="5404" y="30055"/>
                      <a:pt x="7272" y="27921"/>
                    </a:cubicBezTo>
                    <a:cubicBezTo>
                      <a:pt x="14377" y="19982"/>
                      <a:pt x="18747" y="10041"/>
                      <a:pt x="22983" y="501"/>
                    </a:cubicBezTo>
                    <a:lnTo>
                      <a:pt x="23083" y="234"/>
                    </a:lnTo>
                    <a:lnTo>
                      <a:pt x="22550" y="1"/>
                    </a:lnTo>
                    <a:lnTo>
                      <a:pt x="22416" y="234"/>
                    </a:lnTo>
                    <a:cubicBezTo>
                      <a:pt x="18213" y="9774"/>
                      <a:pt x="13877" y="19648"/>
                      <a:pt x="6838" y="27554"/>
                    </a:cubicBezTo>
                    <a:cubicBezTo>
                      <a:pt x="5004" y="29588"/>
                      <a:pt x="2802" y="31923"/>
                      <a:pt x="0" y="332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6" name="Google Shape;296;p38"/>
              <p:cNvSpPr/>
              <p:nvPr/>
            </p:nvSpPr>
            <p:spPr>
              <a:xfrm>
                <a:off x="6527325" y="3564650"/>
                <a:ext cx="884000" cy="879000"/>
              </a:xfrm>
              <a:custGeom>
                <a:avLst/>
                <a:gdLst/>
                <a:ahLst/>
                <a:cxnLst/>
                <a:rect l="l" t="t" r="r" b="b"/>
                <a:pathLst>
                  <a:path w="35360" h="35160" extrusionOk="0">
                    <a:moveTo>
                      <a:pt x="6806" y="35093"/>
                    </a:moveTo>
                    <a:cubicBezTo>
                      <a:pt x="8540" y="35093"/>
                      <a:pt x="10375" y="34692"/>
                      <a:pt x="12176" y="33858"/>
                    </a:cubicBezTo>
                    <a:cubicBezTo>
                      <a:pt x="18748" y="30856"/>
                      <a:pt x="22584" y="24719"/>
                      <a:pt x="26320" y="18814"/>
                    </a:cubicBezTo>
                    <a:cubicBezTo>
                      <a:pt x="26653" y="18247"/>
                      <a:pt x="26987" y="17747"/>
                      <a:pt x="27320" y="17213"/>
                    </a:cubicBezTo>
                    <a:cubicBezTo>
                      <a:pt x="30256" y="11643"/>
                      <a:pt x="32891" y="6072"/>
                      <a:pt x="35359" y="234"/>
                    </a:cubicBezTo>
                    <a:lnTo>
                      <a:pt x="34826" y="1"/>
                    </a:lnTo>
                    <a:cubicBezTo>
                      <a:pt x="32324" y="5838"/>
                      <a:pt x="29722" y="11342"/>
                      <a:pt x="26753" y="16880"/>
                    </a:cubicBezTo>
                    <a:cubicBezTo>
                      <a:pt x="26453" y="17380"/>
                      <a:pt x="26086" y="17914"/>
                      <a:pt x="25753" y="18414"/>
                    </a:cubicBezTo>
                    <a:cubicBezTo>
                      <a:pt x="22117" y="24252"/>
                      <a:pt x="18314" y="30289"/>
                      <a:pt x="11876" y="33225"/>
                    </a:cubicBezTo>
                    <a:cubicBezTo>
                      <a:pt x="7773" y="35159"/>
                      <a:pt x="3603" y="34726"/>
                      <a:pt x="368" y="32124"/>
                    </a:cubicBezTo>
                    <a:lnTo>
                      <a:pt x="1" y="32591"/>
                    </a:lnTo>
                    <a:cubicBezTo>
                      <a:pt x="2036" y="34325"/>
                      <a:pt x="4337" y="35093"/>
                      <a:pt x="6806" y="3509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7" name="Google Shape;297;p38"/>
              <p:cNvSpPr/>
              <p:nvPr/>
            </p:nvSpPr>
            <p:spPr>
              <a:xfrm>
                <a:off x="7105250" y="2721550"/>
                <a:ext cx="1219225" cy="1515275"/>
              </a:xfrm>
              <a:custGeom>
                <a:avLst/>
                <a:gdLst/>
                <a:ahLst/>
                <a:cxnLst/>
                <a:rect l="l" t="t" r="r" b="b"/>
                <a:pathLst>
                  <a:path w="48769" h="60611" extrusionOk="0">
                    <a:moveTo>
                      <a:pt x="18380" y="60611"/>
                    </a:moveTo>
                    <a:lnTo>
                      <a:pt x="18547" y="60611"/>
                    </a:lnTo>
                    <a:cubicBezTo>
                      <a:pt x="25418" y="60444"/>
                      <a:pt x="32590" y="50203"/>
                      <a:pt x="39895" y="30122"/>
                    </a:cubicBezTo>
                    <a:cubicBezTo>
                      <a:pt x="45299" y="15245"/>
                      <a:pt x="48768" y="268"/>
                      <a:pt x="48768" y="101"/>
                    </a:cubicBezTo>
                    <a:lnTo>
                      <a:pt x="48201" y="1"/>
                    </a:lnTo>
                    <a:cubicBezTo>
                      <a:pt x="48068" y="568"/>
                      <a:pt x="34325" y="59643"/>
                      <a:pt x="18480" y="60044"/>
                    </a:cubicBezTo>
                    <a:lnTo>
                      <a:pt x="18347" y="60044"/>
                    </a:lnTo>
                    <a:cubicBezTo>
                      <a:pt x="11942" y="60044"/>
                      <a:pt x="5938" y="50404"/>
                      <a:pt x="567" y="31390"/>
                    </a:cubicBezTo>
                    <a:lnTo>
                      <a:pt x="0" y="31557"/>
                    </a:lnTo>
                    <a:cubicBezTo>
                      <a:pt x="5504" y="50871"/>
                      <a:pt x="11675" y="60611"/>
                      <a:pt x="18380" y="6061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8" name="Google Shape;298;p38"/>
              <p:cNvSpPr/>
              <p:nvPr/>
            </p:nvSpPr>
            <p:spPr>
              <a:xfrm>
                <a:off x="7415475" y="2727400"/>
                <a:ext cx="1491925" cy="1516950"/>
              </a:xfrm>
              <a:custGeom>
                <a:avLst/>
                <a:gdLst/>
                <a:ahLst/>
                <a:cxnLst/>
                <a:rect l="l" t="t" r="r" b="b"/>
                <a:pathLst>
                  <a:path w="59677" h="60678" extrusionOk="0">
                    <a:moveTo>
                      <a:pt x="22383" y="60677"/>
                    </a:moveTo>
                    <a:lnTo>
                      <a:pt x="22716" y="60677"/>
                    </a:lnTo>
                    <a:cubicBezTo>
                      <a:pt x="31122" y="60410"/>
                      <a:pt x="39862" y="50136"/>
                      <a:pt x="48802" y="30122"/>
                    </a:cubicBezTo>
                    <a:cubicBezTo>
                      <a:pt x="55373" y="15245"/>
                      <a:pt x="59643" y="300"/>
                      <a:pt x="59676" y="167"/>
                    </a:cubicBezTo>
                    <a:lnTo>
                      <a:pt x="59076" y="0"/>
                    </a:lnTo>
                    <a:cubicBezTo>
                      <a:pt x="59042" y="167"/>
                      <a:pt x="54839" y="15111"/>
                      <a:pt x="48235" y="29888"/>
                    </a:cubicBezTo>
                    <a:cubicBezTo>
                      <a:pt x="39562" y="49402"/>
                      <a:pt x="30722" y="59843"/>
                      <a:pt x="22716" y="60077"/>
                    </a:cubicBezTo>
                    <a:cubicBezTo>
                      <a:pt x="14711" y="60343"/>
                      <a:pt x="7305" y="50703"/>
                      <a:pt x="534" y="31456"/>
                    </a:cubicBezTo>
                    <a:lnTo>
                      <a:pt x="0" y="31656"/>
                    </a:lnTo>
                    <a:cubicBezTo>
                      <a:pt x="6672" y="50903"/>
                      <a:pt x="14210" y="60677"/>
                      <a:pt x="22383" y="6067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9" name="Google Shape;299;p38"/>
              <p:cNvSpPr/>
              <p:nvPr/>
            </p:nvSpPr>
            <p:spPr>
              <a:xfrm>
                <a:off x="8892350" y="2722400"/>
                <a:ext cx="61750" cy="1975600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79024" extrusionOk="0">
                    <a:moveTo>
                      <a:pt x="1" y="0"/>
                    </a:moveTo>
                    <a:lnTo>
                      <a:pt x="2469" y="0"/>
                    </a:lnTo>
                    <a:lnTo>
                      <a:pt x="2469" y="79023"/>
                    </a:lnTo>
                    <a:lnTo>
                      <a:pt x="1" y="7902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0" name="Google Shape;300;p38"/>
              <p:cNvSpPr/>
              <p:nvPr/>
            </p:nvSpPr>
            <p:spPr>
              <a:xfrm>
                <a:off x="8849000" y="2722400"/>
                <a:ext cx="43375" cy="197560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79024" extrusionOk="0">
                    <a:moveTo>
                      <a:pt x="0" y="0"/>
                    </a:moveTo>
                    <a:lnTo>
                      <a:pt x="1735" y="0"/>
                    </a:lnTo>
                    <a:lnTo>
                      <a:pt x="1735" y="79023"/>
                    </a:lnTo>
                    <a:lnTo>
                      <a:pt x="0" y="7902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1" name="Google Shape;301;p38"/>
              <p:cNvSpPr/>
              <p:nvPr/>
            </p:nvSpPr>
            <p:spPr>
              <a:xfrm>
                <a:off x="8317775" y="2722400"/>
                <a:ext cx="61750" cy="1975600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79024" extrusionOk="0">
                    <a:moveTo>
                      <a:pt x="1" y="0"/>
                    </a:moveTo>
                    <a:lnTo>
                      <a:pt x="2469" y="0"/>
                    </a:lnTo>
                    <a:lnTo>
                      <a:pt x="2469" y="79023"/>
                    </a:lnTo>
                    <a:lnTo>
                      <a:pt x="1" y="7902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2" name="Google Shape;302;p38"/>
              <p:cNvSpPr/>
              <p:nvPr/>
            </p:nvSpPr>
            <p:spPr>
              <a:xfrm>
                <a:off x="8274425" y="2722400"/>
                <a:ext cx="43375" cy="197560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79024" extrusionOk="0">
                    <a:moveTo>
                      <a:pt x="0" y="0"/>
                    </a:moveTo>
                    <a:lnTo>
                      <a:pt x="1735" y="0"/>
                    </a:lnTo>
                    <a:lnTo>
                      <a:pt x="1735" y="79023"/>
                    </a:lnTo>
                    <a:lnTo>
                      <a:pt x="0" y="7902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3" name="Google Shape;303;p38"/>
              <p:cNvSpPr/>
              <p:nvPr/>
            </p:nvSpPr>
            <p:spPr>
              <a:xfrm>
                <a:off x="8361975" y="2757425"/>
                <a:ext cx="53040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21216" h="2836" extrusionOk="0">
                    <a:moveTo>
                      <a:pt x="1" y="2836"/>
                    </a:moveTo>
                    <a:lnTo>
                      <a:pt x="21216" y="2836"/>
                    </a:lnTo>
                    <a:lnTo>
                      <a:pt x="2121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4" name="Google Shape;304;p38"/>
              <p:cNvSpPr/>
              <p:nvPr/>
            </p:nvSpPr>
            <p:spPr>
              <a:xfrm>
                <a:off x="8361975" y="3657225"/>
                <a:ext cx="530400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21216" h="2803" extrusionOk="0">
                    <a:moveTo>
                      <a:pt x="1" y="2803"/>
                    </a:moveTo>
                    <a:lnTo>
                      <a:pt x="21216" y="2803"/>
                    </a:lnTo>
                    <a:lnTo>
                      <a:pt x="212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5" name="Google Shape;305;p38"/>
              <p:cNvSpPr/>
              <p:nvPr/>
            </p:nvSpPr>
            <p:spPr>
              <a:xfrm>
                <a:off x="7405450" y="3507950"/>
                <a:ext cx="30900" cy="100742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40297" extrusionOk="0">
                    <a:moveTo>
                      <a:pt x="1" y="1"/>
                    </a:moveTo>
                    <a:lnTo>
                      <a:pt x="1235" y="1"/>
                    </a:lnTo>
                    <a:lnTo>
                      <a:pt x="1235" y="40296"/>
                    </a:lnTo>
                    <a:lnTo>
                      <a:pt x="1" y="4029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6" name="Google Shape;306;p38"/>
              <p:cNvSpPr/>
              <p:nvPr/>
            </p:nvSpPr>
            <p:spPr>
              <a:xfrm>
                <a:off x="7382950" y="3507950"/>
                <a:ext cx="21700" cy="100742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40297" extrusionOk="0">
                    <a:moveTo>
                      <a:pt x="0" y="1"/>
                    </a:moveTo>
                    <a:lnTo>
                      <a:pt x="868" y="1"/>
                    </a:lnTo>
                    <a:lnTo>
                      <a:pt x="868" y="40296"/>
                    </a:lnTo>
                    <a:lnTo>
                      <a:pt x="0" y="4029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" name="Google Shape;307;p38"/>
              <p:cNvSpPr/>
              <p:nvPr/>
            </p:nvSpPr>
            <p:spPr>
              <a:xfrm>
                <a:off x="7113575" y="3507950"/>
                <a:ext cx="30900" cy="1007425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40297" extrusionOk="0">
                    <a:moveTo>
                      <a:pt x="1" y="1"/>
                    </a:moveTo>
                    <a:lnTo>
                      <a:pt x="1235" y="1"/>
                    </a:lnTo>
                    <a:lnTo>
                      <a:pt x="1235" y="40296"/>
                    </a:lnTo>
                    <a:lnTo>
                      <a:pt x="1" y="4029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" name="Google Shape;308;p38"/>
              <p:cNvSpPr/>
              <p:nvPr/>
            </p:nvSpPr>
            <p:spPr>
              <a:xfrm>
                <a:off x="7090225" y="3507950"/>
                <a:ext cx="21725" cy="100742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40297" extrusionOk="0">
                    <a:moveTo>
                      <a:pt x="1" y="1"/>
                    </a:moveTo>
                    <a:lnTo>
                      <a:pt x="868" y="1"/>
                    </a:lnTo>
                    <a:lnTo>
                      <a:pt x="868" y="40296"/>
                    </a:lnTo>
                    <a:lnTo>
                      <a:pt x="1" y="4029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9" name="Google Shape;309;p38"/>
              <p:cNvSpPr/>
              <p:nvPr/>
            </p:nvSpPr>
            <p:spPr>
              <a:xfrm>
                <a:off x="7135275" y="3527125"/>
                <a:ext cx="270200" cy="35050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1402" extrusionOk="0">
                    <a:moveTo>
                      <a:pt x="0" y="1402"/>
                    </a:moveTo>
                    <a:lnTo>
                      <a:pt x="10808" y="1402"/>
                    </a:lnTo>
                    <a:lnTo>
                      <a:pt x="1080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" name="Google Shape;310;p38"/>
              <p:cNvSpPr/>
              <p:nvPr/>
            </p:nvSpPr>
            <p:spPr>
              <a:xfrm>
                <a:off x="7135275" y="3984950"/>
                <a:ext cx="270200" cy="35050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1402" extrusionOk="0">
                    <a:moveTo>
                      <a:pt x="0" y="1402"/>
                    </a:moveTo>
                    <a:lnTo>
                      <a:pt x="10808" y="1402"/>
                    </a:lnTo>
                    <a:lnTo>
                      <a:pt x="1080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1" name="Google Shape;311;p38"/>
              <p:cNvSpPr/>
              <p:nvPr/>
            </p:nvSpPr>
            <p:spPr>
              <a:xfrm>
                <a:off x="8307775" y="2760750"/>
                <a:ext cx="2006450" cy="3001350"/>
              </a:xfrm>
              <a:custGeom>
                <a:avLst/>
                <a:gdLst/>
                <a:ahLst/>
                <a:cxnLst/>
                <a:rect l="l" t="t" r="r" b="b"/>
                <a:pathLst>
                  <a:path w="80258" h="120054" extrusionOk="0">
                    <a:moveTo>
                      <a:pt x="80258" y="120053"/>
                    </a:moveTo>
                    <a:cubicBezTo>
                      <a:pt x="54306" y="109979"/>
                      <a:pt x="34792" y="80191"/>
                      <a:pt x="22650" y="55974"/>
                    </a:cubicBezTo>
                    <a:cubicBezTo>
                      <a:pt x="8373" y="27420"/>
                      <a:pt x="968" y="267"/>
                      <a:pt x="901" y="1"/>
                    </a:cubicBezTo>
                    <a:lnTo>
                      <a:pt x="0" y="267"/>
                    </a:lnTo>
                    <a:cubicBezTo>
                      <a:pt x="67" y="534"/>
                      <a:pt x="7506" y="27820"/>
                      <a:pt x="21816" y="56408"/>
                    </a:cubicBezTo>
                    <a:cubicBezTo>
                      <a:pt x="30222" y="73220"/>
                      <a:pt x="39362" y="87230"/>
                      <a:pt x="48902" y="97971"/>
                    </a:cubicBezTo>
                    <a:cubicBezTo>
                      <a:pt x="58108" y="108311"/>
                      <a:pt x="67749" y="115717"/>
                      <a:pt x="77689" y="1200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12" name="Google Shape;312;p38"/>
            <p:cNvSpPr/>
            <p:nvPr/>
          </p:nvSpPr>
          <p:spPr>
            <a:xfrm rot="-314311">
              <a:off x="2485326" y="1109978"/>
              <a:ext cx="2006403" cy="3001280"/>
            </a:xfrm>
            <a:custGeom>
              <a:avLst/>
              <a:gdLst/>
              <a:ahLst/>
              <a:cxnLst/>
              <a:rect l="l" t="t" r="r" b="b"/>
              <a:pathLst>
                <a:path w="80258" h="120054" extrusionOk="0">
                  <a:moveTo>
                    <a:pt x="80258" y="120053"/>
                  </a:moveTo>
                  <a:cubicBezTo>
                    <a:pt x="54306" y="109979"/>
                    <a:pt x="34792" y="80191"/>
                    <a:pt x="22650" y="55974"/>
                  </a:cubicBezTo>
                  <a:cubicBezTo>
                    <a:pt x="8373" y="27420"/>
                    <a:pt x="968" y="267"/>
                    <a:pt x="901" y="1"/>
                  </a:cubicBezTo>
                  <a:lnTo>
                    <a:pt x="0" y="267"/>
                  </a:lnTo>
                  <a:cubicBezTo>
                    <a:pt x="67" y="534"/>
                    <a:pt x="7506" y="27820"/>
                    <a:pt x="21816" y="56408"/>
                  </a:cubicBezTo>
                  <a:cubicBezTo>
                    <a:pt x="30222" y="73220"/>
                    <a:pt x="39362" y="87230"/>
                    <a:pt x="48902" y="97971"/>
                  </a:cubicBezTo>
                  <a:cubicBezTo>
                    <a:pt x="58108" y="108311"/>
                    <a:pt x="67749" y="115717"/>
                    <a:pt x="77689" y="1200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3" name="Google Shape;313;p38"/>
          <p:cNvSpPr/>
          <p:nvPr/>
        </p:nvSpPr>
        <p:spPr>
          <a:xfrm>
            <a:off x="412638" y="1105813"/>
            <a:ext cx="614700" cy="614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F14B8BD-6677-649F-2E96-302D13C96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192145"/>
              </p:ext>
            </p:extLst>
          </p:nvPr>
        </p:nvGraphicFramePr>
        <p:xfrm>
          <a:off x="3780064" y="1288854"/>
          <a:ext cx="4252331" cy="1000206"/>
        </p:xfrm>
        <a:graphic>
          <a:graphicData uri="http://schemas.openxmlformats.org/drawingml/2006/table">
            <a:tbl>
              <a:tblPr firstRow="1" bandRow="1">
                <a:tableStyleId>{1BE35E52-2DE1-454D-9C3B-326A77E57B27}</a:tableStyleId>
              </a:tblPr>
              <a:tblGrid>
                <a:gridCol w="2104348">
                  <a:extLst>
                    <a:ext uri="{9D8B030D-6E8A-4147-A177-3AD203B41FA5}">
                      <a16:colId xmlns:a16="http://schemas.microsoft.com/office/drawing/2014/main" val="2911827723"/>
                    </a:ext>
                  </a:extLst>
                </a:gridCol>
                <a:gridCol w="2147983">
                  <a:extLst>
                    <a:ext uri="{9D8B030D-6E8A-4147-A177-3AD203B41FA5}">
                      <a16:colId xmlns:a16="http://schemas.microsoft.com/office/drawing/2014/main" val="29757734"/>
                    </a:ext>
                  </a:extLst>
                </a:gridCol>
              </a:tblGrid>
              <a:tr h="500103">
                <a:tc>
                  <a:txBody>
                    <a:bodyPr/>
                    <a:lstStyle/>
                    <a:p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Antes de 1960 (897)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1960-1983 (293)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321511"/>
                  </a:ext>
                </a:extLst>
              </a:tr>
              <a:tr h="500103">
                <a:tc>
                  <a:txBody>
                    <a:bodyPr/>
                    <a:lstStyle/>
                    <a:p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1983-2010 (1877)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Depois de 2010 (128)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101633"/>
                  </a:ext>
                </a:extLst>
              </a:tr>
            </a:tbl>
          </a:graphicData>
        </a:graphic>
      </p:graphicFrame>
      <p:sp>
        <p:nvSpPr>
          <p:cNvPr id="5" name="Subtítulo 2">
            <a:extLst>
              <a:ext uri="{FF2B5EF4-FFF2-40B4-BE49-F238E27FC236}">
                <a16:creationId xmlns:a16="http://schemas.microsoft.com/office/drawing/2014/main" id="{93DE718E-FB02-B6C9-C157-A7F06FF51827}"/>
              </a:ext>
            </a:extLst>
          </p:cNvPr>
          <p:cNvSpPr txBox="1">
            <a:spLocks/>
          </p:cNvSpPr>
          <p:nvPr/>
        </p:nvSpPr>
        <p:spPr>
          <a:xfrm>
            <a:off x="5817233" y="2635611"/>
            <a:ext cx="2718707" cy="101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39700" indent="0" algn="l"/>
            <a:r>
              <a:rPr lang="pt-PT" sz="1600" dirty="0">
                <a:solidFill>
                  <a:schemeClr val="bg1"/>
                </a:solidFill>
              </a:rPr>
              <a:t>403 casos sem valores</a:t>
            </a:r>
          </a:p>
          <a:p>
            <a:pPr marL="139700" indent="0" algn="l"/>
            <a:r>
              <a:rPr lang="pt-PT" sz="1600" dirty="0">
                <a:solidFill>
                  <a:schemeClr val="bg1"/>
                </a:solidFill>
              </a:rPr>
              <a:t>Foram eliminados</a:t>
            </a:r>
          </a:p>
          <a:p>
            <a:pPr marL="139700" indent="0" algn="l"/>
            <a:r>
              <a:rPr lang="pt-PT" sz="1600" dirty="0">
                <a:solidFill>
                  <a:schemeClr val="bg1"/>
                </a:solidFill>
              </a:rPr>
              <a:t>3 195 =&gt; 2 792</a:t>
            </a:r>
          </a:p>
        </p:txBody>
      </p:sp>
    </p:spTree>
    <p:extLst>
      <p:ext uri="{BB962C8B-B14F-4D97-AF65-F5344CB8AC3E}">
        <p14:creationId xmlns:p14="http://schemas.microsoft.com/office/powerpoint/2010/main" val="400576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34F983E-57EC-FD33-0932-6C2E458C7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47208"/>
              </p:ext>
            </p:extLst>
          </p:nvPr>
        </p:nvGraphicFramePr>
        <p:xfrm>
          <a:off x="1833619" y="2571750"/>
          <a:ext cx="5476762" cy="2319975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827664">
                  <a:extLst>
                    <a:ext uri="{9D8B030D-6E8A-4147-A177-3AD203B41FA5}">
                      <a16:colId xmlns:a16="http://schemas.microsoft.com/office/drawing/2014/main" val="130574176"/>
                    </a:ext>
                  </a:extLst>
                </a:gridCol>
                <a:gridCol w="780519">
                  <a:extLst>
                    <a:ext uri="{9D8B030D-6E8A-4147-A177-3AD203B41FA5}">
                      <a16:colId xmlns:a16="http://schemas.microsoft.com/office/drawing/2014/main" val="2368792253"/>
                    </a:ext>
                  </a:extLst>
                </a:gridCol>
                <a:gridCol w="938893">
                  <a:extLst>
                    <a:ext uri="{9D8B030D-6E8A-4147-A177-3AD203B41FA5}">
                      <a16:colId xmlns:a16="http://schemas.microsoft.com/office/drawing/2014/main" val="2370088435"/>
                    </a:ext>
                  </a:extLst>
                </a:gridCol>
                <a:gridCol w="1053192">
                  <a:extLst>
                    <a:ext uri="{9D8B030D-6E8A-4147-A177-3AD203B41FA5}">
                      <a16:colId xmlns:a16="http://schemas.microsoft.com/office/drawing/2014/main" val="4269629263"/>
                    </a:ext>
                  </a:extLst>
                </a:gridCol>
                <a:gridCol w="1038285">
                  <a:extLst>
                    <a:ext uri="{9D8B030D-6E8A-4147-A177-3AD203B41FA5}">
                      <a16:colId xmlns:a16="http://schemas.microsoft.com/office/drawing/2014/main" val="1600023170"/>
                    </a:ext>
                  </a:extLst>
                </a:gridCol>
                <a:gridCol w="838209">
                  <a:extLst>
                    <a:ext uri="{9D8B030D-6E8A-4147-A177-3AD203B41FA5}">
                      <a16:colId xmlns:a16="http://schemas.microsoft.com/office/drawing/2014/main" val="1342020236"/>
                    </a:ext>
                  </a:extLst>
                </a:gridCol>
              </a:tblGrid>
              <a:tr h="4332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N. da Obra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N. de Materiais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Material 1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Material 2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Material 3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b="1" kern="100" dirty="0">
                          <a:effectLst/>
                          <a:latin typeface="Karla" pitchFamily="2" charset="0"/>
                        </a:rPr>
                        <a:t>Material 4</a:t>
                      </a:r>
                      <a:endParaRPr lang="en-US" sz="12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extLst>
                  <a:ext uri="{0D108BD9-81ED-4DB2-BD59-A6C34878D82A}">
                    <a16:rowId xmlns:a16="http://schemas.microsoft.com/office/drawing/2014/main" val="3027602640"/>
                  </a:ext>
                </a:extLst>
              </a:tr>
              <a:tr h="5471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191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3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Alvenaria Rebocada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Betão Armado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Betão Armado Pré-esforçado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-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extLst>
                  <a:ext uri="{0D108BD9-81ED-4DB2-BD59-A6C34878D82A}">
                    <a16:rowId xmlns:a16="http://schemas.microsoft.com/office/drawing/2014/main" val="765754709"/>
                  </a:ext>
                </a:extLst>
              </a:tr>
              <a:tr h="654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272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3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Alvenaria de Pedra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Betão Armado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Ferro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-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extLst>
                  <a:ext uri="{0D108BD9-81ED-4DB2-BD59-A6C34878D82A}">
                    <a16:rowId xmlns:a16="http://schemas.microsoft.com/office/drawing/2014/main" val="662526145"/>
                  </a:ext>
                </a:extLst>
              </a:tr>
              <a:tr h="654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330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4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Alvenaria de Pedra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Alvenaria de Tijolo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Betão Armado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  <a:latin typeface="Karla" pitchFamily="2" charset="0"/>
                        </a:rPr>
                        <a:t>Ferro</a:t>
                      </a:r>
                      <a:endParaRPr lang="en-US" sz="12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874" marR="34874" marT="0" marB="0" anchor="ctr"/>
                </a:tc>
                <a:extLst>
                  <a:ext uri="{0D108BD9-81ED-4DB2-BD59-A6C34878D82A}">
                    <a16:rowId xmlns:a16="http://schemas.microsoft.com/office/drawing/2014/main" val="3439954752"/>
                  </a:ext>
                </a:extLst>
              </a:tr>
            </a:tbl>
          </a:graphicData>
        </a:graphic>
      </p:graphicFrame>
      <p:sp>
        <p:nvSpPr>
          <p:cNvPr id="5" name="Subtítulo 2">
            <a:extLst>
              <a:ext uri="{FF2B5EF4-FFF2-40B4-BE49-F238E27FC236}">
                <a16:creationId xmlns:a16="http://schemas.microsoft.com/office/drawing/2014/main" id="{03A28512-9CAC-D1E9-60F9-6D2D2C65DEC7}"/>
              </a:ext>
            </a:extLst>
          </p:cNvPr>
          <p:cNvSpPr txBox="1">
            <a:spLocks/>
          </p:cNvSpPr>
          <p:nvPr/>
        </p:nvSpPr>
        <p:spPr>
          <a:xfrm>
            <a:off x="330833" y="1051739"/>
            <a:ext cx="2718707" cy="101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39700" indent="0" algn="l"/>
            <a:r>
              <a:rPr lang="pt-PT" sz="1600" dirty="0">
                <a:solidFill>
                  <a:schemeClr val="bg1"/>
                </a:solidFill>
              </a:rPr>
              <a:t>Pontes com a mesma Longitude e Latitude e mesmo Número de Obra</a:t>
            </a:r>
          </a:p>
          <a:p>
            <a:pPr marL="139700" indent="0" algn="l"/>
            <a:endParaRPr lang="pt-PT" sz="1600" dirty="0">
              <a:solidFill>
                <a:schemeClr val="bg1"/>
              </a:solidFill>
            </a:endParaRPr>
          </a:p>
          <a:p>
            <a:pPr marL="139700" indent="0" algn="l"/>
            <a:r>
              <a:rPr lang="pt-PT" sz="1600" dirty="0">
                <a:solidFill>
                  <a:schemeClr val="bg1"/>
                </a:solidFill>
              </a:rPr>
              <a:t>218 pontes</a:t>
            </a:r>
          </a:p>
        </p:txBody>
      </p:sp>
      <p:sp>
        <p:nvSpPr>
          <p:cNvPr id="6" name="Google Shape;291;p38">
            <a:extLst>
              <a:ext uri="{FF2B5EF4-FFF2-40B4-BE49-F238E27FC236}">
                <a16:creationId xmlns:a16="http://schemas.microsoft.com/office/drawing/2014/main" id="{E738DB97-CF37-297A-44FD-76CC849672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826" y="221071"/>
            <a:ext cx="3852000" cy="8306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Pontes Repetidas</a:t>
            </a:r>
            <a:endParaRPr sz="28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C8980A03-3B3D-9C1E-678E-7C0789C061D1}"/>
              </a:ext>
            </a:extLst>
          </p:cNvPr>
          <p:cNvSpPr txBox="1">
            <a:spLocks/>
          </p:cNvSpPr>
          <p:nvPr/>
        </p:nvSpPr>
        <p:spPr>
          <a:xfrm>
            <a:off x="3894366" y="956856"/>
            <a:ext cx="4653642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39700" indent="0" algn="l"/>
            <a:r>
              <a:rPr lang="pt-PT" sz="1600" dirty="0">
                <a:solidFill>
                  <a:schemeClr val="bg1"/>
                </a:solidFill>
              </a:rPr>
              <a:t>Pontes com diversos materiais.</a:t>
            </a:r>
          </a:p>
          <a:p>
            <a:pPr marL="139700" indent="0" algn="l"/>
            <a:r>
              <a:rPr lang="pt-PT" sz="1600" dirty="0">
                <a:solidFill>
                  <a:schemeClr val="bg1"/>
                </a:solidFill>
              </a:rPr>
              <a:t>Pontes com 2 materiais:</a:t>
            </a:r>
          </a:p>
          <a:p>
            <a:pPr marL="139700" indent="0" algn="l"/>
            <a:r>
              <a:rPr lang="pt-PT" sz="1600" dirty="0">
                <a:solidFill>
                  <a:schemeClr val="bg1"/>
                </a:solidFill>
              </a:rPr>
              <a:t>Material da Estrutura (importante) e material do Tabuleiro.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57FA9452-37FE-7E5B-DB8E-BA4CD7CCF61C}"/>
              </a:ext>
            </a:extLst>
          </p:cNvPr>
          <p:cNvSpPr txBox="1">
            <a:spLocks/>
          </p:cNvSpPr>
          <p:nvPr/>
        </p:nvSpPr>
        <p:spPr>
          <a:xfrm>
            <a:off x="6486704" y="2062124"/>
            <a:ext cx="2718707" cy="101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139700" indent="0" algn="l"/>
            <a:r>
              <a:rPr lang="pt-PT" sz="1600" dirty="0">
                <a:solidFill>
                  <a:schemeClr val="bg1"/>
                </a:solidFill>
              </a:rPr>
              <a:t>2 792=&gt; 2 556</a:t>
            </a:r>
          </a:p>
        </p:txBody>
      </p:sp>
    </p:spTree>
    <p:extLst>
      <p:ext uri="{BB962C8B-B14F-4D97-AF65-F5344CB8AC3E}">
        <p14:creationId xmlns:p14="http://schemas.microsoft.com/office/powerpoint/2010/main" val="281730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9"/>
          <p:cNvSpPr txBox="1">
            <a:spLocks noGrp="1"/>
          </p:cNvSpPr>
          <p:nvPr>
            <p:ph type="title"/>
          </p:nvPr>
        </p:nvSpPr>
        <p:spPr>
          <a:xfrm>
            <a:off x="226024" y="1013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PT" dirty="0"/>
              <a:t>Dados Disponíveis - Fotos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682" name="Google Shape;682;p49"/>
          <p:cNvGrpSpPr/>
          <p:nvPr/>
        </p:nvGrpSpPr>
        <p:grpSpPr>
          <a:xfrm>
            <a:off x="6663639" y="2203118"/>
            <a:ext cx="5503144" cy="2400182"/>
            <a:chOff x="6059482" y="2203104"/>
            <a:chExt cx="5503144" cy="2400182"/>
          </a:xfrm>
        </p:grpSpPr>
        <p:grpSp>
          <p:nvGrpSpPr>
            <p:cNvPr id="683" name="Google Shape;683;p49"/>
            <p:cNvGrpSpPr/>
            <p:nvPr/>
          </p:nvGrpSpPr>
          <p:grpSpPr>
            <a:xfrm flipH="1">
              <a:off x="6059482" y="2203104"/>
              <a:ext cx="5503144" cy="2393716"/>
              <a:chOff x="4751071" y="5944700"/>
              <a:chExt cx="3849429" cy="1674396"/>
            </a:xfrm>
          </p:grpSpPr>
          <p:sp>
            <p:nvSpPr>
              <p:cNvPr id="684" name="Google Shape;684;p49"/>
              <p:cNvSpPr/>
              <p:nvPr/>
            </p:nvSpPr>
            <p:spPr>
              <a:xfrm>
                <a:off x="6658250" y="5944700"/>
                <a:ext cx="33400" cy="135682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4273" extrusionOk="0">
                    <a:moveTo>
                      <a:pt x="1" y="0"/>
                    </a:moveTo>
                    <a:lnTo>
                      <a:pt x="1" y="54273"/>
                    </a:lnTo>
                    <a:lnTo>
                      <a:pt x="1335" y="54273"/>
                    </a:lnTo>
                    <a:lnTo>
                      <a:pt x="13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5" name="Google Shape;685;p49"/>
              <p:cNvSpPr/>
              <p:nvPr/>
            </p:nvSpPr>
            <p:spPr>
              <a:xfrm>
                <a:off x="6634075" y="5944700"/>
                <a:ext cx="81750" cy="427825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7113" extrusionOk="0">
                    <a:moveTo>
                      <a:pt x="1" y="0"/>
                    </a:moveTo>
                    <a:lnTo>
                      <a:pt x="1" y="17113"/>
                    </a:lnTo>
                    <a:lnTo>
                      <a:pt x="3270" y="17113"/>
                    </a:lnTo>
                    <a:lnTo>
                      <a:pt x="32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6" name="Google Shape;686;p49"/>
              <p:cNvSpPr/>
              <p:nvPr/>
            </p:nvSpPr>
            <p:spPr>
              <a:xfrm>
                <a:off x="4751075" y="5953025"/>
                <a:ext cx="1891375" cy="1356850"/>
              </a:xfrm>
              <a:custGeom>
                <a:avLst/>
                <a:gdLst/>
                <a:ahLst/>
                <a:cxnLst/>
                <a:rect l="l" t="t" r="r" b="b"/>
                <a:pathLst>
                  <a:path w="75655" h="54274" fill="none" extrusionOk="0">
                    <a:moveTo>
                      <a:pt x="75654" y="1"/>
                    </a:moveTo>
                    <a:lnTo>
                      <a:pt x="0" y="54273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7" name="Google Shape;687;p49"/>
              <p:cNvSpPr/>
              <p:nvPr/>
            </p:nvSpPr>
            <p:spPr>
              <a:xfrm>
                <a:off x="5028750" y="5953025"/>
                <a:ext cx="1613700" cy="1356850"/>
              </a:xfrm>
              <a:custGeom>
                <a:avLst/>
                <a:gdLst/>
                <a:ahLst/>
                <a:cxnLst/>
                <a:rect l="l" t="t" r="r" b="b"/>
                <a:pathLst>
                  <a:path w="64548" h="54274" fill="none" extrusionOk="0">
                    <a:moveTo>
                      <a:pt x="64547" y="1"/>
                    </a:moveTo>
                    <a:lnTo>
                      <a:pt x="1" y="54273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8" name="Google Shape;688;p49"/>
              <p:cNvSpPr/>
              <p:nvPr/>
            </p:nvSpPr>
            <p:spPr>
              <a:xfrm>
                <a:off x="5268100" y="5953025"/>
                <a:ext cx="1374350" cy="1356850"/>
              </a:xfrm>
              <a:custGeom>
                <a:avLst/>
                <a:gdLst/>
                <a:ahLst/>
                <a:cxnLst/>
                <a:rect l="l" t="t" r="r" b="b"/>
                <a:pathLst>
                  <a:path w="54974" h="54274" fill="none" extrusionOk="0">
                    <a:moveTo>
                      <a:pt x="54973" y="1"/>
                    </a:moveTo>
                    <a:lnTo>
                      <a:pt x="0" y="54273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9" name="Google Shape;689;p49"/>
              <p:cNvSpPr/>
              <p:nvPr/>
            </p:nvSpPr>
            <p:spPr>
              <a:xfrm>
                <a:off x="5479925" y="5953025"/>
                <a:ext cx="1162525" cy="1356850"/>
              </a:xfrm>
              <a:custGeom>
                <a:avLst/>
                <a:gdLst/>
                <a:ahLst/>
                <a:cxnLst/>
                <a:rect l="l" t="t" r="r" b="b"/>
                <a:pathLst>
                  <a:path w="46501" h="54274" fill="none" extrusionOk="0">
                    <a:moveTo>
                      <a:pt x="46500" y="1"/>
                    </a:moveTo>
                    <a:lnTo>
                      <a:pt x="0" y="54273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0" name="Google Shape;690;p49"/>
              <p:cNvSpPr/>
              <p:nvPr/>
            </p:nvSpPr>
            <p:spPr>
              <a:xfrm>
                <a:off x="5670050" y="5953025"/>
                <a:ext cx="972400" cy="1356850"/>
              </a:xfrm>
              <a:custGeom>
                <a:avLst/>
                <a:gdLst/>
                <a:ahLst/>
                <a:cxnLst/>
                <a:rect l="l" t="t" r="r" b="b"/>
                <a:pathLst>
                  <a:path w="38896" h="54274" fill="none" extrusionOk="0">
                    <a:moveTo>
                      <a:pt x="38895" y="1"/>
                    </a:moveTo>
                    <a:lnTo>
                      <a:pt x="1" y="54273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1" name="Google Shape;691;p49"/>
              <p:cNvSpPr/>
              <p:nvPr/>
            </p:nvSpPr>
            <p:spPr>
              <a:xfrm>
                <a:off x="5847675" y="5953025"/>
                <a:ext cx="794775" cy="1356850"/>
              </a:xfrm>
              <a:custGeom>
                <a:avLst/>
                <a:gdLst/>
                <a:ahLst/>
                <a:cxnLst/>
                <a:rect l="l" t="t" r="r" b="b"/>
                <a:pathLst>
                  <a:path w="31791" h="54274" fill="none" extrusionOk="0">
                    <a:moveTo>
                      <a:pt x="31790" y="1"/>
                    </a:moveTo>
                    <a:lnTo>
                      <a:pt x="1" y="54273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2" name="Google Shape;692;p49"/>
              <p:cNvSpPr/>
              <p:nvPr/>
            </p:nvSpPr>
            <p:spPr>
              <a:xfrm>
                <a:off x="6013625" y="5953025"/>
                <a:ext cx="628825" cy="1356850"/>
              </a:xfrm>
              <a:custGeom>
                <a:avLst/>
                <a:gdLst/>
                <a:ahLst/>
                <a:cxnLst/>
                <a:rect l="l" t="t" r="r" b="b"/>
                <a:pathLst>
                  <a:path w="25153" h="54274" fill="none" extrusionOk="0">
                    <a:moveTo>
                      <a:pt x="25152" y="1"/>
                    </a:moveTo>
                    <a:lnTo>
                      <a:pt x="1" y="54273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3" name="Google Shape;693;p49"/>
              <p:cNvSpPr/>
              <p:nvPr/>
            </p:nvSpPr>
            <p:spPr>
              <a:xfrm>
                <a:off x="6170400" y="5953025"/>
                <a:ext cx="472050" cy="1356850"/>
              </a:xfrm>
              <a:custGeom>
                <a:avLst/>
                <a:gdLst/>
                <a:ahLst/>
                <a:cxnLst/>
                <a:rect l="l" t="t" r="r" b="b"/>
                <a:pathLst>
                  <a:path w="18882" h="54274" fill="none" extrusionOk="0">
                    <a:moveTo>
                      <a:pt x="18881" y="1"/>
                    </a:moveTo>
                    <a:lnTo>
                      <a:pt x="1" y="54273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4" name="Google Shape;694;p49"/>
              <p:cNvSpPr/>
              <p:nvPr/>
            </p:nvSpPr>
            <p:spPr>
              <a:xfrm>
                <a:off x="6323850" y="5953025"/>
                <a:ext cx="318600" cy="1356850"/>
              </a:xfrm>
              <a:custGeom>
                <a:avLst/>
                <a:gdLst/>
                <a:ahLst/>
                <a:cxnLst/>
                <a:rect l="l" t="t" r="r" b="b"/>
                <a:pathLst>
                  <a:path w="12744" h="54274" fill="none" extrusionOk="0">
                    <a:moveTo>
                      <a:pt x="12743" y="1"/>
                    </a:moveTo>
                    <a:lnTo>
                      <a:pt x="1" y="54273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5" name="Google Shape;695;p49"/>
              <p:cNvSpPr/>
              <p:nvPr/>
            </p:nvSpPr>
            <p:spPr>
              <a:xfrm>
                <a:off x="6475625" y="5953025"/>
                <a:ext cx="166825" cy="1356850"/>
              </a:xfrm>
              <a:custGeom>
                <a:avLst/>
                <a:gdLst/>
                <a:ahLst/>
                <a:cxnLst/>
                <a:rect l="l" t="t" r="r" b="b"/>
                <a:pathLst>
                  <a:path w="6673" h="54274" fill="none" extrusionOk="0">
                    <a:moveTo>
                      <a:pt x="6672" y="1"/>
                    </a:moveTo>
                    <a:lnTo>
                      <a:pt x="1" y="54273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6" name="Google Shape;696;p49"/>
              <p:cNvSpPr/>
              <p:nvPr/>
            </p:nvSpPr>
            <p:spPr>
              <a:xfrm>
                <a:off x="6710800" y="5950525"/>
                <a:ext cx="1889700" cy="1358500"/>
              </a:xfrm>
              <a:custGeom>
                <a:avLst/>
                <a:gdLst/>
                <a:ahLst/>
                <a:cxnLst/>
                <a:rect l="l" t="t" r="r" b="b"/>
                <a:pathLst>
                  <a:path w="75588" h="54340" fill="none" extrusionOk="0">
                    <a:moveTo>
                      <a:pt x="0" y="1"/>
                    </a:moveTo>
                    <a:lnTo>
                      <a:pt x="75588" y="54340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7" name="Google Shape;697;p49"/>
              <p:cNvSpPr/>
              <p:nvPr/>
            </p:nvSpPr>
            <p:spPr>
              <a:xfrm>
                <a:off x="6710800" y="5950525"/>
                <a:ext cx="1613675" cy="1358500"/>
              </a:xfrm>
              <a:custGeom>
                <a:avLst/>
                <a:gdLst/>
                <a:ahLst/>
                <a:cxnLst/>
                <a:rect l="l" t="t" r="r" b="b"/>
                <a:pathLst>
                  <a:path w="64547" h="54340" fill="none" extrusionOk="0">
                    <a:moveTo>
                      <a:pt x="0" y="1"/>
                    </a:moveTo>
                    <a:lnTo>
                      <a:pt x="64546" y="54340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8" name="Google Shape;698;p49"/>
              <p:cNvSpPr/>
              <p:nvPr/>
            </p:nvSpPr>
            <p:spPr>
              <a:xfrm>
                <a:off x="6710800" y="5950525"/>
                <a:ext cx="1374325" cy="1358500"/>
              </a:xfrm>
              <a:custGeom>
                <a:avLst/>
                <a:gdLst/>
                <a:ahLst/>
                <a:cxnLst/>
                <a:rect l="l" t="t" r="r" b="b"/>
                <a:pathLst>
                  <a:path w="54973" h="54340" fill="none" extrusionOk="0">
                    <a:moveTo>
                      <a:pt x="0" y="1"/>
                    </a:moveTo>
                    <a:lnTo>
                      <a:pt x="54973" y="54340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9" name="Google Shape;699;p49"/>
              <p:cNvSpPr/>
              <p:nvPr/>
            </p:nvSpPr>
            <p:spPr>
              <a:xfrm>
                <a:off x="6710800" y="5950525"/>
                <a:ext cx="1162525" cy="1358500"/>
              </a:xfrm>
              <a:custGeom>
                <a:avLst/>
                <a:gdLst/>
                <a:ahLst/>
                <a:cxnLst/>
                <a:rect l="l" t="t" r="r" b="b"/>
                <a:pathLst>
                  <a:path w="46501" h="54340" fill="none" extrusionOk="0">
                    <a:moveTo>
                      <a:pt x="0" y="1"/>
                    </a:moveTo>
                    <a:lnTo>
                      <a:pt x="46500" y="54340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0" name="Google Shape;700;p49"/>
              <p:cNvSpPr/>
              <p:nvPr/>
            </p:nvSpPr>
            <p:spPr>
              <a:xfrm>
                <a:off x="6710800" y="5950525"/>
                <a:ext cx="970725" cy="1358500"/>
              </a:xfrm>
              <a:custGeom>
                <a:avLst/>
                <a:gdLst/>
                <a:ahLst/>
                <a:cxnLst/>
                <a:rect l="l" t="t" r="r" b="b"/>
                <a:pathLst>
                  <a:path w="38829" h="54340" fill="none" extrusionOk="0">
                    <a:moveTo>
                      <a:pt x="0" y="1"/>
                    </a:moveTo>
                    <a:lnTo>
                      <a:pt x="38828" y="54340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1" name="Google Shape;701;p49"/>
              <p:cNvSpPr/>
              <p:nvPr/>
            </p:nvSpPr>
            <p:spPr>
              <a:xfrm>
                <a:off x="6710800" y="5950525"/>
                <a:ext cx="793925" cy="1358500"/>
              </a:xfrm>
              <a:custGeom>
                <a:avLst/>
                <a:gdLst/>
                <a:ahLst/>
                <a:cxnLst/>
                <a:rect l="l" t="t" r="r" b="b"/>
                <a:pathLst>
                  <a:path w="31757" h="54340" fill="none" extrusionOk="0">
                    <a:moveTo>
                      <a:pt x="0" y="1"/>
                    </a:moveTo>
                    <a:lnTo>
                      <a:pt x="31756" y="54340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2" name="Google Shape;702;p49"/>
              <p:cNvSpPr/>
              <p:nvPr/>
            </p:nvSpPr>
            <p:spPr>
              <a:xfrm>
                <a:off x="6710800" y="5950525"/>
                <a:ext cx="628800" cy="1358500"/>
              </a:xfrm>
              <a:custGeom>
                <a:avLst/>
                <a:gdLst/>
                <a:ahLst/>
                <a:cxnLst/>
                <a:rect l="l" t="t" r="r" b="b"/>
                <a:pathLst>
                  <a:path w="25152" h="54340" fill="none" extrusionOk="0">
                    <a:moveTo>
                      <a:pt x="0" y="1"/>
                    </a:moveTo>
                    <a:lnTo>
                      <a:pt x="25152" y="54340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3" name="Google Shape;703;p49"/>
              <p:cNvSpPr/>
              <p:nvPr/>
            </p:nvSpPr>
            <p:spPr>
              <a:xfrm>
                <a:off x="6710800" y="5950525"/>
                <a:ext cx="471200" cy="1358500"/>
              </a:xfrm>
              <a:custGeom>
                <a:avLst/>
                <a:gdLst/>
                <a:ahLst/>
                <a:cxnLst/>
                <a:rect l="l" t="t" r="r" b="b"/>
                <a:pathLst>
                  <a:path w="18848" h="54340" fill="none" extrusionOk="0">
                    <a:moveTo>
                      <a:pt x="0" y="1"/>
                    </a:moveTo>
                    <a:lnTo>
                      <a:pt x="18847" y="54340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4" name="Google Shape;704;p49"/>
              <p:cNvSpPr/>
              <p:nvPr/>
            </p:nvSpPr>
            <p:spPr>
              <a:xfrm>
                <a:off x="6710800" y="5950525"/>
                <a:ext cx="316925" cy="1358500"/>
              </a:xfrm>
              <a:custGeom>
                <a:avLst/>
                <a:gdLst/>
                <a:ahLst/>
                <a:cxnLst/>
                <a:rect l="l" t="t" r="r" b="b"/>
                <a:pathLst>
                  <a:path w="12677" h="54340" fill="none" extrusionOk="0">
                    <a:moveTo>
                      <a:pt x="0" y="1"/>
                    </a:moveTo>
                    <a:lnTo>
                      <a:pt x="12676" y="54340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5" name="Google Shape;705;p49"/>
              <p:cNvSpPr/>
              <p:nvPr/>
            </p:nvSpPr>
            <p:spPr>
              <a:xfrm>
                <a:off x="6710800" y="5950525"/>
                <a:ext cx="165975" cy="135850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54340" fill="none" extrusionOk="0">
                    <a:moveTo>
                      <a:pt x="0" y="1"/>
                    </a:moveTo>
                    <a:lnTo>
                      <a:pt x="6638" y="54340"/>
                    </a:lnTo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lt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6" name="Google Shape;706;p49"/>
              <p:cNvSpPr/>
              <p:nvPr/>
            </p:nvSpPr>
            <p:spPr>
              <a:xfrm>
                <a:off x="6350550" y="6316625"/>
                <a:ext cx="333575" cy="946550"/>
              </a:xfrm>
              <a:custGeom>
                <a:avLst/>
                <a:gdLst/>
                <a:ahLst/>
                <a:cxnLst/>
                <a:rect l="l" t="t" r="r" b="b"/>
                <a:pathLst>
                  <a:path w="13343" h="37862" extrusionOk="0">
                    <a:moveTo>
                      <a:pt x="12042" y="1"/>
                    </a:moveTo>
                    <a:lnTo>
                      <a:pt x="0" y="37561"/>
                    </a:lnTo>
                    <a:lnTo>
                      <a:pt x="1268" y="37861"/>
                    </a:lnTo>
                    <a:lnTo>
                      <a:pt x="13343" y="268"/>
                    </a:lnTo>
                    <a:lnTo>
                      <a:pt x="120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7" name="Google Shape;707;p49"/>
              <p:cNvSpPr/>
              <p:nvPr/>
            </p:nvSpPr>
            <p:spPr>
              <a:xfrm>
                <a:off x="6667425" y="6316625"/>
                <a:ext cx="334425" cy="946550"/>
              </a:xfrm>
              <a:custGeom>
                <a:avLst/>
                <a:gdLst/>
                <a:ahLst/>
                <a:cxnLst/>
                <a:rect l="l" t="t" r="r" b="b"/>
                <a:pathLst>
                  <a:path w="13377" h="37862" extrusionOk="0">
                    <a:moveTo>
                      <a:pt x="1268" y="1"/>
                    </a:moveTo>
                    <a:lnTo>
                      <a:pt x="1" y="268"/>
                    </a:lnTo>
                    <a:lnTo>
                      <a:pt x="12076" y="37861"/>
                    </a:lnTo>
                    <a:lnTo>
                      <a:pt x="13377" y="37561"/>
                    </a:lnTo>
                    <a:lnTo>
                      <a:pt x="12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8" name="Google Shape;708;p49"/>
              <p:cNvSpPr/>
              <p:nvPr/>
            </p:nvSpPr>
            <p:spPr>
              <a:xfrm>
                <a:off x="6328025" y="7305675"/>
                <a:ext cx="671325" cy="291900"/>
              </a:xfrm>
              <a:custGeom>
                <a:avLst/>
                <a:gdLst/>
                <a:ahLst/>
                <a:cxnLst/>
                <a:rect l="l" t="t" r="r" b="b"/>
                <a:pathLst>
                  <a:path w="26853" h="11676" extrusionOk="0">
                    <a:moveTo>
                      <a:pt x="13443" y="1802"/>
                    </a:moveTo>
                    <a:lnTo>
                      <a:pt x="18514" y="10008"/>
                    </a:lnTo>
                    <a:lnTo>
                      <a:pt x="18814" y="10508"/>
                    </a:lnTo>
                    <a:lnTo>
                      <a:pt x="7472" y="10508"/>
                    </a:lnTo>
                    <a:lnTo>
                      <a:pt x="13443" y="1802"/>
                    </a:lnTo>
                    <a:close/>
                    <a:moveTo>
                      <a:pt x="1768" y="0"/>
                    </a:moveTo>
                    <a:lnTo>
                      <a:pt x="0" y="534"/>
                    </a:lnTo>
                    <a:lnTo>
                      <a:pt x="5805" y="9974"/>
                    </a:lnTo>
                    <a:lnTo>
                      <a:pt x="6105" y="10475"/>
                    </a:lnTo>
                    <a:lnTo>
                      <a:pt x="1835" y="10475"/>
                    </a:lnTo>
                    <a:lnTo>
                      <a:pt x="1835" y="11675"/>
                    </a:lnTo>
                    <a:lnTo>
                      <a:pt x="25919" y="11675"/>
                    </a:lnTo>
                    <a:lnTo>
                      <a:pt x="25919" y="10475"/>
                    </a:lnTo>
                    <a:lnTo>
                      <a:pt x="20315" y="10475"/>
                    </a:lnTo>
                    <a:lnTo>
                      <a:pt x="26853" y="768"/>
                    </a:lnTo>
                    <a:lnTo>
                      <a:pt x="25118" y="167"/>
                    </a:lnTo>
                    <a:lnTo>
                      <a:pt x="19614" y="8373"/>
                    </a:lnTo>
                    <a:lnTo>
                      <a:pt x="14444" y="0"/>
                    </a:lnTo>
                    <a:lnTo>
                      <a:pt x="13143" y="434"/>
                    </a:lnTo>
                    <a:lnTo>
                      <a:pt x="12409" y="167"/>
                    </a:lnTo>
                    <a:lnTo>
                      <a:pt x="6905" y="8373"/>
                    </a:ln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9" name="Google Shape;709;p49"/>
              <p:cNvSpPr/>
              <p:nvPr/>
            </p:nvSpPr>
            <p:spPr>
              <a:xfrm>
                <a:off x="4751281" y="7233117"/>
                <a:ext cx="3839214" cy="98435"/>
              </a:xfrm>
              <a:custGeom>
                <a:avLst/>
                <a:gdLst/>
                <a:ahLst/>
                <a:cxnLst/>
                <a:rect l="l" t="t" r="r" b="b"/>
                <a:pathLst>
                  <a:path w="208483" h="3937" extrusionOk="0">
                    <a:moveTo>
                      <a:pt x="0" y="0"/>
                    </a:moveTo>
                    <a:lnTo>
                      <a:pt x="0" y="3936"/>
                    </a:lnTo>
                    <a:lnTo>
                      <a:pt x="208482" y="3936"/>
                    </a:lnTo>
                    <a:lnTo>
                      <a:pt x="2084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0" name="Google Shape;710;p49"/>
              <p:cNvSpPr/>
              <p:nvPr/>
            </p:nvSpPr>
            <p:spPr>
              <a:xfrm>
                <a:off x="4751071" y="7289007"/>
                <a:ext cx="3839214" cy="42546"/>
              </a:xfrm>
              <a:custGeom>
                <a:avLst/>
                <a:gdLst/>
                <a:ahLst/>
                <a:cxnLst/>
                <a:rect l="l" t="t" r="r" b="b"/>
                <a:pathLst>
                  <a:path w="208483" h="1702" extrusionOk="0">
                    <a:moveTo>
                      <a:pt x="0" y="0"/>
                    </a:moveTo>
                    <a:lnTo>
                      <a:pt x="0" y="1701"/>
                    </a:lnTo>
                    <a:lnTo>
                      <a:pt x="208482" y="1701"/>
                    </a:lnTo>
                    <a:lnTo>
                      <a:pt x="2084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1" name="Google Shape;711;p49"/>
              <p:cNvSpPr/>
              <p:nvPr/>
            </p:nvSpPr>
            <p:spPr>
              <a:xfrm>
                <a:off x="6373900" y="7493146"/>
                <a:ext cx="602100" cy="125950"/>
              </a:xfrm>
              <a:custGeom>
                <a:avLst/>
                <a:gdLst/>
                <a:ahLst/>
                <a:cxnLst/>
                <a:rect l="l" t="t" r="r" b="b"/>
                <a:pathLst>
                  <a:path w="24084" h="5038" extrusionOk="0">
                    <a:moveTo>
                      <a:pt x="1935" y="0"/>
                    </a:moveTo>
                    <a:lnTo>
                      <a:pt x="3970" y="3370"/>
                    </a:lnTo>
                    <a:lnTo>
                      <a:pt x="4303" y="3870"/>
                    </a:lnTo>
                    <a:lnTo>
                      <a:pt x="0" y="3870"/>
                    </a:lnTo>
                    <a:lnTo>
                      <a:pt x="0" y="5037"/>
                    </a:lnTo>
                    <a:lnTo>
                      <a:pt x="24084" y="5037"/>
                    </a:lnTo>
                    <a:lnTo>
                      <a:pt x="24084" y="3870"/>
                    </a:lnTo>
                    <a:lnTo>
                      <a:pt x="18480" y="3870"/>
                    </a:lnTo>
                    <a:lnTo>
                      <a:pt x="21048" y="0"/>
                    </a:lnTo>
                    <a:lnTo>
                      <a:pt x="18947" y="0"/>
                    </a:lnTo>
                    <a:lnTo>
                      <a:pt x="17779" y="1735"/>
                    </a:lnTo>
                    <a:lnTo>
                      <a:pt x="16745" y="0"/>
                    </a:lnTo>
                    <a:lnTo>
                      <a:pt x="14644" y="0"/>
                    </a:lnTo>
                    <a:lnTo>
                      <a:pt x="16679" y="3370"/>
                    </a:lnTo>
                    <a:lnTo>
                      <a:pt x="17012" y="3870"/>
                    </a:lnTo>
                    <a:lnTo>
                      <a:pt x="5637" y="3870"/>
                    </a:lnTo>
                    <a:lnTo>
                      <a:pt x="8273" y="0"/>
                    </a:lnTo>
                    <a:lnTo>
                      <a:pt x="6238" y="0"/>
                    </a:lnTo>
                    <a:lnTo>
                      <a:pt x="5070" y="1735"/>
                    </a:lnTo>
                    <a:lnTo>
                      <a:pt x="4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12" name="Google Shape;712;p49"/>
            <p:cNvSpPr/>
            <p:nvPr/>
          </p:nvSpPr>
          <p:spPr>
            <a:xfrm>
              <a:off x="6248250" y="4081796"/>
              <a:ext cx="128757" cy="521490"/>
            </a:xfrm>
            <a:custGeom>
              <a:avLst/>
              <a:gdLst/>
              <a:ahLst/>
              <a:cxnLst/>
              <a:rect l="l" t="t" r="r" b="b"/>
              <a:pathLst>
                <a:path w="6405" h="19515" extrusionOk="0">
                  <a:moveTo>
                    <a:pt x="834" y="0"/>
                  </a:moveTo>
                  <a:cubicBezTo>
                    <a:pt x="367" y="0"/>
                    <a:pt x="0" y="367"/>
                    <a:pt x="0" y="834"/>
                  </a:cubicBezTo>
                  <a:lnTo>
                    <a:pt x="0" y="19514"/>
                  </a:lnTo>
                  <a:lnTo>
                    <a:pt x="6405" y="19514"/>
                  </a:lnTo>
                  <a:lnTo>
                    <a:pt x="6405" y="834"/>
                  </a:lnTo>
                  <a:cubicBezTo>
                    <a:pt x="6405" y="367"/>
                    <a:pt x="6038" y="0"/>
                    <a:pt x="5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49"/>
            <p:cNvSpPr/>
            <p:nvPr/>
          </p:nvSpPr>
          <p:spPr>
            <a:xfrm>
              <a:off x="7345825" y="4081796"/>
              <a:ext cx="128757" cy="521490"/>
            </a:xfrm>
            <a:custGeom>
              <a:avLst/>
              <a:gdLst/>
              <a:ahLst/>
              <a:cxnLst/>
              <a:rect l="l" t="t" r="r" b="b"/>
              <a:pathLst>
                <a:path w="6405" h="19515" extrusionOk="0">
                  <a:moveTo>
                    <a:pt x="834" y="0"/>
                  </a:moveTo>
                  <a:cubicBezTo>
                    <a:pt x="367" y="0"/>
                    <a:pt x="0" y="367"/>
                    <a:pt x="0" y="834"/>
                  </a:cubicBezTo>
                  <a:lnTo>
                    <a:pt x="0" y="19514"/>
                  </a:lnTo>
                  <a:lnTo>
                    <a:pt x="6405" y="19514"/>
                  </a:lnTo>
                  <a:lnTo>
                    <a:pt x="6405" y="834"/>
                  </a:lnTo>
                  <a:cubicBezTo>
                    <a:pt x="6405" y="367"/>
                    <a:pt x="6038" y="0"/>
                    <a:pt x="5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14" name="Google Shape;714;p49"/>
          <p:cNvSpPr/>
          <p:nvPr/>
        </p:nvSpPr>
        <p:spPr>
          <a:xfrm>
            <a:off x="7752197" y="2247929"/>
            <a:ext cx="614700" cy="614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C69E2F2-CEB7-BCAF-2F97-DD0D63681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657346"/>
              </p:ext>
            </p:extLst>
          </p:nvPr>
        </p:nvGraphicFramePr>
        <p:xfrm>
          <a:off x="323036" y="835569"/>
          <a:ext cx="2797069" cy="1551625"/>
        </p:xfrm>
        <a:graphic>
          <a:graphicData uri="http://schemas.openxmlformats.org/drawingml/2006/table">
            <a:tbl>
              <a:tblPr firstRow="1" firstCol="1" bandRow="1">
                <a:tableStyleId>{1BE35E52-2DE1-454D-9C3B-326A77E57B27}</a:tableStyleId>
              </a:tblPr>
              <a:tblGrid>
                <a:gridCol w="1746469">
                  <a:extLst>
                    <a:ext uri="{9D8B030D-6E8A-4147-A177-3AD203B41FA5}">
                      <a16:colId xmlns:a16="http://schemas.microsoft.com/office/drawing/2014/main" val="703986659"/>
                    </a:ext>
                  </a:extLst>
                </a:gridCol>
                <a:gridCol w="1050600">
                  <a:extLst>
                    <a:ext uri="{9D8B030D-6E8A-4147-A177-3AD203B41FA5}">
                      <a16:colId xmlns:a16="http://schemas.microsoft.com/office/drawing/2014/main" val="6054493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2000" b="1" kern="100" dirty="0">
                          <a:effectLst/>
                          <a:latin typeface="Karla" pitchFamily="2" charset="0"/>
                        </a:rPr>
                        <a:t>Pontes</a:t>
                      </a:r>
                      <a:endParaRPr lang="en-US" sz="20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2000" kern="100" dirty="0">
                          <a:effectLst/>
                          <a:latin typeface="Karla" pitchFamily="2" charset="0"/>
                        </a:rPr>
                        <a:t>2 556</a:t>
                      </a:r>
                      <a:endParaRPr lang="en-US" sz="20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391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2000" b="1" kern="100" dirty="0">
                          <a:effectLst/>
                          <a:latin typeface="Karla" pitchFamily="2" charset="0"/>
                        </a:rPr>
                        <a:t>Sem foto</a:t>
                      </a:r>
                      <a:endParaRPr lang="en-US" sz="20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2000" kern="100" dirty="0">
                          <a:effectLst/>
                          <a:latin typeface="Karla" pitchFamily="2" charset="0"/>
                        </a:rPr>
                        <a:t>870</a:t>
                      </a:r>
                      <a:endParaRPr lang="en-US" sz="20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0149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2000" b="1" kern="100" dirty="0">
                          <a:effectLst/>
                          <a:latin typeface="Karla" pitchFamily="2" charset="0"/>
                        </a:rPr>
                        <a:t>Com foto</a:t>
                      </a:r>
                      <a:endParaRPr lang="en-US" sz="20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2000" kern="100" dirty="0">
                          <a:effectLst/>
                          <a:latin typeface="Karla" pitchFamily="2" charset="0"/>
                        </a:rPr>
                        <a:t>1 686</a:t>
                      </a:r>
                      <a:endParaRPr lang="en-US" sz="20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8170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2000" b="1" kern="100" dirty="0">
                          <a:effectLst/>
                          <a:latin typeface="Karla" pitchFamily="2" charset="0"/>
                        </a:rPr>
                        <a:t>Média</a:t>
                      </a:r>
                      <a:endParaRPr lang="en-US" sz="20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2000" kern="100" dirty="0">
                          <a:effectLst/>
                          <a:latin typeface="Karla" pitchFamily="2" charset="0"/>
                        </a:rPr>
                        <a:t>3,83</a:t>
                      </a:r>
                      <a:endParaRPr lang="en-US" sz="20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1633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2000" b="1" kern="100" dirty="0">
                          <a:effectLst/>
                          <a:latin typeface="Karla" pitchFamily="2" charset="0"/>
                        </a:rPr>
                        <a:t>Nº de fotos</a:t>
                      </a:r>
                      <a:endParaRPr lang="en-US" sz="2000" b="1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2000" kern="100" dirty="0">
                          <a:effectLst/>
                          <a:latin typeface="Karla" pitchFamily="2" charset="0"/>
                        </a:rPr>
                        <a:t>6 459</a:t>
                      </a:r>
                      <a:endParaRPr lang="en-US" sz="2000" kern="100" dirty="0">
                        <a:effectLst/>
                        <a:latin typeface="Karl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4844714"/>
                  </a:ext>
                </a:extLst>
              </a:tr>
            </a:tbl>
          </a:graphicData>
        </a:graphic>
      </p:graphicFrame>
      <p:pic>
        <p:nvPicPr>
          <p:cNvPr id="8" name="Imagem 7" descr="Uma imagem com ar livre, veículo, chão, edifício&#10;&#10;Descrição gerada automaticamente">
            <a:extLst>
              <a:ext uri="{FF2B5EF4-FFF2-40B4-BE49-F238E27FC236}">
                <a16:creationId xmlns:a16="http://schemas.microsoft.com/office/drawing/2014/main" id="{27BDFBEE-6B21-64A4-60F6-669905F968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3367"/>
          <a:stretch/>
        </p:blipFill>
        <p:spPr>
          <a:xfrm>
            <a:off x="3425400" y="884755"/>
            <a:ext cx="2596850" cy="1326690"/>
          </a:xfrm>
          <a:prstGeom prst="rect">
            <a:avLst/>
          </a:prstGeom>
        </p:spPr>
      </p:pic>
      <p:pic>
        <p:nvPicPr>
          <p:cNvPr id="10" name="Imagem 9" descr="Uma imagem com ar livre, edifício, céu, Material composto&#10;&#10;Descrição gerada automaticamente">
            <a:extLst>
              <a:ext uri="{FF2B5EF4-FFF2-40B4-BE49-F238E27FC236}">
                <a16:creationId xmlns:a16="http://schemas.microsoft.com/office/drawing/2014/main" id="{23CD6F87-3B3E-C4CE-729C-C0D12571B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887" y="1890962"/>
            <a:ext cx="2439522" cy="1626348"/>
          </a:xfrm>
          <a:prstGeom prst="rect">
            <a:avLst/>
          </a:prstGeom>
        </p:spPr>
      </p:pic>
      <p:pic>
        <p:nvPicPr>
          <p:cNvPr id="12" name="Imagem 11" descr="Uma imagem com ar livre, céu, Material composto, infraestrutura&#10;&#10;Descrição gerada automaticamente">
            <a:extLst>
              <a:ext uri="{FF2B5EF4-FFF2-40B4-BE49-F238E27FC236}">
                <a16:creationId xmlns:a16="http://schemas.microsoft.com/office/drawing/2014/main" id="{FBC7C970-4C6F-E9C8-0239-6341951AA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351" y="2925123"/>
            <a:ext cx="2439522" cy="1626348"/>
          </a:xfrm>
          <a:prstGeom prst="rect">
            <a:avLst/>
          </a:prstGeom>
        </p:spPr>
      </p:pic>
      <p:pic>
        <p:nvPicPr>
          <p:cNvPr id="14" name="Imagem 13" descr="Uma imagem com ar livre, edifício, ponte, passagem superior&#10;&#10;Descrição gerada automaticamente">
            <a:extLst>
              <a:ext uri="{FF2B5EF4-FFF2-40B4-BE49-F238E27FC236}">
                <a16:creationId xmlns:a16="http://schemas.microsoft.com/office/drawing/2014/main" id="{A02558EA-231E-5337-2497-7F4884111A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514" y="2925123"/>
            <a:ext cx="2461416" cy="1640944"/>
          </a:xfrm>
          <a:prstGeom prst="rect">
            <a:avLst/>
          </a:prstGeom>
        </p:spPr>
      </p:pic>
      <p:pic>
        <p:nvPicPr>
          <p:cNvPr id="3" name="Imagem 2" descr="Uma imagem com ar livre, percurso, céu, passagem superior&#10;&#10;Descrição gerada automaticamente">
            <a:extLst>
              <a:ext uri="{FF2B5EF4-FFF2-40B4-BE49-F238E27FC236}">
                <a16:creationId xmlns:a16="http://schemas.microsoft.com/office/drawing/2014/main" id="{0C2C48F2-7355-53C3-4B2C-1406502CA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2453" y="385690"/>
            <a:ext cx="2039487" cy="135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32648"/>
      </p:ext>
    </p:extLst>
  </p:cSld>
  <p:clrMapOvr>
    <a:masterClrMapping/>
  </p:clrMapOvr>
</p:sld>
</file>

<file path=ppt/theme/theme1.xml><?xml version="1.0" encoding="utf-8"?>
<a:theme xmlns:a="http://schemas.openxmlformats.org/drawingml/2006/main" name="Bridge Construction Thesis Defense by Slidesgo">
  <a:themeElements>
    <a:clrScheme name="Simple Light">
      <a:dk1>
        <a:srgbClr val="FFFFFF"/>
      </a:dk1>
      <a:lt1>
        <a:srgbClr val="181818"/>
      </a:lt1>
      <a:dk2>
        <a:srgbClr val="F9E500"/>
      </a:dk2>
      <a:lt2>
        <a:srgbClr val="F02B3F"/>
      </a:lt2>
      <a:accent1>
        <a:srgbClr val="00A6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3158</Words>
  <Application>Microsoft Office PowerPoint</Application>
  <PresentationFormat>Apresentação no Ecrã (16:9)</PresentationFormat>
  <Paragraphs>1360</Paragraphs>
  <Slides>30</Slides>
  <Notes>15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30</vt:i4>
      </vt:variant>
    </vt:vector>
  </HeadingPairs>
  <TitlesOfParts>
    <vt:vector size="34" baseType="lpstr">
      <vt:lpstr>Karla</vt:lpstr>
      <vt:lpstr>Arial</vt:lpstr>
      <vt:lpstr>Epilogue</vt:lpstr>
      <vt:lpstr>Bridge Construction Thesis Defense by Slidesgo</vt:lpstr>
      <vt:lpstr>SAFENET abril - presente</vt:lpstr>
      <vt:lpstr>Índice</vt:lpstr>
      <vt:lpstr>Contexto + Motivação + Objetivos</vt:lpstr>
      <vt:lpstr>20 propriedades</vt:lpstr>
      <vt:lpstr>20 propriedades</vt:lpstr>
      <vt:lpstr>20 propriedades</vt:lpstr>
      <vt:lpstr>Ano de Construção</vt:lpstr>
      <vt:lpstr>Pontes Repetidas</vt:lpstr>
      <vt:lpstr>Dados Disponíveis - Fotos</vt:lpstr>
      <vt:lpstr>Apresentação do PowerPoint</vt:lpstr>
      <vt:lpstr>Apresentação do PowerPoint</vt:lpstr>
      <vt:lpstr>Modelo Testado - ResNet</vt:lpstr>
      <vt:lpstr>Resultados</vt:lpstr>
      <vt:lpstr>Classe 0</vt:lpstr>
      <vt:lpstr>Classe 6</vt:lpstr>
      <vt:lpstr>Classe 12</vt:lpstr>
      <vt:lpstr>Classe 20</vt:lpstr>
      <vt:lpstr>Classe 24</vt:lpstr>
      <vt:lpstr>Classe 27</vt:lpstr>
      <vt:lpstr>Classe 33</vt:lpstr>
      <vt:lpstr>Classes com Precisão e Recuperação igual a 0</vt:lpstr>
      <vt:lpstr>Classes com Precisão e Recuperação igual a 0</vt:lpstr>
      <vt:lpstr>Classes com Precisão e Recuperação igual a 0</vt:lpstr>
      <vt:lpstr>Classes com Precisão e Recuperação igual a 0</vt:lpstr>
      <vt:lpstr>Classes com Precisão e Recuperação igual a 0</vt:lpstr>
      <vt:lpstr>Classes com Precisão e Recuperação igual a 0</vt:lpstr>
      <vt:lpstr>Resumo</vt:lpstr>
      <vt:lpstr>Apresentação do PowerPoint</vt:lpstr>
      <vt:lpstr>Data argumentation</vt:lpstr>
      <vt:lpstr>Obrigada!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Beatriz Neves (1201800)</cp:lastModifiedBy>
  <cp:revision>14</cp:revision>
  <dcterms:modified xsi:type="dcterms:W3CDTF">2024-11-06T11:57:07Z</dcterms:modified>
</cp:coreProperties>
</file>