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9" r:id="rId15"/>
    <p:sldId id="306" r:id="rId16"/>
    <p:sldId id="307" r:id="rId17"/>
    <p:sldId id="311" r:id="rId18"/>
    <p:sldId id="308" r:id="rId19"/>
    <p:sldId id="312" r:id="rId20"/>
    <p:sldId id="310" r:id="rId21"/>
    <p:sldId id="314" r:id="rId22"/>
    <p:sldId id="315" r:id="rId23"/>
    <p:sldId id="317" r:id="rId24"/>
    <p:sldId id="313" r:id="rId25"/>
    <p:sldId id="316" r:id="rId26"/>
    <p:sldId id="318" r:id="rId27"/>
    <p:sldId id="319" r:id="rId28"/>
    <p:sldId id="322" r:id="rId29"/>
    <p:sldId id="320" r:id="rId30"/>
    <p:sldId id="321" r:id="rId31"/>
    <p:sldId id="323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3F3AB-40EA-3034-9B62-34E2DF32D383}" v="2621" dt="2024-03-03T22:35:33.691"/>
    <p1510:client id="{9DCCD8EA-3406-805E-9744-9E61A031B35A}" v="246" dt="2024-03-03T22:47:1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washington.edu/me333afe/Bias_Variance_Tradeoff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machine-learning-workflow-explained-557abf8820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8 -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>
                <a:latin typeface="Calibri"/>
                <a:ea typeface="Calibri"/>
                <a:cs typeface="Calibri"/>
              </a:rPr>
              <a:t> to </a:t>
            </a:r>
            <a:r>
              <a:rPr lang="pt-PT" sz="3600" b="1" err="1">
                <a:latin typeface="Calibri"/>
                <a:ea typeface="Calibri"/>
                <a:cs typeface="Calibri"/>
              </a:rPr>
              <a:t>Supervised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Learning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Prepare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collection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Data </a:t>
            </a:r>
            <a:r>
              <a:rPr lang="pt-PT" dirty="0" err="1"/>
              <a:t>cleaning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Data </a:t>
            </a:r>
            <a:r>
              <a:rPr lang="pt-PT" dirty="0" err="1"/>
              <a:t>preprocessing</a:t>
            </a:r>
            <a:r>
              <a:rPr lang="pt-PT" dirty="0"/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building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Selecting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hyperparameters</a:t>
            </a:r>
            <a:r>
              <a:rPr lang="pt-PT" dirty="0"/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algn="just"/>
            <a:r>
              <a:rPr lang="pt-PT" b="1" dirty="0" err="1">
                <a:solidFill>
                  <a:schemeClr val="tx2"/>
                </a:solidFill>
              </a:rPr>
              <a:t>Train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and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evaluate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model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Train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training data to minimize a </a:t>
            </a:r>
            <a:r>
              <a:rPr lang="pt-PT" dirty="0" err="1"/>
              <a:t>loss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;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tune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test.</a:t>
            </a:r>
            <a:endParaRPr lang="pt-PT"/>
          </a:p>
          <a:p>
            <a:pPr marL="914400" lvl="1" algn="just">
              <a:buFont typeface="Wingdings" panose="020B0604020202020204" pitchFamily="34" charset="0"/>
              <a:buChar char="§"/>
            </a:pPr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Get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predictions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from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model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marL="1371600" lvl="2" indent="-342900" algn="just">
              <a:buFont typeface="Wingdings" panose="020B0604020202020204" pitchFamily="34" charset="0"/>
              <a:buChar char="q"/>
            </a:pPr>
            <a:endParaRPr lang="pt-PT"/>
          </a:p>
          <a:p>
            <a:pPr marL="457200" indent="-457200" algn="just"/>
            <a:endParaRPr lang="pt-PT"/>
          </a:p>
          <a:p>
            <a:pPr marL="457200" indent="-457200"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2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endParaRPr lang="pt-PT" dirty="0">
              <a:ea typeface="+mn-lt"/>
              <a:cs typeface="+mn-lt"/>
            </a:endParaRPr>
          </a:p>
          <a:p>
            <a:pPr marL="1371600" lvl="2" indent="-342900" algn="just">
              <a:buFont typeface="Wingdings" panose="020B0604020202020204" pitchFamily="34" charset="0"/>
              <a:buChar char="q"/>
            </a:pPr>
            <a:endParaRPr lang="pt-PT"/>
          </a:p>
          <a:p>
            <a:pPr marL="457200" indent="-457200" algn="just"/>
            <a:endParaRPr lang="pt-PT"/>
          </a:p>
          <a:p>
            <a:pPr marL="457200" indent="-457200"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E9CC838-0207-4CDD-C003-514EA5182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89485"/>
              </p:ext>
            </p:extLst>
          </p:nvPr>
        </p:nvGraphicFramePr>
        <p:xfrm>
          <a:off x="295275" y="1628775"/>
          <a:ext cx="4808621" cy="23317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18699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103983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1459629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sz="1100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  <a:endParaRPr lang="pt-PT" sz="1100" b="1" u="sng" dirty="0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B880581-3D43-082F-82C8-C483C2517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34554"/>
              </p:ext>
            </p:extLst>
          </p:nvPr>
        </p:nvGraphicFramePr>
        <p:xfrm>
          <a:off x="295274" y="4171950"/>
          <a:ext cx="4808621" cy="1295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18699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103983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1459629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sz="1100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  <a:endParaRPr lang="pt-PT" sz="1100" b="1" u="sng" dirty="0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5728C0-9CB4-8CCA-AD5F-7436469A55C4}"/>
              </a:ext>
            </a:extLst>
          </p:cNvPr>
          <p:cNvSpPr txBox="1"/>
          <p:nvPr/>
        </p:nvSpPr>
        <p:spPr>
          <a:xfrm>
            <a:off x="198222" y="115999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Dataset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4451BE3-E1C3-411C-AA9C-203EBD9AC608}"/>
              </a:ext>
            </a:extLst>
          </p:cNvPr>
          <p:cNvSpPr/>
          <p:nvPr/>
        </p:nvSpPr>
        <p:spPr>
          <a:xfrm>
            <a:off x="5354852" y="2922630"/>
            <a:ext cx="2133600" cy="476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err="1"/>
              <a:t>Optimization</a:t>
            </a:r>
            <a:r>
              <a:rPr lang="pt-PT" sz="1400" dirty="0"/>
              <a:t> </a:t>
            </a:r>
            <a:r>
              <a:rPr lang="pt-PT" sz="1400" err="1"/>
              <a:t>Algorithm</a:t>
            </a:r>
            <a:endParaRPr lang="pt-PT" sz="1600" dirty="0"/>
          </a:p>
        </p:txBody>
      </p:sp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090C710-2ECF-2186-709E-0D977D99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20" y="2247385"/>
            <a:ext cx="1847850" cy="1828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D40B4A-8035-3693-8AA3-1EA4A22E92DD}"/>
              </a:ext>
            </a:extLst>
          </p:cNvPr>
          <p:cNvSpPr txBox="1"/>
          <p:nvPr/>
        </p:nvSpPr>
        <p:spPr>
          <a:xfrm>
            <a:off x="8317899" y="17487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Model</a:t>
            </a:r>
          </a:p>
        </p:txBody>
      </p:sp>
      <p:sp>
        <p:nvSpPr>
          <p:cNvPr id="15" name="Chaveta à esquerda 14">
            <a:extLst>
              <a:ext uri="{FF2B5EF4-FFF2-40B4-BE49-F238E27FC236}">
                <a16:creationId xmlns:a16="http://schemas.microsoft.com/office/drawing/2014/main" id="{F8F72820-5484-0F64-B5C4-58613AE89FF2}"/>
              </a:ext>
            </a:extLst>
          </p:cNvPr>
          <p:cNvSpPr/>
          <p:nvPr/>
        </p:nvSpPr>
        <p:spPr>
          <a:xfrm>
            <a:off x="9752076" y="2219325"/>
            <a:ext cx="736473" cy="1876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66B14-17DA-AC24-6654-7AD84D2F5CA0}"/>
              </a:ext>
            </a:extLst>
          </p:cNvPr>
          <p:cNvSpPr txBox="1"/>
          <p:nvPr/>
        </p:nvSpPr>
        <p:spPr>
          <a:xfrm>
            <a:off x="10120956" y="2358338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Linear </a:t>
            </a:r>
            <a:r>
              <a:rPr lang="pt-PT" sz="1400" dirty="0" err="1"/>
              <a:t>Models</a:t>
            </a:r>
            <a:endParaRPr lang="pt-PT" sz="1400" dirty="0"/>
          </a:p>
          <a:p>
            <a:r>
              <a:rPr lang="pt-PT" sz="1400" err="1"/>
              <a:t>Tree-Based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err="1"/>
              <a:t>Instance-Based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err="1"/>
              <a:t>Probabilistic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r>
              <a:rPr lang="pt-PT" sz="1400" dirty="0"/>
              <a:t> </a:t>
            </a:r>
          </a:p>
          <a:p>
            <a:r>
              <a:rPr lang="pt-PT" sz="1400" dirty="0"/>
              <a:t>Ensemble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dirty="0"/>
              <a:t>Neural Networks</a:t>
            </a:r>
          </a:p>
          <a:p>
            <a:r>
              <a:rPr lang="pt-PT" sz="1400" dirty="0"/>
              <a:t>...</a:t>
            </a:r>
          </a:p>
        </p:txBody>
      </p:sp>
      <p:sp>
        <p:nvSpPr>
          <p:cNvPr id="17" name="Seta: Em Ângulo 16">
            <a:extLst>
              <a:ext uri="{FF2B5EF4-FFF2-40B4-BE49-F238E27FC236}">
                <a16:creationId xmlns:a16="http://schemas.microsoft.com/office/drawing/2014/main" id="{F7FADAF1-F9A0-9DEF-7F14-C285C15D44C1}"/>
              </a:ext>
            </a:extLst>
          </p:cNvPr>
          <p:cNvSpPr/>
          <p:nvPr/>
        </p:nvSpPr>
        <p:spPr>
          <a:xfrm rot="5400000">
            <a:off x="6769904" y="2651507"/>
            <a:ext cx="762000" cy="397475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E7B25F-FFA0-71A1-8898-249D62B5BA6A}"/>
              </a:ext>
            </a:extLst>
          </p:cNvPr>
          <p:cNvSpPr txBox="1"/>
          <p:nvPr/>
        </p:nvSpPr>
        <p:spPr>
          <a:xfrm>
            <a:off x="5774724" y="44728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Predictions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C9E294F-AEDC-3249-7442-34413841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57433"/>
              </p:ext>
            </p:extLst>
          </p:nvPr>
        </p:nvGraphicFramePr>
        <p:xfrm>
          <a:off x="8543925" y="5084445"/>
          <a:ext cx="823683" cy="1261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3683">
                  <a:extLst>
                    <a:ext uri="{9D8B030D-6E8A-4147-A177-3AD203B41FA5}">
                      <a16:colId xmlns:a16="http://schemas.microsoft.com/office/drawing/2014/main" val="2466632004"/>
                    </a:ext>
                  </a:extLst>
                </a:gridCol>
              </a:tblGrid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1" i="0" u="sng" dirty="0">
                          <a:solidFill>
                            <a:srgbClr val="156082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Car </a:t>
                      </a:r>
                      <a:r>
                        <a:rPr lang="pt-PT" sz="1100" b="1" i="0" u="sng" dirty="0" err="1">
                          <a:solidFill>
                            <a:srgbClr val="156082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Type</a:t>
                      </a:r>
                      <a:endParaRPr lang="pt-PT" b="0" i="0" dirty="0" err="1">
                        <a:solidFill>
                          <a:srgbClr val="000000"/>
                        </a:solidFill>
                        <a:effectLst/>
                        <a:highlight>
                          <a:srgbClr val="46B1E1"/>
                        </a:highlight>
                        <a:latin typeface="Aptos"/>
                      </a:endParaRPr>
                    </a:p>
                  </a:txBody>
                  <a:tcPr marL="84582" marR="84582" marT="42291" marB="42291"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3315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SUV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47193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SUV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18736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Sedan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1214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highlight>
                          <a:srgbClr val="46B1E1"/>
                        </a:highlight>
                        <a:latin typeface="Aptos"/>
                      </a:endParaRP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5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0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Assessing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quality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involves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computation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provide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insights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set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not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during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training).</a:t>
            </a:r>
          </a:p>
          <a:p>
            <a:pPr algn="just"/>
            <a:endParaRPr lang="pt-PT" dirty="0"/>
          </a:p>
          <a:p>
            <a:pPr algn="just"/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metric</a:t>
            </a:r>
            <a:r>
              <a:rPr lang="pt-PT" dirty="0"/>
              <a:t> to use </a:t>
            </a:r>
            <a:r>
              <a:rPr lang="pt-PT" err="1"/>
              <a:t>depends</a:t>
            </a:r>
            <a:r>
              <a:rPr lang="pt-PT" dirty="0"/>
              <a:t> </a:t>
            </a:r>
            <a:r>
              <a:rPr lang="pt-PT" err="1"/>
              <a:t>on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type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problem</a:t>
            </a:r>
            <a:r>
              <a:rPr lang="pt-PT" dirty="0"/>
              <a:t>: </a:t>
            </a:r>
            <a:r>
              <a:rPr lang="pt-PT" err="1"/>
              <a:t>regression</a:t>
            </a:r>
            <a:r>
              <a:rPr lang="pt-PT" dirty="0"/>
              <a:t> </a:t>
            </a:r>
            <a:r>
              <a:rPr lang="pt-PT" err="1"/>
              <a:t>or</a:t>
            </a:r>
            <a:r>
              <a:rPr lang="pt-PT" dirty="0"/>
              <a:t> </a:t>
            </a:r>
            <a:r>
              <a:rPr lang="pt-PT" err="1"/>
              <a:t>classification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8" name="Imagem 7" descr="Uma imagem com círculo, Gráficos, design, arte&#10;&#10;Descrição gerada automaticamente">
            <a:extLst>
              <a:ext uri="{FF2B5EF4-FFF2-40B4-BE49-F238E27FC236}">
                <a16:creationId xmlns:a16="http://schemas.microsoft.com/office/drawing/2014/main" id="{8F5BBBAD-0DBC-220E-E0F9-34C23414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35" y="401593"/>
            <a:ext cx="1163596" cy="11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E203A3C-C172-7086-A548-76D8FDEC5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49" b="27246"/>
          <a:stretch/>
        </p:blipFill>
        <p:spPr>
          <a:xfrm>
            <a:off x="892335" y="1129901"/>
            <a:ext cx="9760978" cy="51668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Confusion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matrix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2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9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C01AEFFB-E74E-A8ED-2B48-ECC6EE9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93" y="756116"/>
            <a:ext cx="5583018" cy="57726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Confusion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matrix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More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2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07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2088B99-3399-8AB6-D38F-8D055286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4" y="1165398"/>
            <a:ext cx="9658864" cy="54539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14B1DC-6E45-A15D-2264-B7C09E0BB5DE}"/>
              </a:ext>
            </a:extLst>
          </p:cNvPr>
          <p:cNvSpPr txBox="1"/>
          <p:nvPr/>
        </p:nvSpPr>
        <p:spPr>
          <a:xfrm>
            <a:off x="9612085" y="180791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aka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Recall</a:t>
            </a:r>
            <a:endParaRPr lang="pt-PT" b="1">
              <a:solidFill>
                <a:schemeClr val="tx2"/>
              </a:solidFill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2C90369-9067-3F79-CF22-B9EE3B191172}"/>
              </a:ext>
            </a:extLst>
          </p:cNvPr>
          <p:cNvCxnSpPr/>
          <p:nvPr/>
        </p:nvCxnSpPr>
        <p:spPr>
          <a:xfrm flipV="1">
            <a:off x="9649854" y="2246097"/>
            <a:ext cx="514864" cy="47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6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pic>
        <p:nvPicPr>
          <p:cNvPr id="9" name="Marcador de Posição de Conteúdo 8" descr="Uma imagem com texto, Tipo de letra, captura de ecrã, diagrama&#10;&#10;Descrição gerada automaticamente">
            <a:extLst>
              <a:ext uri="{FF2B5EF4-FFF2-40B4-BE49-F238E27FC236}">
                <a16:creationId xmlns:a16="http://schemas.microsoft.com/office/drawing/2014/main" id="{2B76DC79-7C9C-6A15-CA24-654B09D1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7" y="1418635"/>
            <a:ext cx="6096000" cy="2253649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2" name="Imagem 11" descr="Uma imagem com texto, Tipo de letra, file, branco&#10;&#10;Descrição gerada automaticamente">
            <a:extLst>
              <a:ext uri="{FF2B5EF4-FFF2-40B4-BE49-F238E27FC236}">
                <a16:creationId xmlns:a16="http://schemas.microsoft.com/office/drawing/2014/main" id="{1D3A894F-040E-401B-42A8-9EC118D5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0" t="16788" r="14831" b="21898"/>
          <a:stretch/>
        </p:blipFill>
        <p:spPr>
          <a:xfrm>
            <a:off x="4345460" y="5156940"/>
            <a:ext cx="7534679" cy="9949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38E671-5813-99C1-959E-63309F674E25}"/>
              </a:ext>
            </a:extLst>
          </p:cNvPr>
          <p:cNvSpPr txBox="1"/>
          <p:nvPr/>
        </p:nvSpPr>
        <p:spPr>
          <a:xfrm>
            <a:off x="560467" y="5351064"/>
            <a:ext cx="3783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>
                <a:solidFill>
                  <a:schemeClr val="tx2"/>
                </a:solidFill>
              </a:rPr>
              <a:t>Matthews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Correlation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Coefficient</a:t>
            </a:r>
            <a:endParaRPr lang="pt-PT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4" name="Marcador de Posição de Conteúdo 13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BD7074FC-EF13-7B1E-0CA0-D04294315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0683" y="1759058"/>
            <a:ext cx="4793391" cy="4783094"/>
          </a:xfrm>
        </p:spPr>
      </p:pic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2CB8EA1-9696-FB69-3EE6-5956F1BBAF78}"/>
              </a:ext>
            </a:extLst>
          </p:cNvPr>
          <p:cNvSpPr txBox="1">
            <a:spLocks/>
          </p:cNvSpPr>
          <p:nvPr/>
        </p:nvSpPr>
        <p:spPr>
          <a:xfrm>
            <a:off x="548426" y="1321203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Receiver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operating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characteristic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(ROC) curves</a:t>
            </a:r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213B6E55-5B6F-21C5-01F3-015434BB2EA6}"/>
              </a:ext>
            </a:extLst>
          </p:cNvPr>
          <p:cNvSpPr txBox="1">
            <a:spLocks/>
          </p:cNvSpPr>
          <p:nvPr/>
        </p:nvSpPr>
        <p:spPr>
          <a:xfrm>
            <a:off x="548426" y="2289149"/>
            <a:ext cx="6695303" cy="413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err="1">
                <a:ea typeface="+mn-lt"/>
                <a:cs typeface="+mn-lt"/>
              </a:rPr>
              <a:t>Graphically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discrimination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across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thresholds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Positive Rate vs. False Positive Rate</a:t>
            </a:r>
          </a:p>
          <a:p>
            <a:endParaRPr lang="pt-PT" dirty="0"/>
          </a:p>
          <a:p>
            <a:r>
              <a:rPr lang="pt-PT" err="1">
                <a:ea typeface="+mn-lt"/>
                <a:cs typeface="+mn-lt"/>
              </a:rPr>
              <a:t>Area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Curve (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AUC</a:t>
            </a:r>
            <a:r>
              <a:rPr lang="pt-PT" dirty="0">
                <a:ea typeface="+mn-lt"/>
                <a:cs typeface="+mn-lt"/>
              </a:rPr>
              <a:t>): </a:t>
            </a:r>
            <a:r>
              <a:rPr lang="pt-PT" err="1">
                <a:ea typeface="+mn-lt"/>
                <a:cs typeface="+mn-lt"/>
              </a:rPr>
              <a:t>Reliable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indicator</a:t>
            </a:r>
            <a:r>
              <a:rPr lang="pt-PT" dirty="0">
                <a:ea typeface="+mn-lt"/>
                <a:cs typeface="+mn-lt"/>
              </a:rPr>
              <a:t> (0.5 for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, 1 for </a:t>
            </a:r>
            <a:r>
              <a:rPr lang="pt-PT" err="1">
                <a:ea typeface="+mn-lt"/>
                <a:cs typeface="+mn-lt"/>
              </a:rPr>
              <a:t>perfect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Precision-Recall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curves</a:t>
            </a:r>
            <a:r>
              <a:rPr lang="pt-PT" dirty="0">
                <a:ea typeface="+mn-lt"/>
                <a:cs typeface="+mn-lt"/>
              </a:rPr>
              <a:t>: More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highlighting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precision-recall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trade-offs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544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Which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pick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96E77DFA-774E-5D37-A544-D8C203082DB9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general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measure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classes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balanced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misclassifications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both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positive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negative cases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equally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Sensitivity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correctly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positive cases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crucial (e.g. medical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diagnosis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fraud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Specificity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correctly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negative cases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(e.g. </a:t>
            </a:r>
            <a:r>
              <a:rPr lang="pt-PT" err="1">
                <a:ea typeface="+mn-lt"/>
                <a:cs typeface="+mn-lt"/>
              </a:rPr>
              <a:t>security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screening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control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minimize false positives</a:t>
            </a:r>
            <a:r>
              <a:rPr lang="pt-PT" dirty="0">
                <a:ea typeface="+mn-lt"/>
                <a:cs typeface="+mn-lt"/>
              </a:rPr>
              <a:t> (e.g. email spam </a:t>
            </a:r>
            <a:r>
              <a:rPr lang="pt-PT" err="1">
                <a:ea typeface="+mn-lt"/>
                <a:cs typeface="+mn-lt"/>
              </a:rPr>
              <a:t>fetection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b="1" dirty="0">
                <a:solidFill>
                  <a:schemeClr val="tx2"/>
                </a:solidFill>
              </a:rPr>
              <a:t>F1-score: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balance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recall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situations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positive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negative cases.</a:t>
            </a:r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</a:rPr>
              <a:t>MCC: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a single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considers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classes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361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</a:t>
            </a:r>
            <a:r>
              <a:rPr lang="pt-PT" dirty="0">
                <a:ea typeface="+mn-lt"/>
                <a:cs typeface="+mn-lt"/>
              </a:rPr>
              <a:t> (MAE):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error. Less </a:t>
            </a:r>
            <a:r>
              <a:rPr lang="pt-PT" dirty="0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Mean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Squared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(MSE):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Penalize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heavily</a:t>
            </a:r>
            <a:r>
              <a:rPr lang="pt-PT" dirty="0">
                <a:ea typeface="+mn-lt"/>
                <a:cs typeface="+mn-lt"/>
              </a:rPr>
              <a:t>. </a:t>
            </a:r>
            <a:r>
              <a:rPr lang="pt-PT" dirty="0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squaring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Root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Mean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Squared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(RMSE):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MAE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accounts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MSE.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BFC12DB-9353-55BF-C144-D28A3054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84" y="791108"/>
            <a:ext cx="2933700" cy="866775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9F40220-BF33-F1A7-B227-D9C08571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5" y="2432791"/>
            <a:ext cx="3057525" cy="866775"/>
          </a:xfrm>
          <a:prstGeom prst="rect">
            <a:avLst/>
          </a:prstGeom>
        </p:spPr>
      </p:pic>
      <p:pic>
        <p:nvPicPr>
          <p:cNvPr id="11" name="Imagem 1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33127AD-D370-3C03-21E7-28CC783A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573" y="4195542"/>
            <a:ext cx="5038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Unsupervised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Unsupervised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working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unlabeled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explores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inherent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structure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guidance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mapping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inputs to outputs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allowing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make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unseen</a:t>
            </a:r>
            <a:r>
              <a:rPr lang="pt-PT">
                <a:ea typeface="+mn-lt"/>
                <a:cs typeface="+mn-lt"/>
              </a:rPr>
              <a:t> data.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3776D6-AEC3-E67D-6B03-55180A6AA04A}"/>
              </a:ext>
            </a:extLst>
          </p:cNvPr>
          <p:cNvSpPr/>
          <p:nvPr/>
        </p:nvSpPr>
        <p:spPr>
          <a:xfrm>
            <a:off x="472352" y="3114778"/>
            <a:ext cx="10839450" cy="162877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Percentage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(MAPE):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 varies </a:t>
            </a:r>
            <a:r>
              <a:rPr lang="pt-PT" dirty="0" err="1">
                <a:ea typeface="+mn-lt"/>
                <a:cs typeface="+mn-lt"/>
              </a:rPr>
              <a:t>widely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Coefficient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Determination</a:t>
            </a:r>
            <a:r>
              <a:rPr lang="pt-PT" dirty="0"/>
              <a:t> (R-</a:t>
            </a:r>
            <a:r>
              <a:rPr lang="pt-PT" err="1"/>
              <a:t>squared</a:t>
            </a:r>
            <a:r>
              <a:rPr lang="pt-PT" dirty="0"/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. 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indicate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</a:rPr>
              <a:t>Adjusted</a:t>
            </a:r>
            <a:r>
              <a:rPr lang="pt-PT" b="1" dirty="0">
                <a:solidFill>
                  <a:schemeClr val="tx2"/>
                </a:solidFill>
              </a:rPr>
              <a:t> R-</a:t>
            </a:r>
            <a:r>
              <a:rPr lang="pt-PT" b="1" dirty="0" err="1">
                <a:solidFill>
                  <a:schemeClr val="tx2"/>
                </a:solidFill>
              </a:rPr>
              <a:t>squared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Adjusts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R-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(k), </a:t>
            </a:r>
            <a:r>
              <a:rPr lang="pt-PT" dirty="0" err="1">
                <a:ea typeface="+mn-lt"/>
                <a:cs typeface="+mn-lt"/>
              </a:rPr>
              <a:t>providing</a:t>
            </a:r>
            <a:r>
              <a:rPr lang="pt-PT" dirty="0">
                <a:ea typeface="+mn-lt"/>
                <a:cs typeface="+mn-lt"/>
              </a:rPr>
              <a:t> a more </a:t>
            </a:r>
            <a:r>
              <a:rPr lang="pt-PT" dirty="0" err="1">
                <a:ea typeface="+mn-lt"/>
                <a:cs typeface="+mn-lt"/>
              </a:rPr>
              <a:t>accurate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reflection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n 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observations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data.</a:t>
            </a:r>
          </a:p>
          <a:p>
            <a:pPr algn="just"/>
            <a:endParaRPr lang="pt-PT" dirty="0"/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4BFAE79-3859-05F7-FD69-CDCE20AF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64" y="1198348"/>
            <a:ext cx="4314825" cy="819150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353BFFA-A39E-484E-051D-131DAEBD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655" y="2425621"/>
            <a:ext cx="2724150" cy="733425"/>
          </a:xfrm>
          <a:prstGeom prst="rect">
            <a:avLst/>
          </a:prstGeom>
        </p:spPr>
      </p:pic>
      <p:pic>
        <p:nvPicPr>
          <p:cNvPr id="12" name="Imagem 1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C1CDA79-18B5-C30E-ED40-D015114B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653" y="4518270"/>
            <a:ext cx="3838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</a:rPr>
              <a:t>Objective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ea typeface="+mn-lt"/>
                <a:cs typeface="+mn-lt"/>
              </a:rPr>
              <a:t>ensure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credible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generalization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ability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Error </a:t>
            </a:r>
            <a:r>
              <a:rPr lang="pt-PT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should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 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training.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Validation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and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test</a:t>
            </a:r>
            <a:r>
              <a:rPr lang="pt-PT" b="1" dirty="0">
                <a:solidFill>
                  <a:schemeClr val="tx2"/>
                </a:solidFill>
              </a:rPr>
              <a:t> sets</a:t>
            </a:r>
            <a:r>
              <a:rPr lang="pt-PT" dirty="0"/>
              <a:t> are </a:t>
            </a:r>
            <a:r>
              <a:rPr lang="pt-PT" err="1"/>
              <a:t>used</a:t>
            </a:r>
            <a:r>
              <a:rPr lang="pt-PT" dirty="0"/>
              <a:t> to </a:t>
            </a:r>
            <a:r>
              <a:rPr lang="pt-PT" err="1"/>
              <a:t>evaluate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trained</a:t>
            </a:r>
            <a:r>
              <a:rPr lang="pt-PT" dirty="0"/>
              <a:t> </a:t>
            </a:r>
            <a:r>
              <a:rPr lang="pt-PT" err="1"/>
              <a:t>model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>
                <a:ea typeface="+mn-lt"/>
                <a:cs typeface="+mn-lt"/>
              </a:rPr>
              <a:t>Crucial for </a:t>
            </a:r>
            <a:r>
              <a:rPr lang="pt-PT" err="1">
                <a:ea typeface="+mn-lt"/>
                <a:cs typeface="+mn-lt"/>
              </a:rPr>
              <a:t>assessing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generalizes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Ensures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unbiased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553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training 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939AB089-7089-7EE8-D573-9AD5A072B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6" b="54054"/>
          <a:stretch/>
        </p:blipFill>
        <p:spPr>
          <a:xfrm>
            <a:off x="1874108" y="4427451"/>
            <a:ext cx="7856843" cy="16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Sometimes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training set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tune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Finally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assessed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err="1">
                <a:ea typeface="+mn-lt"/>
                <a:cs typeface="+mn-lt"/>
              </a:rPr>
              <a:t>obtain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unbiased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generalization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ability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15CD04A-C574-9406-1C3D-AD57DD648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2" t="53668" b="231"/>
          <a:stretch/>
        </p:blipFill>
        <p:spPr>
          <a:xfrm>
            <a:off x="1818438" y="4477006"/>
            <a:ext cx="7973973" cy="17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50297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Easy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quick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limited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Performance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potential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64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ea typeface="+mn-lt"/>
                <a:cs typeface="+mn-lt"/>
              </a:rPr>
              <a:t>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estimating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  <p:pic>
        <p:nvPicPr>
          <p:cNvPr id="3" name="Imagem 2" descr="Uma imagem com texto, captura de ecrã, ecrã, Tipo de letra&#10;&#10;Descrição gerada automaticamente">
            <a:extLst>
              <a:ext uri="{FF2B5EF4-FFF2-40B4-BE49-F238E27FC236}">
                <a16:creationId xmlns:a16="http://schemas.microsoft.com/office/drawing/2014/main" id="{1799CE61-F98F-23AE-9B56-F403645B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67" y="2339546"/>
            <a:ext cx="59406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Types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K-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Cross-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Divides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 k </a:t>
            </a:r>
            <a:r>
              <a:rPr lang="pt-PT" dirty="0" err="1">
                <a:ea typeface="+mn-lt"/>
                <a:cs typeface="+mn-lt"/>
              </a:rPr>
              <a:t>folds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dirty="0" err="1">
                <a:ea typeface="+mn-lt"/>
                <a:cs typeface="+mn-lt"/>
              </a:rPr>
              <a:t>once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-Out Cross-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(LOOCV):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err="1">
                <a:ea typeface="+mn-lt"/>
                <a:cs typeface="+mn-lt"/>
              </a:rPr>
              <a:t>once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rest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(k=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samples).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intensive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result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randomness</a:t>
            </a:r>
            <a:r>
              <a:rPr lang="pt-PT" dirty="0">
                <a:ea typeface="+mn-lt"/>
                <a:cs typeface="+mn-lt"/>
              </a:rPr>
              <a:t> in data </a:t>
            </a:r>
            <a:r>
              <a:rPr lang="pt-PT" err="1">
                <a:ea typeface="+mn-lt"/>
                <a:cs typeface="+mn-lt"/>
              </a:rPr>
              <a:t>splits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214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Bias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systematic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deviation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arise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insufficient</a:t>
            </a:r>
            <a:r>
              <a:rPr lang="pt-PT" dirty="0">
                <a:ea typeface="+mn-lt"/>
                <a:cs typeface="+mn-lt"/>
              </a:rPr>
              <a:t> data,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inherent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bias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Bias)</a:t>
            </a:r>
            <a:endParaRPr lang="pt-PT" b="1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  <a:endParaRPr lang="pt-PT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290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Bias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Variance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Bias: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Bias </a:t>
            </a:r>
            <a:r>
              <a:rPr lang="pt-PT" dirty="0" err="1">
                <a:ea typeface="+mn-lt"/>
                <a:cs typeface="+mn-lt"/>
              </a:rPr>
              <a:t>refers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introduced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approximating</a:t>
            </a:r>
            <a:r>
              <a:rPr lang="pt-PT" dirty="0">
                <a:ea typeface="+mn-lt"/>
                <a:cs typeface="+mn-lt"/>
              </a:rPr>
              <a:t> a 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simplified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too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fail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sensitivity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fluctuations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overly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capture noise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fluctuations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Bias-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Tradeoff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tradeoff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reducing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balance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minimizes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resulting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582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Underfitting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fails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capture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underlying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resulting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Causes: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dirty="0" err="1">
                <a:ea typeface="+mn-lt"/>
                <a:cs typeface="+mn-lt"/>
              </a:rPr>
              <a:t>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Insufficient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Mitigation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Strategies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adding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more </a:t>
            </a:r>
            <a:r>
              <a:rPr lang="pt-PT" dirty="0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Fine-tune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balance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Collect</a:t>
            </a:r>
            <a:r>
              <a:rPr lang="pt-PT" dirty="0">
                <a:ea typeface="+mn-lt"/>
                <a:cs typeface="+mn-lt"/>
              </a:rPr>
              <a:t> more data to </a:t>
            </a:r>
            <a:r>
              <a:rPr lang="pt-PT" dirty="0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richer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8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latin typeface="Arial"/>
                <a:ea typeface="+mn-lt"/>
                <a:cs typeface="Arial"/>
              </a:rPr>
              <a:t>Given</a:t>
            </a:r>
            <a:r>
              <a:rPr lang="pt-PT">
                <a:latin typeface="Arial"/>
                <a:ea typeface="+mn-lt"/>
                <a:cs typeface="Arial"/>
              </a:rPr>
              <a:t> a </a:t>
            </a:r>
            <a:r>
              <a:rPr lang="pt-PT" b="1" err="1">
                <a:latin typeface="Arial"/>
                <a:ea typeface="+mn-lt"/>
                <a:cs typeface="Arial"/>
              </a:rPr>
              <a:t>dataset</a:t>
            </a:r>
            <a:r>
              <a:rPr lang="pt-PT">
                <a:latin typeface="Arial"/>
                <a:ea typeface="+mn-lt"/>
                <a:cs typeface="Arial"/>
              </a:rPr>
              <a:t>:                                               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latin typeface="Arial"/>
                <a:ea typeface="+mn-lt"/>
                <a:cs typeface="Arial"/>
              </a:rPr>
              <a:t>where</a:t>
            </a:r>
            <a:r>
              <a:rPr lang="pt-PT">
                <a:latin typeface="Arial"/>
                <a:ea typeface="+mn-lt"/>
                <a:cs typeface="Arial"/>
              </a:rPr>
              <a:t>   </a:t>
            </a:r>
            <a:r>
              <a:rPr lang="pt-PT" err="1">
                <a:latin typeface="Arial"/>
                <a:ea typeface="+mn-lt"/>
                <a:cs typeface="Arial"/>
              </a:rPr>
              <a:t>represents</a:t>
            </a:r>
            <a:r>
              <a:rPr lang="pt-PT">
                <a:latin typeface="Arial"/>
                <a:ea typeface="+mn-lt"/>
                <a:cs typeface="Arial"/>
              </a:rPr>
              <a:t> input </a:t>
            </a:r>
            <a:r>
              <a:rPr lang="pt-PT" err="1">
                <a:latin typeface="Arial"/>
                <a:ea typeface="+mn-lt"/>
                <a:cs typeface="Arial"/>
              </a:rPr>
              <a:t>features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>
                <a:latin typeface="Arial"/>
                <a:ea typeface="+mn-lt"/>
                <a:cs typeface="Arial"/>
              </a:rPr>
              <a:t>   </a:t>
            </a:r>
            <a:r>
              <a:rPr lang="pt-PT" err="1">
                <a:latin typeface="Arial"/>
                <a:ea typeface="+mn-lt"/>
                <a:cs typeface="Arial"/>
              </a:rPr>
              <a:t>represents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corresponding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labels</a:t>
            </a:r>
            <a:r>
              <a:rPr lang="pt-PT">
                <a:latin typeface="Arial"/>
                <a:ea typeface="+mn-lt"/>
                <a:cs typeface="Arial"/>
              </a:rPr>
              <a:t>.</a:t>
            </a:r>
            <a:endParaRPr lang="pt-PT">
              <a:latin typeface="Arial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>
              <a:latin typeface="Arial"/>
              <a:ea typeface="+mn-lt"/>
              <a:cs typeface="Arial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goal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function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   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maps</a:t>
            </a:r>
            <a:r>
              <a:rPr lang="pt-PT" b="1">
                <a:ea typeface="+mn-lt"/>
                <a:cs typeface="+mn-lt"/>
              </a:rPr>
              <a:t> inputs to outputs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, i.e.,                              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represents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error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term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While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minimizing</a:t>
            </a:r>
            <a:r>
              <a:rPr lang="pt-PT" b="1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 error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output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real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values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E94A35-4EAF-2647-88FF-ED4A4F0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68" y="1408147"/>
            <a:ext cx="4371975" cy="30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E8A089-BD4C-FCC1-08B2-340AB503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98" y="1939820"/>
            <a:ext cx="228600" cy="180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0B933C-1F2F-FF56-EF2F-3424365A3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595" y="1896938"/>
            <a:ext cx="209550" cy="200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62A2BA-CD0A-EAAC-4F05-7A60C4FB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42" y="3051366"/>
            <a:ext cx="542925" cy="304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2DC0C6-7851-0422-0840-9B7222551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227" y="3367825"/>
            <a:ext cx="1838325" cy="3048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F60912-0306-6FE9-2910-180E30C9D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8036" y="3920092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captures noise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irrelevant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Causes: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data </a:t>
            </a:r>
            <a:r>
              <a:rPr lang="pt-PT" dirty="0" err="1">
                <a:ea typeface="+mn-lt"/>
                <a:cs typeface="+mn-lt"/>
              </a:rPr>
              <a:t>available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dirty="0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considered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capturing</a:t>
            </a:r>
            <a:r>
              <a:rPr lang="pt-PT" dirty="0">
                <a:ea typeface="+mn-lt"/>
                <a:cs typeface="+mn-lt"/>
              </a:rPr>
              <a:t> noise </a:t>
            </a:r>
            <a:r>
              <a:rPr lang="pt-PT" dirty="0" err="1">
                <a:ea typeface="+mn-lt"/>
                <a:cs typeface="+mn-lt"/>
              </a:rPr>
              <a:t>instead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signal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Mitigation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Strategies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decreasing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training data to </a:t>
            </a:r>
            <a:r>
              <a:rPr lang="pt-PT" dirty="0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diverse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evaluate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best-performing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3623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Kelleher</a:t>
            </a:r>
            <a:r>
              <a:rPr lang="pt-PT" dirty="0">
                <a:ea typeface="+mn-lt"/>
                <a:cs typeface="+mn-lt"/>
              </a:rPr>
              <a:t>, J. D., </a:t>
            </a:r>
            <a:r>
              <a:rPr lang="pt-PT" dirty="0" err="1">
                <a:ea typeface="+mn-lt"/>
                <a:cs typeface="+mn-lt"/>
              </a:rPr>
              <a:t>Namee</a:t>
            </a:r>
            <a:r>
              <a:rPr lang="pt-PT" dirty="0">
                <a:ea typeface="+mn-lt"/>
                <a:cs typeface="+mn-lt"/>
              </a:rPr>
              <a:t>, B. M., &amp; D’</a:t>
            </a:r>
            <a:r>
              <a:rPr lang="pt-PT" dirty="0" err="1">
                <a:ea typeface="+mn-lt"/>
                <a:cs typeface="+mn-lt"/>
              </a:rPr>
              <a:t>Arcy</a:t>
            </a:r>
            <a:r>
              <a:rPr lang="pt-PT" dirty="0">
                <a:ea typeface="+mn-lt"/>
                <a:cs typeface="+mn-lt"/>
              </a:rPr>
              <a:t>, A. (2015). Fundamentals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predictive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analytics</a:t>
            </a:r>
            <a:r>
              <a:rPr lang="pt-PT" dirty="0">
                <a:ea typeface="+mn-lt"/>
                <a:cs typeface="+mn-lt"/>
              </a:rPr>
              <a:t>. London, </a:t>
            </a:r>
            <a:r>
              <a:rPr lang="pt-PT" dirty="0" err="1">
                <a:ea typeface="+mn-lt"/>
                <a:cs typeface="+mn-lt"/>
              </a:rPr>
              <a:t>England</a:t>
            </a:r>
            <a:r>
              <a:rPr lang="pt-PT" dirty="0">
                <a:ea typeface="+mn-lt"/>
                <a:cs typeface="+mn-lt"/>
              </a:rPr>
              <a:t>: MIT </a:t>
            </a:r>
            <a:r>
              <a:rPr lang="pt-PT" dirty="0" err="1">
                <a:ea typeface="+mn-lt"/>
                <a:cs typeface="+mn-lt"/>
              </a:rPr>
              <a:t>Press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https://courses.washington.edu/me333afe/Bias_Variance_Tradeoff.pdf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34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Datasets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for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5480"/>
              </p:ext>
            </p:extLst>
          </p:nvPr>
        </p:nvGraphicFramePr>
        <p:xfrm>
          <a:off x="324313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b="1" u="sng" dirty="0" err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b="1" u="sng" dirty="0" err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b="1" u="sng" dirty="0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118027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118027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46120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81100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506539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79013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712601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74661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27956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27956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26882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26882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72573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36590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411021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96832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98282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351775" y="3567796"/>
            <a:ext cx="1678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Binary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Classification</a:t>
            </a:r>
            <a:endParaRPr lang="pt-PT" b="1" dirty="0">
              <a:solidFill>
                <a:schemeClr val="tx2"/>
              </a:solidFill>
            </a:endParaRPr>
          </a:p>
          <a:p>
            <a:pPr algn="ctr"/>
            <a:r>
              <a:rPr lang="pt-PT" b="1" dirty="0">
                <a:solidFill>
                  <a:schemeClr val="tx2"/>
                </a:solidFill>
              </a:rPr>
              <a:t>(0 </a:t>
            </a:r>
            <a:r>
              <a:rPr lang="pt-PT" b="1" dirty="0" err="1">
                <a:solidFill>
                  <a:schemeClr val="tx2"/>
                </a:solidFill>
              </a:rPr>
              <a:t>or</a:t>
            </a:r>
            <a:r>
              <a:rPr lang="pt-PT" b="1" dirty="0">
                <a:solidFill>
                  <a:schemeClr val="tx2"/>
                </a:solidFill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8626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2137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Brand</a:t>
                      </a:r>
                      <a:endParaRPr lang="pt-PT" b="1" u="sng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Toyota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Ford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Honda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BMW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Toyota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Honda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Ford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412349" y="3539000"/>
            <a:ext cx="16590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Multiclass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Classification</a:t>
            </a:r>
            <a:endParaRPr lang="pt-PT" b="1">
              <a:solidFill>
                <a:schemeClr val="tx2"/>
              </a:solidFill>
            </a:endParaRPr>
          </a:p>
          <a:p>
            <a:pPr algn="ctr"/>
            <a:r>
              <a:rPr lang="pt-PT" b="1" dirty="0">
                <a:solidFill>
                  <a:schemeClr val="tx2"/>
                </a:solidFill>
              </a:rPr>
              <a:t>(&gt; 2 classes)</a:t>
            </a:r>
          </a:p>
        </p:txBody>
      </p:sp>
    </p:spTree>
    <p:extLst>
      <p:ext uri="{BB962C8B-B14F-4D97-AF65-F5344CB8AC3E}">
        <p14:creationId xmlns:p14="http://schemas.microsoft.com/office/powerpoint/2010/main" val="32534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801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Price</a:t>
                      </a:r>
                      <a:endParaRPr lang="pt-PT" b="1" u="sng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13000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21091"/>
            <a:ext cx="1347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Continuous</a:t>
            </a: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478523" y="3624032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Regression</a:t>
            </a:r>
            <a:endParaRPr lang="pt-PT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or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Not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?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IMDB score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movie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characteristics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illness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patient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symptoms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Group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patients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values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indicators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their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biochemical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analyses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weather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October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2023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weather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previous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months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Calculate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average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age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students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course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Writing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program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to improve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performance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playing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chess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against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humans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7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0" name="Marcador de Posição de Conteúdo 9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4422799C-CC38-AE9B-43BD-8A554C768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81" t="14991" r="3298" b="2646"/>
          <a:stretch/>
        </p:blipFill>
        <p:spPr>
          <a:xfrm>
            <a:off x="2181225" y="1058069"/>
            <a:ext cx="7829559" cy="525780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7FCADD-018A-9DF6-3370-9B11DACACEB5}"/>
              </a:ext>
            </a:extLst>
          </p:cNvPr>
          <p:cNvSpPr txBox="1"/>
          <p:nvPr/>
        </p:nvSpPr>
        <p:spPr>
          <a:xfrm>
            <a:off x="2183027" y="6306579"/>
            <a:ext cx="72485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50">
                <a:ea typeface="+mn-lt"/>
                <a:cs typeface="+mn-lt"/>
                <a:hlinkClick r:id="rId4"/>
              </a:rPr>
              <a:t>https://towardsdatascience.com/the-machine-learning-workflow-explained-557abf882079</a:t>
            </a:r>
            <a:endParaRPr lang="pt-PT" sz="10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31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Unsupervised vs Supervised Learning</vt:lpstr>
      <vt:lpstr>Supervised Learning</vt:lpstr>
      <vt:lpstr>Datasets for Supervised Learning</vt:lpstr>
      <vt:lpstr>Binary Classification</vt:lpstr>
      <vt:lpstr>Binary Classification</vt:lpstr>
      <vt:lpstr>Binary Classification</vt:lpstr>
      <vt:lpstr>Supervised Learning or Not? </vt:lpstr>
      <vt:lpstr>Supervised Learning Workflow</vt:lpstr>
      <vt:lpstr>Supervised Learning Workflow </vt:lpstr>
      <vt:lpstr>Supervised Learning Workflow </vt:lpstr>
      <vt:lpstr>Model Evaluation: Error Metrics</vt:lpstr>
      <vt:lpstr>Classification Metrics</vt:lpstr>
      <vt:lpstr>Classification Metrics</vt:lpstr>
      <vt:lpstr>Classification Metrics</vt:lpstr>
      <vt:lpstr>Classification Metrics</vt:lpstr>
      <vt:lpstr>Classification Metrics</vt:lpstr>
      <vt:lpstr>Classification Metrics: Which one to pick?</vt:lpstr>
      <vt:lpstr>Regression Metrics</vt:lpstr>
      <vt:lpstr>Regression Metrics</vt:lpstr>
      <vt:lpstr>Error Estimation Methods</vt:lpstr>
      <vt:lpstr>Holdout</vt:lpstr>
      <vt:lpstr>Holdout</vt:lpstr>
      <vt:lpstr>Holdout</vt:lpstr>
      <vt:lpstr>Cross Validation</vt:lpstr>
      <vt:lpstr>Cross Validation</vt:lpstr>
      <vt:lpstr>Learning Bias</vt:lpstr>
      <vt:lpstr>Bias and Variance</vt:lpstr>
      <vt:lpstr>Underfitting</vt:lpstr>
      <vt:lpstr>Overfitting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617</cp:revision>
  <dcterms:created xsi:type="dcterms:W3CDTF">2024-03-01T14:56:29Z</dcterms:created>
  <dcterms:modified xsi:type="dcterms:W3CDTF">2024-03-04T21:30:20Z</dcterms:modified>
</cp:coreProperties>
</file>