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Black"/>
      <p:bold r:id="rId19"/>
      <p:boldItalic r:id="rId20"/>
    </p:embeddedFont>
    <p:embeddedFont>
      <p:font typeface="Raleway"/>
      <p:regular r:id="rId21"/>
      <p:bold r:id="rId22"/>
      <p:italic r:id="rId23"/>
      <p:boldItalic r:id="rId24"/>
    </p:embeddedFont>
    <p:embeddedFont>
      <p:font typeface="Roboto Thin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aleway Thin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font" Target="fonts/RobotoBlack-bold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bold.fntdata"/><Relationship Id="rId25" Type="http://schemas.openxmlformats.org/officeDocument/2006/relationships/font" Target="fonts/RobotoThin-regular.fntdata"/><Relationship Id="rId28" Type="http://schemas.openxmlformats.org/officeDocument/2006/relationships/font" Target="fonts/RobotoThin-boldItalic.fntdata"/><Relationship Id="rId27" Type="http://schemas.openxmlformats.org/officeDocument/2006/relationships/font" Target="fonts/RobotoTh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RalewayThin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alewayThin-italic.fntdata"/><Relationship Id="rId12" Type="http://schemas.openxmlformats.org/officeDocument/2006/relationships/slide" Target="slides/slide8.xml"/><Relationship Id="rId34" Type="http://schemas.openxmlformats.org/officeDocument/2006/relationships/font" Target="fonts/RalewayThin-bold.fntdata"/><Relationship Id="rId15" Type="http://schemas.openxmlformats.org/officeDocument/2006/relationships/slide" Target="slides/slide11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Thin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2.xml"/><Relationship Id="rId38" Type="http://schemas.openxmlformats.org/officeDocument/2006/relationships/font" Target="fonts/RobotoLight-bold.fntdata"/><Relationship Id="rId19" Type="http://schemas.openxmlformats.org/officeDocument/2006/relationships/font" Target="fonts/RobotoBlack-bold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9120f1d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79120f1d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22f5d9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922f5d9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922f5d9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922f5d9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922f5d9f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922f5d9f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912168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77912168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9120f1dd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79120f1dd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922f5d9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7922f5d9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9120f1dd4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79120f1dd4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9120f1dd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79120f1dd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9120f1dd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79120f1dd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9120f1d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79120f1d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563725" y="1218900"/>
            <a:ext cx="6303000" cy="134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Light"/>
              <a:buNone/>
              <a:defRPr sz="52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97525" y="2530375"/>
            <a:ext cx="63030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913575" y="4698625"/>
            <a:ext cx="3230550" cy="445650"/>
          </a:xfrm>
          <a:custGeom>
            <a:rect b="b" l="l" r="r" t="t"/>
            <a:pathLst>
              <a:path extrusionOk="0" h="17826" w="129222">
                <a:moveTo>
                  <a:pt x="129222" y="17795"/>
                </a:moveTo>
                <a:lnTo>
                  <a:pt x="0" y="17826"/>
                </a:lnTo>
                <a:lnTo>
                  <a:pt x="9278" y="0"/>
                </a:lnTo>
                <a:close/>
              </a:path>
            </a:pathLst>
          </a:custGeom>
          <a:solidFill>
            <a:srgbClr val="D7ECF8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>
            <a:off x="-850" y="3540100"/>
            <a:ext cx="6184100" cy="1157675"/>
          </a:xfrm>
          <a:custGeom>
            <a:rect b="b" l="l" r="r" t="t"/>
            <a:pathLst>
              <a:path extrusionOk="0" h="46307" w="247364">
                <a:moveTo>
                  <a:pt x="34" y="9423"/>
                </a:moveTo>
                <a:lnTo>
                  <a:pt x="245855" y="46307"/>
                </a:lnTo>
                <a:lnTo>
                  <a:pt x="247364" y="43457"/>
                </a:lnTo>
                <a:lnTo>
                  <a:pt x="0" y="0"/>
                </a:lnTo>
                <a:close/>
              </a:path>
            </a:pathLst>
          </a:custGeom>
          <a:solidFill>
            <a:srgbClr val="81C2EA"/>
          </a:solidFill>
          <a:ln>
            <a:noFill/>
          </a:ln>
        </p:spPr>
      </p:sp>
      <p:sp>
        <p:nvSpPr>
          <p:cNvPr id="16" name="Google Shape;16;p2"/>
          <p:cNvSpPr txBox="1"/>
          <p:nvPr/>
        </p:nvSpPr>
        <p:spPr>
          <a:xfrm>
            <a:off x="302550" y="251800"/>
            <a:ext cx="7022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INSTITUTO DE INFORMÁTICA</a:t>
            </a:r>
            <a:endParaRPr b="0" i="0" sz="10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de Goiás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002" y="4300976"/>
            <a:ext cx="1675950" cy="5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9999" y="3911712"/>
            <a:ext cx="1546001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left)">
  <p:cSld name="SECTION_TITLE_AND_DESCRIPTION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>
            <p:ph type="title"/>
          </p:nvPr>
        </p:nvSpPr>
        <p:spPr>
          <a:xfrm>
            <a:off x="6669800" y="1233175"/>
            <a:ext cx="221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12"/>
          <p:cNvSpPr txBox="1"/>
          <p:nvPr>
            <p:ph idx="1" type="subTitle"/>
          </p:nvPr>
        </p:nvSpPr>
        <p:spPr>
          <a:xfrm>
            <a:off x="6669925" y="2803075"/>
            <a:ext cx="221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None/>
              <a:defRPr sz="2100">
                <a:solidFill>
                  <a:srgbClr val="EFEFE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367500" y="724075"/>
            <a:ext cx="55533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5422360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032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29565" y="483441"/>
            <a:ext cx="57378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i="0" sz="24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39737" y="1286541"/>
            <a:ext cx="8264400" cy="3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None/>
              <a:defRPr i="0" sz="2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 i="0" sz="1800" u="none" cap="none" strike="noStrike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righ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600" y="-600"/>
            <a:ext cx="9145200" cy="5144700"/>
          </a:xfrm>
          <a:custGeom>
            <a:rect b="b" l="l" r="r" t="t"/>
            <a:pathLst>
              <a:path extrusionOk="0" h="205788" w="365808">
                <a:moveTo>
                  <a:pt x="24" y="0"/>
                </a:moveTo>
                <a:lnTo>
                  <a:pt x="306348" y="24"/>
                </a:lnTo>
                <a:lnTo>
                  <a:pt x="365808" y="205764"/>
                </a:lnTo>
                <a:lnTo>
                  <a:pt x="0" y="20578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00" y="0"/>
            <a:ext cx="91452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4450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11700" y="1152475"/>
            <a:ext cx="6962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7650950" y="0"/>
            <a:ext cx="1381725" cy="4706550"/>
          </a:xfrm>
          <a:custGeom>
            <a:rect b="b" l="l" r="r" t="t"/>
            <a:pathLst>
              <a:path extrusionOk="0" h="188262" w="55269">
                <a:moveTo>
                  <a:pt x="5953" y="0"/>
                </a:moveTo>
                <a:lnTo>
                  <a:pt x="55269" y="188262"/>
                </a:lnTo>
                <a:lnTo>
                  <a:pt x="54507" y="18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3"/>
          <p:cNvSpPr/>
          <p:nvPr/>
        </p:nvSpPr>
        <p:spPr>
          <a:xfrm flipH="1">
            <a:off x="8259600" y="4081536"/>
            <a:ext cx="884400" cy="10620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 flipH="1">
            <a:off x="8259589" y="4259122"/>
            <a:ext cx="884400" cy="8844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9500" y="234345"/>
            <a:ext cx="618975" cy="6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817050" y="450150"/>
            <a:ext cx="4783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3502975" y="1582375"/>
            <a:ext cx="98100" cy="189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2049" r="72681" t="0"/>
          <a:stretch/>
        </p:blipFill>
        <p:spPr>
          <a:xfrm>
            <a:off x="0" y="0"/>
            <a:ext cx="2308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36317" l="2049" r="72681" t="39130"/>
          <a:stretch/>
        </p:blipFill>
        <p:spPr>
          <a:xfrm rot="5400000">
            <a:off x="565625" y="522899"/>
            <a:ext cx="2308649" cy="126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-600" y="-1200"/>
            <a:ext cx="9157100" cy="5154875"/>
          </a:xfrm>
          <a:custGeom>
            <a:rect b="b" l="l" r="r" t="t"/>
            <a:pathLst>
              <a:path extrusionOk="0" h="206195" w="366284">
                <a:moveTo>
                  <a:pt x="0" y="205812"/>
                </a:moveTo>
                <a:lnTo>
                  <a:pt x="0" y="37553"/>
                </a:lnTo>
                <a:lnTo>
                  <a:pt x="365784" y="0"/>
                </a:lnTo>
                <a:lnTo>
                  <a:pt x="366284" y="20619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1" name="Google Shape;4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0" y="4500"/>
            <a:ext cx="91468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/>
          <p:nvPr/>
        </p:nvSpPr>
        <p:spPr>
          <a:xfrm>
            <a:off x="-650" y="31275"/>
            <a:ext cx="8944500" cy="915275"/>
          </a:xfrm>
          <a:custGeom>
            <a:rect b="b" l="l" r="r" t="t"/>
            <a:pathLst>
              <a:path extrusionOk="0" h="36611" w="357780">
                <a:moveTo>
                  <a:pt x="2" y="36611"/>
                </a:moveTo>
                <a:lnTo>
                  <a:pt x="0" y="29328"/>
                </a:lnTo>
                <a:lnTo>
                  <a:pt x="346522" y="500"/>
                </a:lnTo>
                <a:lnTo>
                  <a:pt x="3577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" name="Google Shape;43;p6"/>
          <p:cNvSpPr/>
          <p:nvPr/>
        </p:nvSpPr>
        <p:spPr>
          <a:xfrm rot="10800000">
            <a:off x="8142000" y="-25"/>
            <a:ext cx="1002000" cy="881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 rot="10800000">
            <a:off x="8141988" y="-99"/>
            <a:ext cx="1002000" cy="734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" y="134912"/>
            <a:ext cx="471450" cy="4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1157075" y="1450825"/>
            <a:ext cx="5979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Georgia"/>
              <a:buNone/>
              <a:defRPr b="0" i="1" sz="3000"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aleway Thin"/>
              <a:buNone/>
              <a:defRPr i="1" sz="3000"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565854" y="4042972"/>
            <a:ext cx="64605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8" name="Google Shape;48;p6"/>
          <p:cNvSpPr txBox="1"/>
          <p:nvPr/>
        </p:nvSpPr>
        <p:spPr>
          <a:xfrm>
            <a:off x="7310850" y="421150"/>
            <a:ext cx="1218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0"/>
              <a:buFont typeface="Arial"/>
              <a:buNone/>
            </a:pPr>
            <a:r>
              <a:rPr b="0" i="0" lang="en" sz="20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20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7374750" y="3992875"/>
            <a:ext cx="575400" cy="5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-800" y="-9075"/>
            <a:ext cx="9157300" cy="5154875"/>
          </a:xfrm>
          <a:custGeom>
            <a:rect b="b" l="l" r="r" t="t"/>
            <a:pathLst>
              <a:path extrusionOk="0" h="206195" w="366292">
                <a:moveTo>
                  <a:pt x="8" y="383"/>
                </a:moveTo>
                <a:lnTo>
                  <a:pt x="0" y="172858"/>
                </a:lnTo>
                <a:lnTo>
                  <a:pt x="365792" y="206195"/>
                </a:lnTo>
                <a:lnTo>
                  <a:pt x="3662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2" name="Google Shape;52;p7"/>
          <p:cNvPicPr preferRelativeResize="0"/>
          <p:nvPr/>
        </p:nvPicPr>
        <p:blipFill rotWithShape="1">
          <a:blip r:embed="rId2">
            <a:alphaModFix amt="46000"/>
          </a:blip>
          <a:srcRect b="0" l="0" r="0" t="1234"/>
          <a:stretch/>
        </p:blipFill>
        <p:spPr>
          <a:xfrm flipH="1" rot="10800000">
            <a:off x="-650" y="57871"/>
            <a:ext cx="9146849" cy="50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24850" y="1447025"/>
            <a:ext cx="36111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4832400" y="1447075"/>
            <a:ext cx="36867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Google Shape;56;p7"/>
          <p:cNvSpPr/>
          <p:nvPr/>
        </p:nvSpPr>
        <p:spPr>
          <a:xfrm>
            <a:off x="-600" y="4269800"/>
            <a:ext cx="8944450" cy="845050"/>
          </a:xfrm>
          <a:custGeom>
            <a:rect b="b" l="l" r="r" t="t"/>
            <a:pathLst>
              <a:path extrusionOk="0" h="33802" w="357778">
                <a:moveTo>
                  <a:pt x="24" y="0"/>
                </a:moveTo>
                <a:lnTo>
                  <a:pt x="0" y="5182"/>
                </a:lnTo>
                <a:lnTo>
                  <a:pt x="346520" y="33302"/>
                </a:lnTo>
                <a:lnTo>
                  <a:pt x="357778" y="33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7"/>
          <p:cNvSpPr/>
          <p:nvPr/>
        </p:nvSpPr>
        <p:spPr>
          <a:xfrm flipH="1">
            <a:off x="8162397" y="4367375"/>
            <a:ext cx="981600" cy="776400"/>
          </a:xfrm>
          <a:prstGeom prst="rtTriangle">
            <a:avLst/>
          </a:prstGeom>
          <a:solidFill>
            <a:srgbClr val="81C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/>
          <p:nvPr/>
        </p:nvSpPr>
        <p:spPr>
          <a:xfrm flipH="1">
            <a:off x="8162400" y="4497174"/>
            <a:ext cx="981600" cy="6465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00" y="4589033"/>
            <a:ext cx="430300" cy="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(right)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743200" y="-125"/>
            <a:ext cx="64008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>
            <p:ph type="title"/>
          </p:nvPr>
        </p:nvSpPr>
        <p:spPr>
          <a:xfrm>
            <a:off x="265500" y="462700"/>
            <a:ext cx="21891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subTitle"/>
          </p:nvPr>
        </p:nvSpPr>
        <p:spPr>
          <a:xfrm>
            <a:off x="265500" y="2803075"/>
            <a:ext cx="21891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100"/>
              <a:buFont typeface="Roboto"/>
              <a:buNone/>
              <a:defRPr sz="21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3105500" y="724075"/>
            <a:ext cx="56709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5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 flipH="1">
            <a:off x="1898999" y="-125"/>
            <a:ext cx="181632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22716" y="4846456"/>
            <a:ext cx="2496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5400" marR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5CA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rgbClr val="3F3F3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F3F3F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CA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724575" y="2589129"/>
            <a:ext cx="40140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1400"/>
              <a:t>Prof. Dr. Jacson Rodrigues Barbosa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52575" y="1577200"/>
            <a:ext cx="81156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Design de Software aplicado a Big Data</a:t>
            </a:r>
            <a:r>
              <a:rPr lang="en" sz="320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3298975" y="3439925"/>
            <a:ext cx="865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2000">
                <a:latin typeface="Roboto Light"/>
                <a:ea typeface="Roboto Light"/>
                <a:cs typeface="Roboto Light"/>
                <a:sym typeface="Roboto Light"/>
              </a:rPr>
              <a:t>2025</a:t>
            </a:r>
            <a:endParaRPr b="0" sz="2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1724575" y="2806074"/>
            <a:ext cx="40140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1200"/>
              <a:t>jacson</a:t>
            </a:r>
            <a:r>
              <a:rPr b="0" lang="en" sz="1200"/>
              <a:t>@inf.ufg.br</a:t>
            </a:r>
            <a:endParaRPr b="0" sz="1200"/>
          </a:p>
        </p:txBody>
      </p:sp>
      <p:sp>
        <p:nvSpPr>
          <p:cNvPr id="96" name="Google Shape;96;p14"/>
          <p:cNvSpPr txBox="1"/>
          <p:nvPr>
            <p:ph type="ctrTitle"/>
          </p:nvPr>
        </p:nvSpPr>
        <p:spPr>
          <a:xfrm>
            <a:off x="5394100" y="2445025"/>
            <a:ext cx="3221100" cy="9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1200"/>
              <a:t>Alisson Braz</a:t>
            </a:r>
            <a:endParaRPr b="0"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1200"/>
              <a:t>Arthur Felipe </a:t>
            </a:r>
            <a:endParaRPr b="0" sz="12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lang="en" sz="1200"/>
              <a:t>Beatriz Menezes</a:t>
            </a:r>
            <a:br>
              <a:rPr b="0" lang="en" sz="1200"/>
            </a:br>
            <a:r>
              <a:rPr b="0" lang="en" sz="1200"/>
              <a:t>Jannderson Oliveira</a:t>
            </a:r>
            <a:endParaRPr b="0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0" y="531300"/>
            <a:ext cx="81381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de Trade-off (Inspirado no Jogo)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Alta consistência → Menor desempenho</a:t>
            </a:r>
            <a:b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Garantir que todos os nós tenham os mesmos dados pode impactar a performance.</a:t>
            </a:r>
            <a:b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Baixa latência → Maior custo de infraestrutura</a:t>
            </a:r>
            <a:b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Reduzir o tempo de resposta exige sistemas mais robustos e, consequentemente, mais caros.</a:t>
            </a:r>
            <a:b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Processamento em batch → Menor custo, sem dados em tempo real</a:t>
            </a:r>
            <a:b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Processamento em lote é mais econômico, mas não atende aplicações que dependem de dados atualizados instantaneamente.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124550"/>
            <a:ext cx="72132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Boas Práticas de Design para Big Data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871900"/>
            <a:ext cx="6962700" cy="36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Escalável e Flexível: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Pense em Microserviços.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Adote Arquiteturas Orientadas a Dados (ex: Lambda, Kappa).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Governança e Qualidade de Dados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Pipelines de validação e limpeza na ingestão.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Catálogo de dados e metadados.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Segurança e Privacidade: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Anonimização e pseudo-anonimização de dados.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Controle de acesso granular (RBAC).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Conformidade com a LGPD desde a concepção do software.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315050"/>
            <a:ext cx="69627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asos de Uso na Engenharia de Software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21025"/>
            <a:ext cx="6962700" cy="3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Sistemas de Recomendação </a:t>
            </a:r>
            <a:r>
              <a:rPr lang="en"/>
              <a:t>(Netflix/Spotify)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Desafio de Design: Processar terabytes de interações de usuários (cliques, views, likes) em tempo real para gerar recomendações personalizadas com baixa latência.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Dados: Histórico de consumo, perfil do usuário, metadados de conteúdo.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Logística e Otimização em Tempo Real (iFood/Uber):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Desafio de Design: Ingerir e processar milhões de eventos de geolocalização por segundo para otimizar rotas, precificar dinamicamente e prever demanda.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Dados: Posição GPS, trânsito, eventos climáticos, dados de pedidos.</a:t>
            </a:r>
            <a:endParaRPr/>
          </a:p>
        </p:txBody>
      </p:sp>
      <p:sp>
        <p:nvSpPr>
          <p:cNvPr id="173" name="Google Shape;173;p2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205150"/>
            <a:ext cx="6962700" cy="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937850"/>
            <a:ext cx="69627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</a:t>
            </a:r>
            <a:r>
              <a:rPr lang="en"/>
              <a:t>design de software é a resposta para os desafios do Big Data (Volume, Velocidade, etc.).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Não há uma solução única; o bom design nasce da análise 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trade-offs, como custo vs. performance.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Arquiteturas como Lambda/Kappa e as boas práticas que vimos são o que viabilizam aplicações como Netflix e iFood.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 final, um design bem planejado é o que transforma um grande volume de dados em valor real para o negócio.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idx="4294967295" type="title"/>
          </p:nvPr>
        </p:nvSpPr>
        <p:spPr>
          <a:xfrm>
            <a:off x="451525" y="586425"/>
            <a:ext cx="8232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72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rPr>
              <a:t>Obrigado</a:t>
            </a:r>
            <a:endParaRPr b="0" sz="7200">
              <a:solidFill>
                <a:srgbClr val="FFFFFF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186" name="Google Shape;186;p27"/>
          <p:cNvSpPr txBox="1"/>
          <p:nvPr>
            <p:ph idx="4294967295" type="subTitle"/>
          </p:nvPr>
        </p:nvSpPr>
        <p:spPr>
          <a:xfrm>
            <a:off x="2808025" y="2846350"/>
            <a:ext cx="351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Dúvidas ou sugestões?</a:t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5518" y="4350534"/>
            <a:ext cx="722304" cy="35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3825" y="4411020"/>
            <a:ext cx="813941" cy="274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186250" y="219225"/>
            <a:ext cx="696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00"/>
              <a:t>O que é Big Data?</a:t>
            </a:r>
            <a:endParaRPr sz="19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0" y="691675"/>
            <a:ext cx="65010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Definição: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 de dados massivos e complexos, difíceis de processar com ferramentas tradicionais.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" name="Google Shape;104;p15"/>
          <p:cNvSpPr txBox="1"/>
          <p:nvPr/>
        </p:nvSpPr>
        <p:spPr>
          <a:xfrm>
            <a:off x="235025" y="1968300"/>
            <a:ext cx="7571100" cy="2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Os 5 V's do Big Data:</a:t>
            </a:r>
            <a:endParaRPr b="1" sz="19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Volume:</a:t>
            </a:r>
            <a:r>
              <a:rPr lang="en" sz="1600">
                <a:solidFill>
                  <a:schemeClr val="dk1"/>
                </a:solidFill>
              </a:rPr>
              <a:t> Grande quantidade de dados gerados constantemente.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Velocidade:</a:t>
            </a:r>
            <a:r>
              <a:rPr lang="en" sz="1600">
                <a:solidFill>
                  <a:schemeClr val="dk1"/>
                </a:solidFill>
              </a:rPr>
              <a:t> Rapidez com que os dados são criados e processados.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Variedade:</a:t>
            </a:r>
            <a:r>
              <a:rPr lang="en" sz="1600">
                <a:solidFill>
                  <a:schemeClr val="dk1"/>
                </a:solidFill>
              </a:rPr>
              <a:t> Dados provenientes de varias fontes diferentes.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Veracidade:</a:t>
            </a:r>
            <a:r>
              <a:rPr lang="en" sz="1600">
                <a:solidFill>
                  <a:schemeClr val="dk1"/>
                </a:solidFill>
              </a:rPr>
              <a:t> Confiabilidade e qualidade dos dados.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Valor:</a:t>
            </a:r>
            <a:r>
              <a:rPr lang="en" sz="1600">
                <a:solidFill>
                  <a:schemeClr val="dk1"/>
                </a:solidFill>
              </a:rPr>
              <a:t> Utilidade das informações extraídas.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82100" y="179350"/>
            <a:ext cx="76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a importância de um design adequado para Big Data?</a:t>
            </a:r>
            <a:endParaRPr sz="1900"/>
          </a:p>
        </p:txBody>
      </p:sp>
      <p:sp>
        <p:nvSpPr>
          <p:cNvPr id="111" name="Google Shape;111;p16"/>
          <p:cNvSpPr txBox="1"/>
          <p:nvPr/>
        </p:nvSpPr>
        <p:spPr>
          <a:xfrm>
            <a:off x="135050" y="777125"/>
            <a:ext cx="6998100" cy="4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b="1" lang="en" sz="1500">
                <a:solidFill>
                  <a:srgbClr val="3F3F3F"/>
                </a:solidFill>
              </a:rPr>
              <a:t>Escala </a:t>
            </a:r>
            <a:r>
              <a:rPr lang="en" sz="1500">
                <a:solidFill>
                  <a:srgbClr val="3F3F3F"/>
                </a:solidFill>
              </a:rPr>
              <a:t>corretamente sem travar;</a:t>
            </a:r>
            <a:endParaRPr sz="15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Arquiteturas bem definidas (ex: </a:t>
            </a:r>
            <a:r>
              <a:rPr b="1" lang="en" sz="1100">
                <a:solidFill>
                  <a:schemeClr val="dk1"/>
                </a:solidFill>
              </a:rPr>
              <a:t>microserviços, pipelines distribuídos</a:t>
            </a:r>
            <a:r>
              <a:rPr lang="en" sz="1100">
                <a:solidFill>
                  <a:schemeClr val="dk1"/>
                </a:solidFill>
              </a:rPr>
              <a:t>) permitem que a aplicação processe </a:t>
            </a:r>
            <a:r>
              <a:rPr b="1" lang="en" sz="1100">
                <a:solidFill>
                  <a:schemeClr val="dk1"/>
                </a:solidFill>
              </a:rPr>
              <a:t>terabytes ou petabytes</a:t>
            </a:r>
            <a:r>
              <a:rPr lang="en" sz="1100">
                <a:solidFill>
                  <a:schemeClr val="dk1"/>
                </a:solidFill>
              </a:rPr>
              <a:t> de dados sem perda de performance.</a:t>
            </a:r>
            <a:endParaRPr sz="1600">
              <a:solidFill>
                <a:srgbClr val="3F3F3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b="1" lang="en" sz="1500">
                <a:solidFill>
                  <a:srgbClr val="3F3F3F"/>
                </a:solidFill>
              </a:rPr>
              <a:t>Entrega </a:t>
            </a:r>
            <a:r>
              <a:rPr lang="en" sz="1500">
                <a:solidFill>
                  <a:srgbClr val="3F3F3F"/>
                </a:solidFill>
              </a:rPr>
              <a:t>performance em alto volume;</a:t>
            </a:r>
            <a:endParaRPr sz="15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Escolhas de arquitetura (batch vs. streaming, índices, particionamento, compressão) impactam diretamente o </a:t>
            </a:r>
            <a:r>
              <a:rPr b="1" lang="en" sz="1100">
                <a:solidFill>
                  <a:schemeClr val="dk1"/>
                </a:solidFill>
              </a:rPr>
              <a:t>tempo de resposta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600">
              <a:solidFill>
                <a:srgbClr val="3F3F3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" sz="1500">
                <a:solidFill>
                  <a:srgbClr val="3F3F3F"/>
                </a:solidFill>
              </a:rPr>
              <a:t>Facilita </a:t>
            </a:r>
            <a:r>
              <a:rPr b="1" lang="en" sz="1500">
                <a:solidFill>
                  <a:srgbClr val="3F3F3F"/>
                </a:solidFill>
              </a:rPr>
              <a:t>manutenção </a:t>
            </a:r>
            <a:r>
              <a:rPr lang="en" sz="1500">
                <a:solidFill>
                  <a:srgbClr val="3F3F3F"/>
                </a:solidFill>
              </a:rPr>
              <a:t>e evolução;</a:t>
            </a:r>
            <a:endParaRPr sz="15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Projetos Big Data envolvem pipelines complexos (ETL, processamento em tempo real, data lakes, APIs). Sem design modular e claro (camadas bem separadas), fica quase impossível dar manutenção.</a:t>
            </a:r>
            <a:endParaRPr sz="1600">
              <a:solidFill>
                <a:srgbClr val="3F3F3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Char char="●"/>
            </a:pPr>
            <a:r>
              <a:rPr lang="en" sz="1500">
                <a:solidFill>
                  <a:srgbClr val="3F3F3F"/>
                </a:solidFill>
              </a:rPr>
              <a:t>Garante qualidade, </a:t>
            </a:r>
            <a:r>
              <a:rPr b="1" lang="en" sz="1500">
                <a:solidFill>
                  <a:srgbClr val="3F3F3F"/>
                </a:solidFill>
              </a:rPr>
              <a:t>confiabilidade </a:t>
            </a:r>
            <a:r>
              <a:rPr lang="en" sz="1500">
                <a:solidFill>
                  <a:srgbClr val="3F3F3F"/>
                </a:solidFill>
              </a:rPr>
              <a:t>e segurança dos dados;</a:t>
            </a:r>
            <a:endParaRPr sz="15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Um sistema mal desenhado pode gerar </a:t>
            </a:r>
            <a:r>
              <a:rPr b="1" lang="en" sz="1100">
                <a:solidFill>
                  <a:schemeClr val="dk1"/>
                </a:solidFill>
              </a:rPr>
              <a:t>dados inconsistentes ou duplicados</a:t>
            </a:r>
            <a:r>
              <a:rPr lang="en" sz="1100">
                <a:solidFill>
                  <a:schemeClr val="dk1"/>
                </a:solidFill>
              </a:rPr>
              <a:t>. O design deve prever </a:t>
            </a:r>
            <a:r>
              <a:rPr b="1" lang="en" sz="1100">
                <a:solidFill>
                  <a:schemeClr val="dk1"/>
                </a:solidFill>
              </a:rPr>
              <a:t>tolerância a falhas, retries, idempotência e consistência eventual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600">
              <a:solidFill>
                <a:srgbClr val="3F3F3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●"/>
            </a:pPr>
            <a:r>
              <a:rPr lang="en" sz="1600">
                <a:solidFill>
                  <a:srgbClr val="3F3F3F"/>
                </a:solidFill>
              </a:rPr>
              <a:t>Reduz </a:t>
            </a:r>
            <a:r>
              <a:rPr b="1" lang="en" sz="1600">
                <a:solidFill>
                  <a:srgbClr val="3F3F3F"/>
                </a:solidFill>
              </a:rPr>
              <a:t>custos </a:t>
            </a:r>
            <a:r>
              <a:rPr lang="en" sz="1600">
                <a:solidFill>
                  <a:srgbClr val="3F3F3F"/>
                </a:solidFill>
              </a:rPr>
              <a:t>de operação em nuvem/infraestrutura.</a:t>
            </a:r>
            <a:endParaRPr sz="1600">
              <a:solidFill>
                <a:srgbClr val="3F3F3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Char char="○"/>
            </a:pPr>
            <a:r>
              <a:rPr lang="en" sz="1100">
                <a:solidFill>
                  <a:schemeClr val="dk1"/>
                </a:solidFill>
              </a:rPr>
              <a:t>Um design ruim pode gerar </a:t>
            </a:r>
            <a:r>
              <a:rPr b="1" lang="en" sz="1100">
                <a:solidFill>
                  <a:schemeClr val="dk1"/>
                </a:solidFill>
              </a:rPr>
              <a:t>armazenamento duplicado, queries ineficientes e uso excessivo de cluster</a:t>
            </a:r>
            <a:endParaRPr sz="1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82100" y="179350"/>
            <a:ext cx="76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Jogo Smart Decisions</a:t>
            </a:r>
            <a:endParaRPr sz="1900"/>
          </a:p>
        </p:txBody>
      </p:sp>
      <p:sp>
        <p:nvSpPr>
          <p:cNvPr id="118" name="Google Shape;118;p17"/>
          <p:cNvSpPr txBox="1"/>
          <p:nvPr/>
        </p:nvSpPr>
        <p:spPr>
          <a:xfrm>
            <a:off x="170925" y="702350"/>
            <a:ext cx="67860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Breve explicação do jogo: simula escolhas de design em Big Data.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Objetivo: mostrar trade-offs arquiteturais.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Relevância: aplicar pensamento crítico em escolhas de software.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82100" y="179350"/>
            <a:ext cx="550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Jogo Smart Decisions</a:t>
            </a:r>
            <a:endParaRPr sz="1900"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2125"/>
            <a:ext cx="5723399" cy="385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375" y="142875"/>
            <a:ext cx="3339775" cy="489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82100" y="179350"/>
            <a:ext cx="76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Pilares de Design em Big Data</a:t>
            </a:r>
            <a:endParaRPr sz="1900"/>
          </a:p>
        </p:txBody>
      </p:sp>
      <p:sp>
        <p:nvSpPr>
          <p:cNvPr id="133" name="Google Shape;133;p19"/>
          <p:cNvSpPr txBox="1"/>
          <p:nvPr/>
        </p:nvSpPr>
        <p:spPr>
          <a:xfrm>
            <a:off x="170925" y="702350"/>
            <a:ext cx="67860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Escalabilidade (horizontal vs vertical).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Disponibilidade (alta disponibilidade, replicação).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Consistência (CAP theorem).</a:t>
            </a:r>
            <a:endParaRPr sz="1800">
              <a:solidFill>
                <a:srgbClr val="3F3F3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</a:rPr>
              <a:t>Consistência;</a:t>
            </a:r>
            <a:endParaRPr sz="1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</a:rPr>
              <a:t>Disponibilidade;</a:t>
            </a:r>
            <a:endParaRPr sz="17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  <a:highlight>
                  <a:srgbClr val="FFFFFF"/>
                </a:highlight>
              </a:rPr>
              <a:t>e, tolerância a partições ( falhas de rede)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Latência (processamento em batch vs real-time).</a:t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82100" y="179350"/>
            <a:ext cx="760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Arquiteturas Comuns</a:t>
            </a:r>
            <a:endParaRPr sz="1900"/>
          </a:p>
        </p:txBody>
      </p:sp>
      <p:sp>
        <p:nvSpPr>
          <p:cNvPr id="140" name="Google Shape;140;p20"/>
          <p:cNvSpPr txBox="1"/>
          <p:nvPr/>
        </p:nvSpPr>
        <p:spPr>
          <a:xfrm>
            <a:off x="170925" y="702350"/>
            <a:ext cx="67860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Data Warehouse tradicional.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Data Lake.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Lambda Architecture (batch + streaming).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Char char="●"/>
            </a:pPr>
            <a:r>
              <a:rPr lang="en" sz="1800">
                <a:solidFill>
                  <a:srgbClr val="3F3F3F"/>
                </a:solidFill>
              </a:rPr>
              <a:t>Kappa Architecture (streaming only).</a:t>
            </a:r>
            <a:endParaRPr sz="1800">
              <a:solidFill>
                <a:srgbClr val="3F3F3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67150" y="0"/>
            <a:ext cx="8305200" cy="50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Tecnolgias Envolvidas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Bancos NoSQL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Cassandra, MongoDB, HBase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Soluções escaláveis para grandes volumes de dados, com diferentes níveis de consistência e flexibilidade no modelo de dados.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Frameworks de Processamento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Hadoop, Spark, Flink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Plataformas para processamento distribuído de grandes volumes de dados, com suporte a batch (Hadoop, Spark) e streaming em tempo real (Spark, Flink).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Mensageria/Streaming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Kafka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Sistema de mensageria distribuído, essencial para pipelines de dados em tempo real e arquiteturas orientadas a eventos.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Armazenamento Distribuído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S3, HDFS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Soluções robustas e escaláveis para armazenamento de grandes volumes de dados, com suporte a redundância e alta disponibilidade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b="1" lang="en">
                <a:solidFill>
                  <a:srgbClr val="005CA1"/>
                </a:solidFill>
              </a:rPr>
              <a:t>‹#›</a:t>
            </a:fld>
            <a:endParaRPr b="1">
              <a:solidFill>
                <a:srgbClr val="005CA1"/>
              </a:solidFill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0" y="0"/>
            <a:ext cx="81381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CRITÉRIOS DE DECISÃO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Custos vs Benefícios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Tamanho da Equipe e Curva de Aprendizado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Requisitos de Latência e Disponibilidade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Flexibilidade e Manutenibilidade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725" y="2313650"/>
            <a:ext cx="3783375" cy="282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