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6B3AF7-60F5-4B57-8ECA-B83348763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06637"/>
          </a:xfrm>
        </p:spPr>
        <p:txBody>
          <a:bodyPr>
            <a:normAutofit/>
          </a:bodyPr>
          <a:lstStyle/>
          <a:p>
            <a:pPr algn="ctr"/>
            <a:r>
              <a:rPr lang="pt-BR" sz="6000" dirty="0">
                <a:latin typeface="Calibri Light" panose="020F0302020204030204" pitchFamily="34" charset="0"/>
                <a:cs typeface="Calibri Light" panose="020F0302020204030204" pitchFamily="34" charset="0"/>
              </a:rPr>
              <a:t>Acidentes de TRABALHO NO </a:t>
            </a:r>
            <a:r>
              <a:rPr lang="pt-BR" sz="6600" dirty="0">
                <a:latin typeface="Calibri Light" panose="020F0302020204030204" pitchFamily="34" charset="0"/>
                <a:cs typeface="Calibri Light" panose="020F0302020204030204" pitchFamily="34" charset="0"/>
              </a:rPr>
              <a:t>BRASIL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F13268-3835-46B3-BBB9-9F58B053FE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4229100"/>
            <a:ext cx="8791575" cy="1828800"/>
          </a:xfrm>
        </p:spPr>
        <p:txBody>
          <a:bodyPr>
            <a:normAutofit lnSpcReduction="10000"/>
          </a:bodyPr>
          <a:lstStyle/>
          <a:p>
            <a:r>
              <a:rPr lang="pt-BR" cap="none" dirty="0">
                <a:latin typeface="Calibri Light" panose="020F0302020204030204" pitchFamily="34" charset="0"/>
                <a:cs typeface="Calibri Light" panose="020F0302020204030204" pitchFamily="34" charset="0"/>
              </a:rPr>
              <a:t>Beatriz Ornelas Miranda</a:t>
            </a:r>
          </a:p>
          <a:p>
            <a:r>
              <a:rPr lang="pt-BR" cap="none" dirty="0">
                <a:latin typeface="Calibri Light" panose="020F0302020204030204" pitchFamily="34" charset="0"/>
                <a:cs typeface="Calibri Light" panose="020F0302020204030204" pitchFamily="34" charset="0"/>
              </a:rPr>
              <a:t>Jean Carlos Meurer</a:t>
            </a:r>
          </a:p>
          <a:p>
            <a:endParaRPr lang="pt-BR" cap="non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pt-BR" cap="none" dirty="0">
                <a:latin typeface="Calibri Light" panose="020F0302020204030204" pitchFamily="34" charset="0"/>
                <a:cs typeface="Calibri Light" panose="020F0302020204030204" pitchFamily="34" charset="0"/>
              </a:rPr>
              <a:t>Orientador: Prof. Alisson Rabelo Arantes</a:t>
            </a:r>
          </a:p>
        </p:txBody>
      </p:sp>
    </p:spTree>
    <p:extLst>
      <p:ext uri="{BB962C8B-B14F-4D97-AF65-F5344CB8AC3E}">
        <p14:creationId xmlns:p14="http://schemas.microsoft.com/office/powerpoint/2010/main" val="1650993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24CE2F-79A4-4CFD-A368-12A690D54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19150"/>
            <a:ext cx="9905999" cy="4972051"/>
          </a:xfrm>
        </p:spPr>
        <p:txBody>
          <a:bodyPr/>
          <a:lstStyle/>
          <a:p>
            <a:r>
              <a:rPr lang="pt-BR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Tabela com o percentual de acidentes correspondente a cada grupo de idade:</a:t>
            </a:r>
          </a:p>
          <a:p>
            <a:endParaRPr lang="pt-B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image3.png">
            <a:extLst>
              <a:ext uri="{FF2B5EF4-FFF2-40B4-BE49-F238E27FC236}">
                <a16:creationId xmlns:a16="http://schemas.microsoft.com/office/drawing/2014/main" id="{C96B9EFB-E0A5-4CA0-A842-77FC67142CF6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010817" y="1619250"/>
            <a:ext cx="4167188" cy="46101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220384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8ADEAC-0C94-4A5F-8E19-175B1C0C2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Calibri Light" panose="020F0302020204030204" pitchFamily="34" charset="0"/>
                <a:cs typeface="Calibri Light" panose="020F0302020204030204" pitchFamily="34" charset="0"/>
              </a:rPr>
              <a:t>Considerações finais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8E0850-D98C-4655-895C-5FD41A669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Alcançamos nossos objetivos citados na introdução?</a:t>
            </a:r>
          </a:p>
          <a:p>
            <a:r>
              <a:rPr lang="pt-BR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Os resultados obtidos foram satisfatórios e suficientes?</a:t>
            </a:r>
          </a:p>
          <a:p>
            <a:pPr marL="0" indent="0">
              <a:buNone/>
            </a:pPr>
            <a:endParaRPr lang="pt-B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pt-B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802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63B881-CBE7-48DB-993C-86F60EBEF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86482"/>
          </a:xfrm>
        </p:spPr>
        <p:txBody>
          <a:bodyPr/>
          <a:lstStyle/>
          <a:p>
            <a:r>
              <a:rPr lang="pt-BR" dirty="0">
                <a:latin typeface="Calibri Light" panose="020F0302020204030204" pitchFamily="34" charset="0"/>
                <a:cs typeface="Calibri Light" panose="020F0302020204030204" pitchFamily="34" charset="0"/>
              </a:rPr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84DCAD-CC2C-4DB3-85B1-B6732690F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Motivação para realizar a pesquisa</a:t>
            </a:r>
          </a:p>
          <a:p>
            <a:r>
              <a:rPr lang="pt-BR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Extração dos dados</a:t>
            </a:r>
          </a:p>
          <a:p>
            <a:r>
              <a:rPr lang="pt-BR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Objetivo</a:t>
            </a:r>
          </a:p>
          <a:p>
            <a:pPr marL="0" indent="0">
              <a:buNone/>
            </a:pPr>
            <a:endParaRPr lang="pt-B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759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4B2A33-1B2D-4B86-86C8-73027F3B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10282"/>
          </a:xfrm>
        </p:spPr>
        <p:txBody>
          <a:bodyPr/>
          <a:lstStyle/>
          <a:p>
            <a:r>
              <a:rPr lang="pt-BR" dirty="0">
                <a:latin typeface="Calibri Light" panose="020F0302020204030204" pitchFamily="34" charset="0"/>
                <a:cs typeface="Calibri Light" panose="020F0302020204030204" pitchFamily="34" charset="0"/>
              </a:rPr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79BBFC-0FC2-41F9-9456-8DA67A39E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Importação dos dados</a:t>
            </a:r>
          </a:p>
          <a:p>
            <a:pPr lvl="1"/>
            <a:r>
              <a:rPr lang="pt-BR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Criação em </a:t>
            </a:r>
            <a:r>
              <a:rPr lang="pt-BR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Postgres</a:t>
            </a:r>
            <a:endParaRPr lang="pt-BR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pt-BR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Descrição das bases de dados utilizadas</a:t>
            </a:r>
          </a:p>
          <a:p>
            <a:r>
              <a:rPr lang="pt-BR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Tratamento da base de dados</a:t>
            </a:r>
          </a:p>
          <a:p>
            <a:pPr lvl="1"/>
            <a:r>
              <a:rPr lang="pt-BR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Limpeza e transformação</a:t>
            </a:r>
          </a:p>
          <a:p>
            <a:endParaRPr lang="pt-B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pt-B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110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9EDF72-B7FE-493B-8B53-5836A8F7E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47383"/>
            <a:ext cx="9905998" cy="1038832"/>
          </a:xfrm>
        </p:spPr>
        <p:txBody>
          <a:bodyPr/>
          <a:lstStyle/>
          <a:p>
            <a:r>
              <a:rPr lang="pt-BR" dirty="0">
                <a:latin typeface="Calibri Light" panose="020F0302020204030204" pitchFamily="34" charset="0"/>
                <a:cs typeface="Calibri Light" panose="020F0302020204030204" pitchFamily="34" charset="0"/>
              </a:rPr>
              <a:t>Captura dos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DE08B4-363A-4FA4-BE89-D1B7D63E0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28800"/>
            <a:ext cx="4630737" cy="3962401"/>
          </a:xfrm>
        </p:spPr>
        <p:txBody>
          <a:bodyPr/>
          <a:lstStyle/>
          <a:p>
            <a:r>
              <a:rPr lang="pt-BR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Criação do Banco de Dados chamado “PROJETO”</a:t>
            </a:r>
          </a:p>
          <a:p>
            <a:pPr lvl="1"/>
            <a:r>
              <a:rPr lang="pt-BR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Tabelas: ‘QTDACIDENTESREG’, ‘QTDIDADESEXO’ e ‘CNAE’</a:t>
            </a:r>
          </a:p>
          <a:p>
            <a:pPr lvl="1"/>
            <a:endParaRPr lang="pt-B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image26.png">
            <a:extLst>
              <a:ext uri="{FF2B5EF4-FFF2-40B4-BE49-F238E27FC236}">
                <a16:creationId xmlns:a16="http://schemas.microsoft.com/office/drawing/2014/main" id="{865965E3-404E-4C71-AE23-AA1B5C9183B8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5772150" y="1209069"/>
            <a:ext cx="5676900" cy="458213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001542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652168-CBC2-4FDB-A497-C7554DC33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76250"/>
            <a:ext cx="9905998" cy="819150"/>
          </a:xfrm>
        </p:spPr>
        <p:txBody>
          <a:bodyPr/>
          <a:lstStyle/>
          <a:p>
            <a:r>
              <a:rPr lang="pt-BR" dirty="0">
                <a:latin typeface="Calibri Light" panose="020F0302020204030204" pitchFamily="34" charset="0"/>
                <a:cs typeface="Calibri Light" panose="020F0302020204030204" pitchFamily="34" charset="0"/>
              </a:rPr>
              <a:t>Visualização dos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485C3A-2FA8-46C2-B520-B956CC31F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81150"/>
            <a:ext cx="9905997" cy="3695700"/>
          </a:xfrm>
        </p:spPr>
        <p:txBody>
          <a:bodyPr/>
          <a:lstStyle/>
          <a:p>
            <a:r>
              <a:rPr lang="pt-BR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Quantidade de acidentes de trabalho ocorridos no período de 2018 a 2020</a:t>
            </a:r>
          </a:p>
          <a:p>
            <a:endParaRPr lang="pt-B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image11.png">
            <a:extLst>
              <a:ext uri="{FF2B5EF4-FFF2-40B4-BE49-F238E27FC236}">
                <a16:creationId xmlns:a16="http://schemas.microsoft.com/office/drawing/2014/main" id="{F8104459-4BCB-4A31-9238-311DF64766C2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122610" y="2686050"/>
            <a:ext cx="5943600" cy="36957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13113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24CE2F-79A4-4CFD-A368-12A690D54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19150"/>
            <a:ext cx="9905999" cy="4972051"/>
          </a:xfrm>
        </p:spPr>
        <p:txBody>
          <a:bodyPr/>
          <a:lstStyle/>
          <a:p>
            <a:r>
              <a:rPr lang="pt-BR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Consulta por região:</a:t>
            </a:r>
          </a:p>
          <a:p>
            <a:endParaRPr lang="pt-B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image13.png">
            <a:extLst>
              <a:ext uri="{FF2B5EF4-FFF2-40B4-BE49-F238E27FC236}">
                <a16:creationId xmlns:a16="http://schemas.microsoft.com/office/drawing/2014/main" id="{4902A277-4E5E-4893-8F51-E3D6D7349998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355973" y="1752600"/>
            <a:ext cx="5476875" cy="310515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19452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24CE2F-79A4-4CFD-A368-12A690D54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19150"/>
            <a:ext cx="9905999" cy="4972051"/>
          </a:xfrm>
        </p:spPr>
        <p:txBody>
          <a:bodyPr/>
          <a:lstStyle/>
          <a:p>
            <a:r>
              <a:rPr lang="pt-BR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5 atividades com os maiores registros de acidentes de trabalho no Brasil entre os anos de 2018 a 2020:</a:t>
            </a:r>
          </a:p>
          <a:p>
            <a:endParaRPr lang="pt-B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ED984CA1-999E-4AB4-93D6-B4EF29CED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505141"/>
              </p:ext>
            </p:extLst>
          </p:nvPr>
        </p:nvGraphicFramePr>
        <p:xfrm>
          <a:off x="1504950" y="2171700"/>
          <a:ext cx="8839200" cy="30114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01329">
                  <a:extLst>
                    <a:ext uri="{9D8B030D-6E8A-4147-A177-3AD203B41FA5}">
                      <a16:colId xmlns:a16="http://schemas.microsoft.com/office/drawing/2014/main" val="1896098614"/>
                    </a:ext>
                  </a:extLst>
                </a:gridCol>
                <a:gridCol w="4850442">
                  <a:extLst>
                    <a:ext uri="{9D8B030D-6E8A-4147-A177-3AD203B41FA5}">
                      <a16:colId xmlns:a16="http://schemas.microsoft.com/office/drawing/2014/main" val="1056048000"/>
                    </a:ext>
                  </a:extLst>
                </a:gridCol>
                <a:gridCol w="1987429">
                  <a:extLst>
                    <a:ext uri="{9D8B030D-6E8A-4147-A177-3AD203B41FA5}">
                      <a16:colId xmlns:a16="http://schemas.microsoft.com/office/drawing/2014/main" val="371846466"/>
                    </a:ext>
                  </a:extLst>
                </a:gridCol>
              </a:tblGrid>
              <a:tr h="7292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CODIGOCNAE</a:t>
                      </a:r>
                      <a:endParaRPr lang="pt-BR" sz="18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ATIVIDADE</a:t>
                      </a:r>
                      <a:endParaRPr lang="pt-BR" sz="1800" b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179705"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QUANTIDADE</a:t>
                      </a:r>
                      <a:endParaRPr lang="pt-BR" sz="1800" b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000844107"/>
                  </a:ext>
                </a:extLst>
              </a:tr>
              <a:tr h="4450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8610</a:t>
                      </a:r>
                      <a:endParaRPr lang="pt-BR" sz="1800" b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Atividades de atendimento hospitalar</a:t>
                      </a:r>
                      <a:endParaRPr lang="pt-BR" sz="18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179705"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173.977</a:t>
                      </a:r>
                      <a:endParaRPr lang="pt-BR" sz="1800" b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371887364"/>
                  </a:ext>
                </a:extLst>
              </a:tr>
              <a:tr h="5021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4711</a:t>
                      </a:r>
                      <a:endParaRPr lang="pt-BR" sz="1800" b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Comércio varejista de mercadorias em geral</a:t>
                      </a:r>
                      <a:endParaRPr lang="pt-BR" sz="18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179705"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75.810</a:t>
                      </a:r>
                      <a:endParaRPr lang="pt-BR" sz="18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024949710"/>
                  </a:ext>
                </a:extLst>
              </a:tr>
              <a:tr h="4450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8411</a:t>
                      </a:r>
                      <a:endParaRPr lang="pt-BR" sz="1800" b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Administração pública em geral</a:t>
                      </a:r>
                      <a:endParaRPr lang="pt-BR" sz="18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179705"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47.273</a:t>
                      </a:r>
                      <a:endParaRPr lang="pt-BR" sz="18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340279045"/>
                  </a:ext>
                </a:extLst>
              </a:tr>
              <a:tr h="4450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4930</a:t>
                      </a:r>
                      <a:endParaRPr lang="pt-BR" sz="1800" b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Transporte rodoviário de carga</a:t>
                      </a:r>
                      <a:endParaRPr lang="pt-BR" sz="18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179705"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39.574</a:t>
                      </a:r>
                      <a:endParaRPr lang="pt-BR" sz="18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221428884"/>
                  </a:ext>
                </a:extLst>
              </a:tr>
              <a:tr h="4450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1012</a:t>
                      </a:r>
                      <a:endParaRPr lang="pt-BR" sz="1800" b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Abate de suínos</a:t>
                      </a:r>
                      <a:endParaRPr lang="pt-BR" sz="18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179705"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37.621</a:t>
                      </a:r>
                      <a:endParaRPr lang="pt-BR" sz="18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291196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2573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24CE2F-79A4-4CFD-A368-12A690D54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19150"/>
            <a:ext cx="9905999" cy="4972051"/>
          </a:xfrm>
        </p:spPr>
        <p:txBody>
          <a:bodyPr/>
          <a:lstStyle/>
          <a:p>
            <a:r>
              <a:rPr lang="pt-BR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Gráfico sobre a quantidade de acidentes divididos por atividade e motivo no período de 2018 a 2020:</a:t>
            </a:r>
          </a:p>
          <a:p>
            <a:endParaRPr lang="pt-B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image6.png">
            <a:extLst>
              <a:ext uri="{FF2B5EF4-FFF2-40B4-BE49-F238E27FC236}">
                <a16:creationId xmlns:a16="http://schemas.microsoft.com/office/drawing/2014/main" id="{C30B803F-AC65-4788-BE0E-13AFA2C81D7B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665411" y="1885949"/>
            <a:ext cx="6858000" cy="4152901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124226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24CE2F-79A4-4CFD-A368-12A690D54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19150"/>
            <a:ext cx="9905999" cy="5200650"/>
          </a:xfrm>
        </p:spPr>
        <p:txBody>
          <a:bodyPr/>
          <a:lstStyle/>
          <a:p>
            <a:r>
              <a:rPr lang="pt-BR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Representação percentual de quantidade de acidentes de trabalho por gênero:</a:t>
            </a:r>
          </a:p>
          <a:p>
            <a:endParaRPr lang="pt-B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image17.png">
            <a:extLst>
              <a:ext uri="{FF2B5EF4-FFF2-40B4-BE49-F238E27FC236}">
                <a16:creationId xmlns:a16="http://schemas.microsoft.com/office/drawing/2014/main" id="{234220F1-7504-4ED7-8DF3-2D28912CF656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8149" y="2157411"/>
            <a:ext cx="6232523" cy="386238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3711765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58</TotalTime>
  <Words>205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 Light</vt:lpstr>
      <vt:lpstr>Tw Cen MT</vt:lpstr>
      <vt:lpstr>Circuito</vt:lpstr>
      <vt:lpstr>Acidentes de TRABALHO NO BRASIL</vt:lpstr>
      <vt:lpstr>Introdução</vt:lpstr>
      <vt:lpstr>Metodologia</vt:lpstr>
      <vt:lpstr>Captura dos dados</vt:lpstr>
      <vt:lpstr>Visualização dos dados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Considerações finais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Acidentes de TRABALHO NO BRASIL</dc:title>
  <dc:creator>Beatriz .</dc:creator>
  <cp:lastModifiedBy>Beatriz .</cp:lastModifiedBy>
  <cp:revision>7</cp:revision>
  <dcterms:created xsi:type="dcterms:W3CDTF">2022-07-06T22:04:20Z</dcterms:created>
  <dcterms:modified xsi:type="dcterms:W3CDTF">2022-07-06T23:02:41Z</dcterms:modified>
</cp:coreProperties>
</file>