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0" r:id="rId1"/>
  </p:sldMasterIdLst>
  <p:sldIdLst>
    <p:sldId id="256" r:id="rId2"/>
    <p:sldId id="258" r:id="rId3"/>
    <p:sldId id="257" r:id="rId4"/>
    <p:sldId id="259" r:id="rId5"/>
    <p:sldId id="278" r:id="rId6"/>
    <p:sldId id="260" r:id="rId7"/>
    <p:sldId id="261" r:id="rId8"/>
    <p:sldId id="262" r:id="rId9"/>
    <p:sldId id="275" r:id="rId10"/>
    <p:sldId id="263" r:id="rId11"/>
    <p:sldId id="264" r:id="rId12"/>
    <p:sldId id="273" r:id="rId13"/>
    <p:sldId id="280" r:id="rId14"/>
    <p:sldId id="274" r:id="rId15"/>
    <p:sldId id="277" r:id="rId16"/>
    <p:sldId id="279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>
      <p:cViewPr varScale="1">
        <p:scale>
          <a:sx n="64" d="100"/>
          <a:sy n="64" d="100"/>
        </p:scale>
        <p:origin x="13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89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13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0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2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0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37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0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8FF1F8-042D-4E2E-AB1C-A2E1CF24F706}" type="datetimeFigureOut">
              <a:rPr lang="pt-BR" smtClean="0"/>
              <a:pPr/>
              <a:t>03/05/2018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EEBE88-CC62-4B2C-9804-E5C972D697C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ile/d/0B1MQ7TiSBDIjNTdGMlNDb0Q4cms/edit?usp=sharing" TargetMode="External"/><Relationship Id="rId2" Type="http://schemas.openxmlformats.org/officeDocument/2006/relationships/hyperlink" Target="https://docs.google.com/file/d/0B1MQ7TiSBDIjQXpuMHdtSy1GN2M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file/d/0B1MQ7TiSBDIjRFFPQ0p0cnZKbjQ/edit?usp=shar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bbc.inf.br/ebbc5/index.php/ebbc5/trabalho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ibi.usp.br/noticias/ferramentas-gestao-pesquisa-disponiveis-pesquisadores-2016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publons.com/" TargetMode="External"/><Relationship Id="rId18" Type="http://schemas.openxmlformats.org/officeDocument/2006/relationships/hyperlink" Target="https://www.scienceopen.com/" TargetMode="External"/><Relationship Id="rId26" Type="http://schemas.openxmlformats.org/officeDocument/2006/relationships/hyperlink" Target="http://profeza.com/" TargetMode="External"/><Relationship Id="rId39" Type="http://schemas.openxmlformats.org/officeDocument/2006/relationships/hyperlink" Target="http://scholarometer.indiana.edu/" TargetMode="External"/><Relationship Id="rId21" Type="http://schemas.openxmlformats.org/officeDocument/2006/relationships/hyperlink" Target="http://www.altmetric.com/" TargetMode="External"/><Relationship Id="rId34" Type="http://schemas.openxmlformats.org/officeDocument/2006/relationships/hyperlink" Target="http://www.sibi.usp.br/noticias/ferramentas-gestao-pesquisa-disponiveis-pesquisadores-2016/www.wikijournalclub.org" TargetMode="External"/><Relationship Id="rId42" Type="http://schemas.openxmlformats.org/officeDocument/2006/relationships/hyperlink" Target="http://thomsonreuters.com/journal-citation-reports/" TargetMode="External"/><Relationship Id="rId47" Type="http://schemas.openxmlformats.org/officeDocument/2006/relationships/hyperlink" Target="https://www.elsevier.com/solutions/scival" TargetMode="External"/><Relationship Id="rId50" Type="http://schemas.openxmlformats.org/officeDocument/2006/relationships/hyperlink" Target="https://nl.castoredc.com/" TargetMode="External"/><Relationship Id="rId55" Type="http://schemas.openxmlformats.org/officeDocument/2006/relationships/hyperlink" Target="https://plumanalytics.com/" TargetMode="External"/><Relationship Id="rId7" Type="http://schemas.openxmlformats.org/officeDocument/2006/relationships/hyperlink" Target="http://connectedresearchers.com/from-paper-discovery-to-research-group-site-with-labii/" TargetMode="External"/><Relationship Id="rId12" Type="http://schemas.openxmlformats.org/officeDocument/2006/relationships/hyperlink" Target="https://pubpeer.com/" TargetMode="External"/><Relationship Id="rId17" Type="http://schemas.openxmlformats.org/officeDocument/2006/relationships/hyperlink" Target="http://connectedresearchers.com/rubriq-tells-you-what-your-manuscript-is-worth/" TargetMode="External"/><Relationship Id="rId25" Type="http://schemas.openxmlformats.org/officeDocument/2006/relationships/hyperlink" Target="http://www.plumanalytics.com/" TargetMode="External"/><Relationship Id="rId33" Type="http://schemas.openxmlformats.org/officeDocument/2006/relationships/hyperlink" Target="https://www.epistemio.com/" TargetMode="External"/><Relationship Id="rId38" Type="http://schemas.openxmlformats.org/officeDocument/2006/relationships/hyperlink" Target="http://depsy.org/" TargetMode="External"/><Relationship Id="rId46" Type="http://schemas.openxmlformats.org/officeDocument/2006/relationships/hyperlink" Target="http://researchanalytics.thomsonreuters.com/incites/" TargetMode="External"/><Relationship Id="rId2" Type="http://schemas.openxmlformats.org/officeDocument/2006/relationships/hyperlink" Target="http://academickarma.org/" TargetMode="External"/><Relationship Id="rId16" Type="http://schemas.openxmlformats.org/officeDocument/2006/relationships/hyperlink" Target="http://www.rubriq.com/" TargetMode="External"/><Relationship Id="rId20" Type="http://schemas.openxmlformats.org/officeDocument/2006/relationships/hyperlink" Target="https://thewinnower.com/" TargetMode="External"/><Relationship Id="rId29" Type="http://schemas.openxmlformats.org/officeDocument/2006/relationships/hyperlink" Target="http://nowcomment.com/" TargetMode="External"/><Relationship Id="rId41" Type="http://schemas.openxmlformats.org/officeDocument/2006/relationships/hyperlink" Target="http://openresearchbadges.org/" TargetMode="External"/><Relationship Id="rId54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bii.com/" TargetMode="External"/><Relationship Id="rId11" Type="http://schemas.openxmlformats.org/officeDocument/2006/relationships/hyperlink" Target="https://peerj.com/" TargetMode="External"/><Relationship Id="rId24" Type="http://schemas.openxmlformats.org/officeDocument/2006/relationships/hyperlink" Target="http://article-level-metrics.plos.org/" TargetMode="External"/><Relationship Id="rId32" Type="http://schemas.openxmlformats.org/officeDocument/2006/relationships/hyperlink" Target="http://www.peerevaluation.org/" TargetMode="External"/><Relationship Id="rId37" Type="http://schemas.openxmlformats.org/officeDocument/2006/relationships/hyperlink" Target="https://icite.od.nih.gov/" TargetMode="External"/><Relationship Id="rId40" Type="http://schemas.openxmlformats.org/officeDocument/2006/relationships/hyperlink" Target="http://chronograph.labs.crossref.org/" TargetMode="External"/><Relationship Id="rId45" Type="http://schemas.openxmlformats.org/officeDocument/2006/relationships/hyperlink" Target="http://www.r-index.org/" TargetMode="External"/><Relationship Id="rId53" Type="http://schemas.openxmlformats.org/officeDocument/2006/relationships/hyperlink" Target="http://www.iris-database.org/" TargetMode="External"/><Relationship Id="rId5" Type="http://schemas.openxmlformats.org/officeDocument/2006/relationships/hyperlink" Target="https://www.journalreview.org/" TargetMode="External"/><Relationship Id="rId15" Type="http://schemas.openxmlformats.org/officeDocument/2006/relationships/hyperlink" Target="http://connectedresearchers.com/a-look-at-pubmeds-new-commenting-platform/" TargetMode="External"/><Relationship Id="rId23" Type="http://schemas.openxmlformats.org/officeDocument/2006/relationships/hyperlink" Target="http://connectedresearchers.com/communicating-your-research-online-impactstory-tells-you-how-well-youre-doing/" TargetMode="External"/><Relationship Id="rId28" Type="http://schemas.openxmlformats.org/officeDocument/2006/relationships/hyperlink" Target="https://www.lens.org/" TargetMode="External"/><Relationship Id="rId36" Type="http://schemas.openxmlformats.org/officeDocument/2006/relationships/hyperlink" Target="https://paperhive.org/" TargetMode="External"/><Relationship Id="rId49" Type="http://schemas.openxmlformats.org/officeDocument/2006/relationships/hyperlink" Target="http://www.researchfish.net/" TargetMode="External"/><Relationship Id="rId10" Type="http://schemas.openxmlformats.org/officeDocument/2006/relationships/hyperlink" Target="https://www.peerageofscience.org/" TargetMode="External"/><Relationship Id="rId19" Type="http://schemas.openxmlformats.org/officeDocument/2006/relationships/hyperlink" Target="http://www.wikijournalclub.org/wiki/Main_Page" TargetMode="External"/><Relationship Id="rId31" Type="http://schemas.openxmlformats.org/officeDocument/2006/relationships/hyperlink" Target="http://reffit.com/" TargetMode="External"/><Relationship Id="rId44" Type="http://schemas.openxmlformats.org/officeDocument/2006/relationships/hyperlink" Target="http://www.natureindex.com/" TargetMode="External"/><Relationship Id="rId52" Type="http://schemas.openxmlformats.org/officeDocument/2006/relationships/hyperlink" Target="http://www.sibi.usp.br/noticias/ferramentas-gestao-pesquisa-disponiveis-pesquisadores-2016/www.writefullapp.com" TargetMode="External"/><Relationship Id="rId4" Type="http://schemas.openxmlformats.org/officeDocument/2006/relationships/hyperlink" Target="http://hypothes.is/" TargetMode="External"/><Relationship Id="rId9" Type="http://schemas.openxmlformats.org/officeDocument/2006/relationships/hyperlink" Target="http://www.papercritic.com/" TargetMode="External"/><Relationship Id="rId14" Type="http://schemas.openxmlformats.org/officeDocument/2006/relationships/hyperlink" Target="http://www.ncbi.nlm.nih.gov/pubmedcommons/" TargetMode="External"/><Relationship Id="rId22" Type="http://schemas.openxmlformats.org/officeDocument/2006/relationships/hyperlink" Target="https://impactstory.org/" TargetMode="External"/><Relationship Id="rId27" Type="http://schemas.openxmlformats.org/officeDocument/2006/relationships/hyperlink" Target="https://app.dimensions.ai/" TargetMode="External"/><Relationship Id="rId30" Type="http://schemas.openxmlformats.org/officeDocument/2006/relationships/hyperlink" Target="http://grigoriefflab.janelia.org/rejections" TargetMode="External"/><Relationship Id="rId35" Type="http://schemas.openxmlformats.org/officeDocument/2006/relationships/hyperlink" Target="http://www.episciences.org/" TargetMode="External"/><Relationship Id="rId43" Type="http://schemas.openxmlformats.org/officeDocument/2006/relationships/hyperlink" Target="http://www.journalmetrics.com/" TargetMode="External"/><Relationship Id="rId48" Type="http://schemas.openxmlformats.org/officeDocument/2006/relationships/hyperlink" Target="http://www.journal-scholar-metrics.infoec3.es/layout.php?id=home" TargetMode="External"/><Relationship Id="rId8" Type="http://schemas.openxmlformats.org/officeDocument/2006/relationships/hyperlink" Target="http://www.liberatingresearch.org/" TargetMode="External"/><Relationship Id="rId51" Type="http://schemas.openxmlformats.org/officeDocument/2006/relationships/hyperlink" Target="https://www.beat-eu.org/" TargetMode="External"/><Relationship Id="rId3" Type="http://schemas.openxmlformats.org/officeDocument/2006/relationships/hyperlink" Target="http://f1000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736" y="2271704"/>
            <a:ext cx="6768752" cy="3170783"/>
          </a:xfrm>
        </p:spPr>
        <p:txBody>
          <a:bodyPr>
            <a:noAutofit/>
          </a:bodyPr>
          <a:lstStyle/>
          <a:p>
            <a:pPr algn="l"/>
            <a:r>
              <a:rPr lang="pt-BR" sz="2000" b="1" dirty="0"/>
              <a:t>Disciplina: bibliografia</a:t>
            </a:r>
            <a:br>
              <a:rPr lang="pt-BR" sz="2000" b="1" dirty="0"/>
            </a:br>
            <a:r>
              <a:rPr lang="pt-BR" sz="2000" b="1" dirty="0"/>
              <a:t>Curso: Bacharelado em Biblioteconomia</a:t>
            </a:r>
            <a:br>
              <a:rPr lang="pt-BR" sz="2000" b="1" dirty="0"/>
            </a:br>
            <a:r>
              <a:rPr lang="pt-BR" sz="2000" b="1" dirty="0"/>
              <a:t>A avaliação de produção científica. Metodologias de análise de produção científica (índices de citação, avaliação pelos pares e comitês de especialistas). Experiências em avaliação da produção científica</a:t>
            </a:r>
            <a:r>
              <a:rPr lang="pt-BR" sz="2000" dirty="0"/>
              <a:t>.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Prof.  João de Melo Maricato</a:t>
            </a:r>
            <a:br>
              <a:rPr lang="pt-BR" sz="2000" dirty="0"/>
            </a:br>
            <a:r>
              <a:rPr lang="pt-BR" sz="2000" dirty="0"/>
              <a:t>Brasília, 2018</a:t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826"/>
            <a:ext cx="8280920" cy="7038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59483"/>
            <a:ext cx="7982355" cy="1440160"/>
          </a:xfrm>
        </p:spPr>
        <p:txBody>
          <a:bodyPr>
            <a:normAutofit/>
          </a:bodyPr>
          <a:lstStyle/>
          <a:p>
            <a:r>
              <a:rPr lang="pt-BR" dirty="0"/>
              <a:t>Metodologias de avaliação da produção científica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2132856"/>
            <a:ext cx="7355160" cy="3600400"/>
          </a:xfrm>
        </p:spPr>
        <p:txBody>
          <a:bodyPr>
            <a:normAutofit fontScale="92500" lnSpcReduction="1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Avaliação qualitativa – avaliação pelos pares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Artigo científico: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Aprovado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Aprovado com modificações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Aprovado com grandes modificações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Rejeitado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Avaliação quantitativa – indicadores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Citação (qualidade?)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Meia </a:t>
            </a:r>
            <a:r>
              <a:rPr lang="pt-BR" dirty="0" err="1"/>
              <a:t>vidaAutor</a:t>
            </a:r>
            <a:endParaRPr lang="pt-BR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Índice h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 err="1"/>
              <a:t>Rg</a:t>
            </a:r>
            <a:r>
              <a:rPr lang="pt-BR" dirty="0"/>
              <a:t> Score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Revista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Em quais bases de dados é indexada?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Fator de impacto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t-BR" dirty="0"/>
              <a:t>Altmetric Score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7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Limitação das avaliações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3688" y="1988840"/>
            <a:ext cx="6923112" cy="4464496"/>
          </a:xfrm>
        </p:spPr>
        <p:txBody>
          <a:bodyPr/>
          <a:lstStyle/>
          <a:p>
            <a:r>
              <a:rPr lang="pt-BR" dirty="0"/>
              <a:t>Avaliação pelos pares é subjetiva</a:t>
            </a:r>
          </a:p>
          <a:p>
            <a:r>
              <a:rPr lang="pt-BR" dirty="0"/>
              <a:t>Indicadores possuem limitações</a:t>
            </a:r>
          </a:p>
          <a:p>
            <a:r>
              <a:rPr lang="pt-BR" dirty="0"/>
              <a:t>Bases de dados não cobrem tudo</a:t>
            </a:r>
          </a:p>
          <a:p>
            <a:r>
              <a:rPr lang="pt-BR" dirty="0"/>
              <a:t>A produção científica é diferente em cada área do conhecimento</a:t>
            </a:r>
          </a:p>
          <a:p>
            <a:r>
              <a:rPr lang="pt-BR" dirty="0"/>
              <a:t>As citações são feitas pelos diferentes motivos (p.ex. citação política; autocitação)</a:t>
            </a:r>
          </a:p>
        </p:txBody>
      </p:sp>
    </p:spTree>
    <p:extLst>
      <p:ext uri="{BB962C8B-B14F-4D97-AF65-F5344CB8AC3E}">
        <p14:creationId xmlns:p14="http://schemas.microsoft.com/office/powerpoint/2010/main" val="7477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pPr lvl="1"/>
            <a:r>
              <a:rPr lang="pt-BR" dirty="0" err="1"/>
              <a:t>SciElo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Edital PIBIC/UFG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Formulário de avaliação de artigo</a:t>
            </a:r>
            <a:endParaRPr lang="pt-BR" dirty="0"/>
          </a:p>
          <a:p>
            <a:pPr lvl="1"/>
            <a:r>
              <a:rPr lang="pt-BR" dirty="0" err="1"/>
              <a:t>Qualis</a:t>
            </a:r>
            <a:r>
              <a:rPr lang="pt-BR" dirty="0"/>
              <a:t>/CAPES</a:t>
            </a:r>
          </a:p>
          <a:p>
            <a:pPr lvl="1"/>
            <a:r>
              <a:rPr lang="pt-BR" dirty="0"/>
              <a:t>Google Scholar</a:t>
            </a:r>
          </a:p>
          <a:p>
            <a:pPr lvl="1"/>
            <a:r>
              <a:rPr lang="pt-BR" dirty="0">
                <a:hlinkClick r:id="rId4"/>
              </a:rPr>
              <a:t>Avaliação de apresentação</a:t>
            </a:r>
            <a:endParaRPr lang="pt-BR" dirty="0"/>
          </a:p>
          <a:p>
            <a:pPr lvl="1"/>
            <a:r>
              <a:rPr lang="pt-BR" dirty="0" err="1"/>
              <a:t>Researchgate</a:t>
            </a:r>
            <a:endParaRPr lang="pt-BR" dirty="0"/>
          </a:p>
          <a:p>
            <a:pPr lvl="1"/>
            <a:r>
              <a:rPr lang="pt-BR" dirty="0"/>
              <a:t>Altmetrics.com</a:t>
            </a:r>
          </a:p>
          <a:p>
            <a:pPr lvl="1"/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Citation</a:t>
            </a:r>
            <a:r>
              <a:rPr lang="pt-BR" dirty="0"/>
              <a:t> </a:t>
            </a:r>
            <a:r>
              <a:rPr lang="pt-BR" dirty="0" err="1"/>
              <a:t>Reports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5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07C43-8D2C-4C4E-8F08-061247C3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Novas ferramentas surgem com a web 2.0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0ED33-50F5-417F-A649-6DF8ACA1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783890"/>
            <a:ext cx="7543801" cy="30940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Santos e </a:t>
            </a:r>
            <a:r>
              <a:rPr lang="pt-BR" dirty="0" err="1"/>
              <a:t>Alcará</a:t>
            </a:r>
            <a:r>
              <a:rPr lang="pt-BR" dirty="0"/>
              <a:t> (2017)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585774-0FE3-4C29-8F9E-2CD9CF835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19218" r="8500" b="17801"/>
          <a:stretch/>
        </p:blipFill>
        <p:spPr>
          <a:xfrm>
            <a:off x="411125" y="1930937"/>
            <a:ext cx="8367467" cy="38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0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Avaliar um artigo utilizando o formulário disponível na pasta compartilhada (partindo dos critérios da revista </a:t>
            </a:r>
            <a:r>
              <a:rPr lang="pt-BR" dirty="0" err="1"/>
              <a:t>transinformação</a:t>
            </a:r>
            <a:r>
              <a:rPr lang="pt-BR" dirty="0"/>
              <a:t>).</a:t>
            </a:r>
          </a:p>
          <a:p>
            <a:r>
              <a:rPr lang="pt-BR" dirty="0"/>
              <a:t>Enviar por e-mail antes da próxima aula no dia 19/04 (João e José </a:t>
            </a:r>
            <a:r>
              <a:rPr lang="pt-BR" dirty="0" err="1"/>
              <a:t>Willames</a:t>
            </a:r>
            <a:r>
              <a:rPr lang="pt-BR" dirty="0"/>
              <a:t>)</a:t>
            </a:r>
          </a:p>
          <a:p>
            <a:r>
              <a:rPr lang="pt-BR" dirty="0"/>
              <a:t>Artigos disponíveis em: </a:t>
            </a:r>
            <a:r>
              <a:rPr lang="pt-BR" dirty="0">
                <a:hlinkClick r:id="rId2"/>
              </a:rPr>
              <a:t>http://www.ebbc.inf.br/ebbc5/index.php/ebbc5/trabalhos</a:t>
            </a:r>
            <a:endParaRPr lang="pt-BR" dirty="0"/>
          </a:p>
          <a:p>
            <a:r>
              <a:rPr lang="pt-BR" dirty="0"/>
              <a:t>Pontuação máxima na fórmula: 0,4</a:t>
            </a:r>
          </a:p>
          <a:p>
            <a:r>
              <a:rPr lang="pt-BR" dirty="0"/>
              <a:t>Forma de avaliação principal: </a:t>
            </a:r>
            <a:r>
              <a:rPr lang="pt-BR"/>
              <a:t>coerência e profundidade </a:t>
            </a:r>
            <a:r>
              <a:rPr lang="pt-BR" dirty="0"/>
              <a:t>das sugestões de melhoria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96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A6F4-C8D0-4FEA-8233-645045FE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461451"/>
            <a:ext cx="7200800" cy="735301"/>
          </a:xfrm>
        </p:spPr>
        <p:txBody>
          <a:bodyPr>
            <a:normAutofit fontScale="90000"/>
          </a:bodyPr>
          <a:lstStyle/>
          <a:p>
            <a:r>
              <a:rPr lang="pt-BR" dirty="0"/>
              <a:t>Ferramentas de gestão de pesquisa</a:t>
            </a:r>
          </a:p>
        </p:txBody>
      </p:sp>
      <p:pic>
        <p:nvPicPr>
          <p:cNvPr id="1026" name="Picture 2" descr="http://www.sibi.usp.br/wp-content/uploads/2017/01/typical-workflow.png">
            <a:hlinkClick r:id="rId2"/>
            <a:extLst>
              <a:ext uri="{FF2B5EF4-FFF2-40B4-BE49-F238E27FC236}">
                <a16:creationId xmlns:a16="http://schemas.microsoft.com/office/drawing/2014/main" id="{C8297374-E818-4531-9F31-260FF91208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992888" cy="49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8CFE97-232D-4727-AEB4-829A7F254E2D}"/>
              </a:ext>
            </a:extLst>
          </p:cNvPr>
          <p:cNvSpPr txBox="1"/>
          <p:nvPr/>
        </p:nvSpPr>
        <p:spPr>
          <a:xfrm>
            <a:off x="1115616" y="60119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SIBI/USP</a:t>
            </a:r>
          </a:p>
        </p:txBody>
      </p:sp>
    </p:spTree>
    <p:extLst>
      <p:ext uri="{BB962C8B-B14F-4D97-AF65-F5344CB8AC3E}">
        <p14:creationId xmlns:p14="http://schemas.microsoft.com/office/powerpoint/2010/main" val="70441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728EC-C2AE-42B3-ACAF-5F1B5696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90F69-89D8-4ABE-BAF7-4B73197E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Escolher uma das ferramentas (links no próximo slide) para apresentação em laboratório de informática (destacando seus indicadores para avaliação de pesquisas, universidades, pesquisadores, artigos,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r>
              <a:rPr lang="pt-BR" dirty="0"/>
              <a:t>Informar nome do grupo e ferramenta a ser apresentada até dia: 28/04 (Entrar na pasta compartilhada e preencher o arquivo denominado “Apresentação de tecnologias”)</a:t>
            </a:r>
          </a:p>
          <a:p>
            <a:r>
              <a:rPr lang="pt-BR" dirty="0"/>
              <a:t>Analise/teste as ferramentas antes da escolha para não ter surpresa encima da hora!</a:t>
            </a:r>
          </a:p>
          <a:p>
            <a:r>
              <a:rPr lang="pt-BR" dirty="0"/>
              <a:t>Enviar apresentação em Power point por e-mail até dia 02/05</a:t>
            </a:r>
          </a:p>
          <a:p>
            <a:r>
              <a:rPr lang="pt-BR" dirty="0"/>
              <a:t>Apresentação de 10 a 15 minutos irá ocorrer no dia 3/05, em laboratório de informática</a:t>
            </a:r>
          </a:p>
          <a:p>
            <a:r>
              <a:rPr lang="pt-BR" dirty="0"/>
              <a:t>Grupos de até 5 pessoas</a:t>
            </a:r>
          </a:p>
          <a:p>
            <a:r>
              <a:rPr lang="pt-BR" dirty="0"/>
              <a:t>Pontuação na fórmula 1,5</a:t>
            </a:r>
          </a:p>
        </p:txBody>
      </p:sp>
    </p:spTree>
    <p:extLst>
      <p:ext uri="{BB962C8B-B14F-4D97-AF65-F5344CB8AC3E}">
        <p14:creationId xmlns:p14="http://schemas.microsoft.com/office/powerpoint/2010/main" val="258035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0BF53-1F1B-4685-BA25-2AEF2876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0108"/>
          </a:xfrm>
        </p:spPr>
        <p:txBody>
          <a:bodyPr>
            <a:normAutofit fontScale="90000"/>
          </a:bodyPr>
          <a:lstStyle/>
          <a:p>
            <a:r>
              <a:rPr lang="pt-BR" dirty="0"/>
              <a:t>Tecnologias/ferramentas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D8B89-2205-4AB6-9498-01F515BA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2438"/>
            <a:ext cx="8784975" cy="5688632"/>
          </a:xfrm>
        </p:spPr>
        <p:txBody>
          <a:bodyPr>
            <a:normAutofit fontScale="55000" lnSpcReduction="20000"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 tooltip="academickarma"/>
              </a:rPr>
              <a:t>Academic Karma</a:t>
            </a:r>
            <a:r>
              <a:rPr lang="en-US" dirty="0"/>
              <a:t> – Review of preprint publication, open and linked to original preprint.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 tooltip="f1000"/>
              </a:rPr>
              <a:t>F1000</a:t>
            </a:r>
            <a:r>
              <a:rPr lang="en-US" dirty="0"/>
              <a:t> – Leading biomedical experts helping scientists to discover, discuss and publish research.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4" tooltip="Hypothes.is"/>
              </a:rPr>
              <a:t>Hypothes.is</a:t>
            </a:r>
            <a:r>
              <a:rPr lang="en-US" dirty="0"/>
              <a:t> – Sentence-level peer-review to provide commentary, references, and insight on top of online content.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5" tooltip="journalreview"/>
              </a:rPr>
              <a:t>Journal Review</a:t>
            </a:r>
            <a:r>
              <a:rPr lang="en-US" dirty="0"/>
              <a:t> – Rate, and review published medical journal articles.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6"/>
              </a:rPr>
              <a:t>Labii</a:t>
            </a:r>
            <a:r>
              <a:rPr lang="en-US" dirty="0"/>
              <a:t> – A suite of web apps for researchers, including an online app for finding, commenting, rating  research papers. (</a:t>
            </a:r>
            <a:r>
              <a:rPr lang="en-US" dirty="0">
                <a:hlinkClick r:id="rId7"/>
              </a:rPr>
              <a:t>blog post</a:t>
            </a:r>
            <a:r>
              <a:rPr lang="en-US" dirty="0"/>
              <a:t>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8" tooltip="Liberating Research"/>
              </a:rPr>
              <a:t>Libre</a:t>
            </a:r>
            <a:r>
              <a:rPr lang="en-US" dirty="0"/>
              <a:t> – Participative reviewing platform (beta testing).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9" tooltip="Paper Critic"/>
              </a:rPr>
              <a:t>Paper Critic</a:t>
            </a:r>
            <a:r>
              <a:rPr lang="en-US" dirty="0"/>
              <a:t> – Review platform for research publications (Mendeley plugin).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10" tooltip="peerageofscience"/>
              </a:rPr>
              <a:t>Peerage of Science </a:t>
            </a:r>
            <a:r>
              <a:rPr lang="en-US" dirty="0"/>
              <a:t>– Pre-publication peer review and publishing for scientific articles.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11" tooltip="peerj"/>
              </a:rPr>
              <a:t>PeerJ</a:t>
            </a:r>
            <a:r>
              <a:rPr lang="en-US" dirty="0">
                <a:hlinkClick r:id="rId11" tooltip="peerj"/>
              </a:rPr>
              <a:t> </a:t>
            </a:r>
            <a:r>
              <a:rPr lang="en-US" dirty="0"/>
              <a:t>– Open access pre-print and publishing of life science research with annotation.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12" tooltip="pubpeer"/>
              </a:rPr>
              <a:t>PubPeer</a:t>
            </a:r>
            <a:r>
              <a:rPr lang="en-US" dirty="0"/>
              <a:t> – Search for publications and provide feedback and/or start a conversation anonymously.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13" tooltip="publons"/>
              </a:rPr>
              <a:t>Publons</a:t>
            </a:r>
            <a:r>
              <a:rPr lang="en-US" dirty="0"/>
              <a:t> – Record, showcase, and verify all your peer review activity.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14" tooltip="pubmedcommons"/>
              </a:rPr>
              <a:t>Pubmed</a:t>
            </a:r>
            <a:r>
              <a:rPr lang="en-US" dirty="0">
                <a:hlinkClick r:id="rId14" tooltip="pubmedcommons"/>
              </a:rPr>
              <a:t> Commons</a:t>
            </a:r>
            <a:r>
              <a:rPr lang="en-US" dirty="0"/>
              <a:t> – Share opinions and information about scientific publications in PubMed. (</a:t>
            </a:r>
            <a:r>
              <a:rPr lang="en-US" dirty="0">
                <a:hlinkClick r:id="rId15" tooltip="A look at Pubmed’s new commenting platform"/>
              </a:rPr>
              <a:t>blog post</a:t>
            </a:r>
            <a:r>
              <a:rPr lang="en-US" dirty="0"/>
              <a:t>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16" tooltip="rubriq"/>
              </a:rPr>
              <a:t>Rubriq</a:t>
            </a:r>
            <a:r>
              <a:rPr lang="en-US" dirty="0"/>
              <a:t> – Provides an independent peer review prior to submission. (</a:t>
            </a:r>
            <a:r>
              <a:rPr lang="en-US" dirty="0">
                <a:hlinkClick r:id="rId17" tooltip="Rubriq tells you what your manuscript is worth."/>
              </a:rPr>
              <a:t>blog post</a:t>
            </a:r>
            <a:r>
              <a:rPr lang="en-US" dirty="0"/>
              <a:t>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18" tooltip="scienceopen"/>
              </a:rPr>
              <a:t>ScienceOpen</a:t>
            </a:r>
            <a:r>
              <a:rPr lang="en-US" dirty="0"/>
              <a:t> – Freely accessible research network to share and evaluate scientific information.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19" tooltip="wikijournalclub"/>
              </a:rPr>
              <a:t>Wiki Journal Club</a:t>
            </a:r>
            <a:r>
              <a:rPr lang="en-US" dirty="0"/>
              <a:t> – Open, user-reviewed summaries of the top studies in medical research.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0"/>
              </a:rPr>
              <a:t>The Winnower</a:t>
            </a:r>
            <a:r>
              <a:rPr lang="en-US" dirty="0"/>
              <a:t> – Open access online science publishing platform that employs open post-publication peer review.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1" tooltip="altmetric"/>
              </a:rPr>
              <a:t>Altmetric</a:t>
            </a:r>
            <a:r>
              <a:rPr lang="en-US" dirty="0"/>
              <a:t> – Tracks what people are saying about papers online on behalf of publishers, authors, libraries and institutions.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22" tooltip="impactstory"/>
              </a:rPr>
              <a:t>ImpactStory</a:t>
            </a:r>
            <a:r>
              <a:rPr lang="en-US" dirty="0"/>
              <a:t> – Share the full story of your research impact. (</a:t>
            </a:r>
            <a:r>
              <a:rPr lang="en-US" dirty="0">
                <a:hlinkClick r:id="rId23" tooltip="Communicating your research online? ImpactStory tells you how well you’re doing."/>
              </a:rPr>
              <a:t>blog post</a:t>
            </a:r>
            <a:r>
              <a:rPr lang="en-US" dirty="0"/>
              <a:t>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4" tooltip="PLOS Metrics"/>
              </a:rPr>
              <a:t>PLOS Article-Level Metrics</a:t>
            </a:r>
            <a:r>
              <a:rPr lang="en-US" dirty="0"/>
              <a:t> – A suite of established metrics that measure the overall performance and reach of research articles.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25" tooltip="plumanalytics"/>
              </a:rPr>
              <a:t>PlumAnalytics</a:t>
            </a:r>
            <a:r>
              <a:rPr lang="en-US" dirty="0">
                <a:hlinkClick r:id="rId25" tooltip="plumanalytics"/>
              </a:rPr>
              <a:t> </a:t>
            </a:r>
            <a:r>
              <a:rPr lang="en-US" dirty="0"/>
              <a:t>– A research </a:t>
            </a:r>
            <a:r>
              <a:rPr lang="en-US" dirty="0" err="1"/>
              <a:t>altmetric</a:t>
            </a:r>
            <a:r>
              <a:rPr lang="en-US" dirty="0"/>
              <a:t> service tracking more than 20 different types of artifacts.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26"/>
              </a:rPr>
              <a:t>Profeza</a:t>
            </a:r>
            <a:r>
              <a:rPr lang="en-US" dirty="0"/>
              <a:t> – Showcasing the unvalued work behind each article to provide new, more accurate way of evaluating researchers.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hlinkClick r:id="rId13" tooltip="publons"/>
              </a:rPr>
              <a:t>Publons</a:t>
            </a:r>
            <a:r>
              <a:rPr lang="en-US" dirty="0"/>
              <a:t> – Record, showcase, and verify all your peer review activity.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>
                <a:solidFill>
                  <a:srgbClr val="1155CC"/>
                </a:solidFill>
                <a:latin typeface="Arial Unicode MS" panose="020B0604020202020204" pitchFamily="34" charset="-128"/>
                <a:hlinkClick r:id="rId27"/>
              </a:rPr>
              <a:t>https://app.dimensions.ai</a:t>
            </a:r>
            <a:r>
              <a:rPr lang="pt-BR" altLang="pt-BR" sz="800" dirty="0">
                <a:solidFill>
                  <a:schemeClr val="tx1"/>
                </a:solidFill>
              </a:rPr>
              <a:t> </a:t>
            </a:r>
            <a:endParaRPr lang="pt-BR" altLang="pt-BR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>
                <a:solidFill>
                  <a:srgbClr val="1155CC"/>
                </a:solidFill>
                <a:latin typeface="Arial Unicode MS" panose="020B0604020202020204" pitchFamily="34" charset="-128"/>
                <a:hlinkClick r:id="rId28"/>
              </a:rPr>
              <a:t>https://www.lens.org</a:t>
            </a:r>
            <a:r>
              <a:rPr lang="pt-BR" altLang="pt-BR" sz="800" dirty="0">
                <a:solidFill>
                  <a:schemeClr val="tx1"/>
                </a:solidFill>
              </a:rPr>
              <a:t> </a:t>
            </a:r>
            <a:endParaRPr lang="pt-BR" altLang="pt-BR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err="1">
                <a:hlinkClick r:id="rId29"/>
              </a:rPr>
              <a:t>Now</a:t>
            </a:r>
            <a:r>
              <a:rPr lang="pt-BR" dirty="0">
                <a:hlinkClick r:id="rId29"/>
              </a:rPr>
              <a:t> </a:t>
            </a:r>
            <a:r>
              <a:rPr lang="pt-BR" dirty="0" err="1">
                <a:hlinkClick r:id="rId29"/>
              </a:rPr>
              <a:t>Comment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err="1">
                <a:hlinkClick r:id="rId30"/>
              </a:rPr>
              <a:t>Paper</a:t>
            </a:r>
            <a:r>
              <a:rPr lang="pt-BR" dirty="0">
                <a:hlinkClick r:id="rId30"/>
              </a:rPr>
              <a:t> </a:t>
            </a:r>
            <a:r>
              <a:rPr lang="pt-BR" dirty="0" err="1">
                <a:hlinkClick r:id="rId30"/>
              </a:rPr>
              <a:t>Rejection</a:t>
            </a:r>
            <a:r>
              <a:rPr lang="pt-BR" dirty="0">
                <a:hlinkClick r:id="rId30"/>
              </a:rPr>
              <a:t> </a:t>
            </a:r>
            <a:r>
              <a:rPr lang="pt-BR" dirty="0" err="1">
                <a:hlinkClick r:id="rId30"/>
              </a:rPr>
              <a:t>Repository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err="1">
                <a:hlinkClick r:id="rId14"/>
              </a:rPr>
              <a:t>PubMedCommons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err="1">
                <a:hlinkClick r:id="rId31"/>
              </a:rPr>
              <a:t>Reffit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err="1">
                <a:hlinkClick r:id="rId32"/>
              </a:rPr>
              <a:t>Peer</a:t>
            </a:r>
            <a:r>
              <a:rPr lang="pt-BR" dirty="0">
                <a:hlinkClick r:id="rId32"/>
              </a:rPr>
              <a:t> </a:t>
            </a:r>
            <a:r>
              <a:rPr lang="pt-BR" dirty="0" err="1">
                <a:hlinkClick r:id="rId32"/>
              </a:rPr>
              <a:t>Evaluation</a:t>
            </a:r>
            <a:r>
              <a:rPr lang="pt-BR" dirty="0"/>
              <a:t>, </a:t>
            </a:r>
            <a:r>
              <a:rPr lang="pt-BR" dirty="0" err="1">
                <a:hlinkClick r:id="rId33"/>
              </a:rPr>
              <a:t>Epistemio</a:t>
            </a:r>
            <a:r>
              <a:rPr lang="pt-BR" dirty="0">
                <a:hlinkClick r:id="rId33"/>
              </a:rPr>
              <a:t>,</a:t>
            </a:r>
            <a:r>
              <a:rPr lang="pt-BR" dirty="0"/>
              <a:t> </a:t>
            </a:r>
            <a:r>
              <a:rPr lang="pt-BR" dirty="0">
                <a:hlinkClick r:id="rId34"/>
              </a:rPr>
              <a:t>Wiki </a:t>
            </a:r>
            <a:r>
              <a:rPr lang="pt-BR" dirty="0" err="1">
                <a:hlinkClick r:id="rId34"/>
              </a:rPr>
              <a:t>Journal</a:t>
            </a:r>
            <a:r>
              <a:rPr lang="pt-BR" dirty="0">
                <a:hlinkClick r:id="rId34"/>
              </a:rPr>
              <a:t> Club</a:t>
            </a:r>
            <a:r>
              <a:rPr lang="pt-BR" dirty="0"/>
              <a:t>, </a:t>
            </a:r>
            <a:r>
              <a:rPr lang="pt-BR" dirty="0" err="1">
                <a:hlinkClick r:id="rId35"/>
              </a:rPr>
              <a:t>Episcience</a:t>
            </a:r>
            <a:r>
              <a:rPr lang="pt-BR" dirty="0"/>
              <a:t>, </a:t>
            </a:r>
            <a:r>
              <a:rPr lang="pt-BR" dirty="0" err="1">
                <a:hlinkClick r:id="rId36"/>
              </a:rPr>
              <a:t>PaperHive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hlinkClick r:id="rId21"/>
              </a:rPr>
              <a:t>Altmetric</a:t>
            </a:r>
            <a:r>
              <a:rPr lang="pt-BR" dirty="0"/>
              <a:t>, </a:t>
            </a:r>
            <a:r>
              <a:rPr lang="pt-BR" dirty="0" err="1">
                <a:hlinkClick r:id="rId37"/>
              </a:rPr>
              <a:t>iCite</a:t>
            </a:r>
            <a:r>
              <a:rPr lang="pt-BR" dirty="0"/>
              <a:t>, </a:t>
            </a:r>
            <a:r>
              <a:rPr lang="pt-BR" dirty="0" err="1">
                <a:hlinkClick r:id="rId38"/>
              </a:rPr>
              <a:t>Depsy</a:t>
            </a:r>
            <a:r>
              <a:rPr lang="pt-BR" dirty="0"/>
              <a:t>, </a:t>
            </a:r>
            <a:r>
              <a:rPr lang="pt-BR" dirty="0" err="1">
                <a:hlinkClick r:id="rId39"/>
              </a:rPr>
              <a:t>Scholarometer</a:t>
            </a:r>
            <a:r>
              <a:rPr lang="pt-BR" dirty="0"/>
              <a:t>, </a:t>
            </a:r>
            <a:r>
              <a:rPr lang="pt-BR" dirty="0">
                <a:hlinkClick r:id="rId40"/>
              </a:rPr>
              <a:t>DOI </a:t>
            </a:r>
            <a:r>
              <a:rPr lang="pt-BR" dirty="0" err="1">
                <a:hlinkClick r:id="rId40"/>
              </a:rPr>
              <a:t>Chronograph</a:t>
            </a:r>
            <a:r>
              <a:rPr lang="pt-BR" dirty="0">
                <a:hlinkClick r:id="rId40"/>
              </a:rPr>
              <a:t>,</a:t>
            </a:r>
            <a:r>
              <a:rPr lang="pt-BR" dirty="0"/>
              <a:t> </a:t>
            </a:r>
            <a:r>
              <a:rPr lang="pt-BR" dirty="0">
                <a:hlinkClick r:id="rId41"/>
              </a:rPr>
              <a:t>Open </a:t>
            </a:r>
            <a:r>
              <a:rPr lang="pt-BR" dirty="0" err="1">
                <a:hlinkClick r:id="rId41"/>
              </a:rPr>
              <a:t>Contributorship</a:t>
            </a:r>
            <a:r>
              <a:rPr lang="pt-BR" dirty="0">
                <a:hlinkClick r:id="rId41"/>
              </a:rPr>
              <a:t> </a:t>
            </a:r>
            <a:r>
              <a:rPr lang="pt-BR" dirty="0" err="1">
                <a:hlinkClick r:id="rId41"/>
              </a:rPr>
              <a:t>Badges</a:t>
            </a:r>
            <a:r>
              <a:rPr lang="pt-BR" dirty="0"/>
              <a:t>, </a:t>
            </a:r>
            <a:r>
              <a:rPr lang="pt-BR" dirty="0" err="1">
                <a:hlinkClick r:id="rId42"/>
              </a:rPr>
              <a:t>Journal</a:t>
            </a:r>
            <a:r>
              <a:rPr lang="pt-BR" dirty="0">
                <a:hlinkClick r:id="rId42"/>
              </a:rPr>
              <a:t> </a:t>
            </a:r>
            <a:r>
              <a:rPr lang="pt-BR" dirty="0" err="1">
                <a:hlinkClick r:id="rId42"/>
              </a:rPr>
              <a:t>Impact</a:t>
            </a:r>
            <a:r>
              <a:rPr lang="pt-BR" dirty="0">
                <a:hlinkClick r:id="rId42"/>
              </a:rPr>
              <a:t> Factor</a:t>
            </a:r>
            <a:r>
              <a:rPr lang="pt-BR" dirty="0"/>
              <a:t>, </a:t>
            </a:r>
            <a:r>
              <a:rPr lang="pt-BR" dirty="0" err="1">
                <a:hlinkClick r:id="rId43"/>
              </a:rPr>
              <a:t>Scimago</a:t>
            </a:r>
            <a:r>
              <a:rPr lang="pt-BR" dirty="0">
                <a:hlinkClick r:id="rId43"/>
              </a:rPr>
              <a:t> </a:t>
            </a:r>
            <a:r>
              <a:rPr lang="pt-BR" dirty="0" err="1">
                <a:hlinkClick r:id="rId43"/>
              </a:rPr>
              <a:t>Journal</a:t>
            </a:r>
            <a:r>
              <a:rPr lang="pt-BR" dirty="0">
                <a:hlinkClick r:id="rId43"/>
              </a:rPr>
              <a:t> Rank</a:t>
            </a:r>
            <a:r>
              <a:rPr lang="pt-BR" dirty="0"/>
              <a:t>, </a:t>
            </a:r>
            <a:r>
              <a:rPr lang="pt-BR" dirty="0" err="1">
                <a:hlinkClick r:id="rId44"/>
              </a:rPr>
              <a:t>NatureIndex</a:t>
            </a:r>
            <a:r>
              <a:rPr lang="pt-BR" dirty="0">
                <a:hlinkClick r:id="rId44"/>
              </a:rPr>
              <a:t>,</a:t>
            </a:r>
            <a:r>
              <a:rPr lang="pt-BR" dirty="0"/>
              <a:t> </a:t>
            </a:r>
            <a:r>
              <a:rPr lang="pt-BR" dirty="0">
                <a:hlinkClick r:id="rId45"/>
              </a:rPr>
              <a:t>R-index</a:t>
            </a:r>
            <a:r>
              <a:rPr lang="pt-BR" dirty="0"/>
              <a:t>,</a:t>
            </a:r>
            <a:r>
              <a:rPr lang="pt-BR" dirty="0">
                <a:hlinkClick r:id="rId46"/>
              </a:rPr>
              <a:t> </a:t>
            </a:r>
            <a:r>
              <a:rPr lang="pt-BR" dirty="0" err="1">
                <a:hlinkClick r:id="rId46"/>
              </a:rPr>
              <a:t>InCites</a:t>
            </a:r>
            <a:r>
              <a:rPr lang="pt-BR" dirty="0">
                <a:hlinkClick r:id="rId46"/>
              </a:rPr>
              <a:t>,</a:t>
            </a:r>
            <a:r>
              <a:rPr lang="pt-BR" dirty="0"/>
              <a:t> </a:t>
            </a:r>
            <a:r>
              <a:rPr lang="pt-BR" dirty="0" err="1">
                <a:hlinkClick r:id="rId47"/>
              </a:rPr>
              <a:t>SciVal</a:t>
            </a:r>
            <a:r>
              <a:rPr lang="pt-BR" dirty="0"/>
              <a:t>, </a:t>
            </a:r>
            <a:r>
              <a:rPr lang="pt-BR" dirty="0" err="1">
                <a:hlinkClick r:id="rId48"/>
              </a:rPr>
              <a:t>Journal</a:t>
            </a:r>
            <a:r>
              <a:rPr lang="pt-BR" dirty="0">
                <a:hlinkClick r:id="rId48"/>
              </a:rPr>
              <a:t> Scholar </a:t>
            </a:r>
            <a:r>
              <a:rPr lang="pt-BR" dirty="0" err="1">
                <a:hlinkClick r:id="rId48"/>
              </a:rPr>
              <a:t>Metrics</a:t>
            </a:r>
            <a:r>
              <a:rPr lang="pt-BR" dirty="0"/>
              <a:t>, </a:t>
            </a:r>
            <a:r>
              <a:rPr lang="pt-BR" dirty="0" err="1">
                <a:hlinkClick r:id="rId49"/>
              </a:rPr>
              <a:t>ResearchFish</a:t>
            </a:r>
            <a:r>
              <a:rPr lang="pt-BR" dirty="0">
                <a:hlinkClick r:id="rId49"/>
              </a:rPr>
              <a:t>,</a:t>
            </a:r>
            <a:r>
              <a:rPr lang="pt-BR" dirty="0"/>
              <a:t> </a:t>
            </a:r>
            <a:r>
              <a:rPr lang="pt-BR" dirty="0">
                <a:hlinkClick r:id="rId50"/>
              </a:rPr>
              <a:t>Castor</a:t>
            </a:r>
            <a:r>
              <a:rPr lang="pt-BR" dirty="0"/>
              <a:t>, </a:t>
            </a:r>
            <a:r>
              <a:rPr lang="pt-BR" dirty="0">
                <a:hlinkClick r:id="rId51"/>
              </a:rPr>
              <a:t>Beat,</a:t>
            </a:r>
            <a:r>
              <a:rPr lang="pt-BR" dirty="0"/>
              <a:t> </a:t>
            </a:r>
            <a:r>
              <a:rPr lang="pt-BR" dirty="0">
                <a:hlinkClick r:id="rId52"/>
              </a:rPr>
              <a:t>Write </a:t>
            </a:r>
            <a:r>
              <a:rPr lang="pt-BR" dirty="0" err="1">
                <a:hlinkClick r:id="rId52"/>
              </a:rPr>
              <a:t>Full</a:t>
            </a:r>
            <a:r>
              <a:rPr lang="pt-BR" dirty="0"/>
              <a:t>, </a:t>
            </a:r>
            <a:r>
              <a:rPr lang="pt-BR" dirty="0">
                <a:hlinkClick r:id="rId53"/>
              </a:rPr>
              <a:t>Iris.</a:t>
            </a:r>
            <a:r>
              <a:rPr lang="pt-BR" dirty="0"/>
              <a:t>  </a:t>
            </a:r>
            <a:r>
              <a:rPr lang="pt-BR" dirty="0">
                <a:hlinkClick r:id="rId54"/>
              </a:rPr>
              <a:t>https://pixabay.com</a:t>
            </a:r>
            <a:r>
              <a:rPr lang="pt-BR" dirty="0"/>
              <a:t>, </a:t>
            </a:r>
            <a:r>
              <a:rPr lang="pt-BR" dirty="0">
                <a:hlinkClick r:id="rId22"/>
              </a:rPr>
              <a:t>https://impactstory.org/</a:t>
            </a:r>
            <a:r>
              <a:rPr lang="pt-BR" dirty="0"/>
              <a:t>, </a:t>
            </a:r>
            <a:r>
              <a:rPr lang="pt-BR" dirty="0">
                <a:hlinkClick r:id="rId55"/>
              </a:rPr>
              <a:t>https://plumanalytics.com/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pt-B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61CAC9-3366-489B-8E69-F9B909F6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96E2FB-71DE-45BB-816A-DFE963271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8166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Produção científica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pt-BR" dirty="0"/>
              <a:t>Documentos gerados pela atividade científica – método científico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pt-BR" dirty="0"/>
              <a:t>Produzido por pesquisadores especialmente ligados a IES</a:t>
            </a:r>
          </a:p>
          <a:p>
            <a:pPr marL="342900" lvl="1" indent="-342900" algn="just">
              <a:buFont typeface="Arial" pitchFamily="34" charset="0"/>
              <a:buChar char="•"/>
            </a:pPr>
            <a:endParaRPr lang="pt-BR" dirty="0"/>
          </a:p>
          <a:p>
            <a:pPr marL="342900" lvl="1" indent="-342900" algn="just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0375"/>
          </a:xfrm>
        </p:spPr>
        <p:txBody>
          <a:bodyPr>
            <a:normAutofit fontScale="90000"/>
          </a:bodyPr>
          <a:lstStyle/>
          <a:p>
            <a:r>
              <a:rPr lang="pt-BR" dirty="0"/>
              <a:t>Fases de uma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Qual o primeiro passo de uma pesquisa?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10742" r="2588" b="9180"/>
          <a:stretch>
            <a:fillRect/>
          </a:stretch>
        </p:blipFill>
        <p:spPr bwMode="auto">
          <a:xfrm>
            <a:off x="0" y="612775"/>
            <a:ext cx="9144000" cy="62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3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Produção científica – principais fontes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Artigo/revista científica</a:t>
            </a:r>
          </a:p>
          <a:p>
            <a:r>
              <a:rPr lang="pt-BR" dirty="0"/>
              <a:t>Eventos científicos/Anais</a:t>
            </a:r>
          </a:p>
          <a:p>
            <a:r>
              <a:rPr lang="pt-BR" dirty="0"/>
              <a:t>Teses e dissertações</a:t>
            </a:r>
          </a:p>
          <a:p>
            <a:r>
              <a:rPr lang="pt-BR" dirty="0"/>
              <a:t>Livros</a:t>
            </a:r>
          </a:p>
        </p:txBody>
      </p:sp>
    </p:spTree>
    <p:extLst>
      <p:ext uri="{BB962C8B-B14F-4D97-AF65-F5344CB8AC3E}">
        <p14:creationId xmlns:p14="http://schemas.microsoft.com/office/powerpoint/2010/main" val="261298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6A10D-CF51-4039-970D-AC0A7CC4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4624"/>
            <a:ext cx="7543800" cy="838139"/>
          </a:xfrm>
        </p:spPr>
        <p:txBody>
          <a:bodyPr/>
          <a:lstStyle/>
          <a:p>
            <a:r>
              <a:rPr lang="pt-BR" dirty="0"/>
              <a:t>Artigo científico</a:t>
            </a:r>
          </a:p>
        </p:txBody>
      </p:sp>
      <p:pic>
        <p:nvPicPr>
          <p:cNvPr id="2050" name="Picture 2" descr="Nenhum texto alternativo automático disponível.">
            <a:extLst>
              <a:ext uri="{FF2B5EF4-FFF2-40B4-BE49-F238E27FC236}">
                <a16:creationId xmlns:a16="http://schemas.microsoft.com/office/drawing/2014/main" id="{600D64A3-B88B-4F61-AD15-72EF633B36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23085"/>
            <a:ext cx="7755200" cy="740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8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científica -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Avaliação focada no pesquisador/instituição de ensino/país – indicadores</a:t>
            </a:r>
          </a:p>
          <a:p>
            <a:pPr lvl="1"/>
            <a:r>
              <a:rPr lang="pt-BR" dirty="0"/>
              <a:t>Normalmente pós-publicação</a:t>
            </a:r>
          </a:p>
          <a:p>
            <a:endParaRPr lang="pt-BR" dirty="0"/>
          </a:p>
          <a:p>
            <a:r>
              <a:rPr lang="pt-BR" dirty="0"/>
              <a:t>Avaliação focada na produção científica/conteúdo</a:t>
            </a:r>
          </a:p>
          <a:p>
            <a:pPr lvl="1"/>
            <a:r>
              <a:rPr lang="pt-BR" dirty="0"/>
              <a:t>Normalmente antes da publicação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8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88641"/>
            <a:ext cx="7704667" cy="1406674"/>
          </a:xfrm>
        </p:spPr>
        <p:txBody>
          <a:bodyPr>
            <a:normAutofit/>
          </a:bodyPr>
          <a:lstStyle/>
          <a:p>
            <a:r>
              <a:rPr lang="pt-BR" dirty="0"/>
              <a:t>Metodologias de avaliação da produção científica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944216"/>
            <a:ext cx="8208912" cy="450912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Avaliação focada no pesquisador/instituição de ensino/país - indicadores</a:t>
            </a:r>
          </a:p>
          <a:p>
            <a:pPr lvl="1"/>
            <a:r>
              <a:rPr lang="pt-BR" dirty="0"/>
              <a:t>O pesquisador é importante?</a:t>
            </a:r>
          </a:p>
          <a:p>
            <a:pPr lvl="1"/>
            <a:r>
              <a:rPr lang="pt-BR" dirty="0"/>
              <a:t>A universidade é produtiva?</a:t>
            </a:r>
          </a:p>
          <a:p>
            <a:pPr lvl="1"/>
            <a:r>
              <a:rPr lang="pt-BR" dirty="0"/>
              <a:t>O país é importante nessa área da ciência?</a:t>
            </a:r>
          </a:p>
          <a:p>
            <a:pPr lvl="1"/>
            <a:r>
              <a:rPr lang="pt-BR" dirty="0"/>
              <a:t>Os trabalhos são muito citados (influência/qualidade)</a:t>
            </a:r>
          </a:p>
          <a:p>
            <a:endParaRPr lang="pt-BR" dirty="0"/>
          </a:p>
          <a:p>
            <a:r>
              <a:rPr lang="pt-BR" dirty="0"/>
              <a:t>Consulta a bases de dados (especialmente internacionais)</a:t>
            </a:r>
          </a:p>
          <a:p>
            <a:pPr lvl="1"/>
            <a:r>
              <a:rPr lang="pt-BR" dirty="0"/>
              <a:t>ISI Web </a:t>
            </a:r>
            <a:r>
              <a:rPr lang="pt-BR" dirty="0" err="1"/>
              <a:t>Knowledge</a:t>
            </a:r>
            <a:endParaRPr lang="pt-BR" dirty="0"/>
          </a:p>
          <a:p>
            <a:pPr lvl="1"/>
            <a:r>
              <a:rPr lang="pt-BR" dirty="0"/>
              <a:t>SCOPUS</a:t>
            </a:r>
          </a:p>
          <a:p>
            <a:pPr lvl="1"/>
            <a:r>
              <a:rPr lang="pt-BR" dirty="0"/>
              <a:t>Google Scholar</a:t>
            </a:r>
          </a:p>
          <a:p>
            <a:pPr lvl="1"/>
            <a:endParaRPr lang="pt-BR" dirty="0"/>
          </a:p>
          <a:p>
            <a:r>
              <a:rPr lang="pt-BR" dirty="0"/>
              <a:t>Algumas bases de dados nacionais</a:t>
            </a:r>
          </a:p>
          <a:p>
            <a:pPr lvl="1"/>
            <a:r>
              <a:rPr lang="pt-BR" dirty="0" err="1"/>
              <a:t>SciELO</a:t>
            </a:r>
            <a:r>
              <a:rPr lang="pt-BR" dirty="0"/>
              <a:t> (também contempla outros países)</a:t>
            </a:r>
          </a:p>
          <a:p>
            <a:pPr lvl="1"/>
            <a:r>
              <a:rPr lang="pt-BR" dirty="0"/>
              <a:t>Currículo Lattes</a:t>
            </a:r>
          </a:p>
          <a:p>
            <a:pPr lvl="1"/>
            <a:r>
              <a:rPr lang="pt-BR" dirty="0"/>
              <a:t>BRAPCI (na área de BCI)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36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813" y="44625"/>
            <a:ext cx="7704667" cy="1152128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Metodologias de avaliação da produção científica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772816"/>
            <a:ext cx="7931224" cy="439248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Avaliação focada na produção científica</a:t>
            </a:r>
          </a:p>
          <a:p>
            <a:pPr lvl="1"/>
            <a:r>
              <a:rPr lang="pt-BR" dirty="0"/>
              <a:t>Avaliação qualitativa – avaliação pelos pares</a:t>
            </a:r>
          </a:p>
          <a:p>
            <a:pPr lvl="1"/>
            <a:r>
              <a:rPr lang="pt-BR" dirty="0"/>
              <a:t>Avaliação quantitativa – indicadores</a:t>
            </a:r>
          </a:p>
          <a:p>
            <a:pPr lvl="1"/>
            <a:r>
              <a:rPr lang="pt-BR" dirty="0"/>
              <a:t>Função principal: Planejamento e políticas de C&amp;T</a:t>
            </a:r>
          </a:p>
          <a:p>
            <a:r>
              <a:rPr lang="pt-BR" dirty="0"/>
              <a:t>Funções: Qualificar programas as publicações e programas de pós-graduação; subsidiar aquisições de publicações; Avaliar pesquisadores; Criar rankings de universidades.</a:t>
            </a:r>
          </a:p>
          <a:p>
            <a:r>
              <a:rPr lang="pt-BR" dirty="0"/>
              <a:t>Artigo/revista científica</a:t>
            </a:r>
          </a:p>
          <a:p>
            <a:pPr lvl="1"/>
            <a:r>
              <a:rPr lang="pt-BR" dirty="0"/>
              <a:t>Qualitativa/quantitativa - avaliação pelos pares (duplo cego) /indicadores</a:t>
            </a:r>
          </a:p>
          <a:p>
            <a:r>
              <a:rPr lang="pt-BR" dirty="0"/>
              <a:t>Eventos científicos</a:t>
            </a:r>
          </a:p>
          <a:p>
            <a:pPr lvl="1"/>
            <a:r>
              <a:rPr lang="pt-BR" dirty="0"/>
              <a:t>Mais qualitativa - avaliação pelos pares</a:t>
            </a:r>
          </a:p>
          <a:p>
            <a:r>
              <a:rPr lang="pt-BR" dirty="0"/>
              <a:t>Teses e dissertações</a:t>
            </a:r>
          </a:p>
          <a:p>
            <a:pPr lvl="1"/>
            <a:r>
              <a:rPr lang="pt-BR" dirty="0"/>
              <a:t>Mais qualitativa - comitê de especialistas (banca examinadora)</a:t>
            </a:r>
          </a:p>
          <a:p>
            <a:r>
              <a:rPr lang="pt-BR" dirty="0"/>
              <a:t>Livros</a:t>
            </a:r>
          </a:p>
          <a:p>
            <a:pPr lvl="1"/>
            <a:r>
              <a:rPr lang="pt-BR" dirty="0"/>
              <a:t>Mais qualitativa - comitê de especialistas (conselho editorial)</a:t>
            </a:r>
          </a:p>
        </p:txBody>
      </p:sp>
    </p:spTree>
    <p:extLst>
      <p:ext uri="{BB962C8B-B14F-4D97-AF65-F5344CB8AC3E}">
        <p14:creationId xmlns:p14="http://schemas.microsoft.com/office/powerpoint/2010/main" val="85079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813" y="44625"/>
            <a:ext cx="7704667" cy="1152128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Metodologias de avaliação da produção científica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19672" y="2204864"/>
            <a:ext cx="7067128" cy="3600400"/>
          </a:xfrm>
        </p:spPr>
        <p:txBody>
          <a:bodyPr>
            <a:normAutofit/>
          </a:bodyPr>
          <a:lstStyle/>
          <a:p>
            <a:pPr lvl="0"/>
            <a:r>
              <a:rPr lang="pt-BR" b="1" dirty="0"/>
              <a:t>Principais critérios de avaliação de revistas científicas :</a:t>
            </a:r>
          </a:p>
          <a:p>
            <a:pPr lvl="1"/>
            <a:r>
              <a:rPr lang="pt-BR" dirty="0"/>
              <a:t>Periodicidade e pontualidade</a:t>
            </a:r>
          </a:p>
          <a:p>
            <a:pPr lvl="1"/>
            <a:r>
              <a:rPr lang="pt-BR" dirty="0"/>
              <a:t>Duração (tempo de manutenção da publicação/idade da revista). </a:t>
            </a:r>
          </a:p>
          <a:p>
            <a:pPr lvl="1"/>
            <a:r>
              <a:rPr lang="pt-BR" dirty="0"/>
              <a:t>Normalização</a:t>
            </a:r>
          </a:p>
          <a:p>
            <a:pPr lvl="1"/>
            <a:r>
              <a:rPr lang="pt-BR" dirty="0"/>
              <a:t>Trabalho editorial</a:t>
            </a:r>
          </a:p>
          <a:p>
            <a:pPr lvl="1"/>
            <a:r>
              <a:rPr lang="pt-BR" dirty="0"/>
              <a:t>Difusão e indexação</a:t>
            </a:r>
          </a:p>
          <a:p>
            <a:pPr lvl="1"/>
            <a:r>
              <a:rPr lang="pt-BR" dirty="0" err="1"/>
              <a:t>Endogenia</a:t>
            </a:r>
            <a:endParaRPr lang="pt-BR" dirty="0"/>
          </a:p>
          <a:p>
            <a:pPr lvl="1"/>
            <a:r>
              <a:rPr lang="pt-BR" dirty="0"/>
              <a:t>Indicadores bibliométricos</a:t>
            </a:r>
          </a:p>
          <a:p>
            <a:pPr lvl="1"/>
            <a:r>
              <a:rPr lang="pt-BR" dirty="0"/>
              <a:t>Caráter científico (artigos científicos alinhados ao escopo da revista)</a:t>
            </a:r>
          </a:p>
          <a:p>
            <a:pPr lvl="1"/>
            <a:r>
              <a:rPr lang="pt-BR" dirty="0"/>
              <a:t>Revisão pelos pares</a:t>
            </a:r>
          </a:p>
          <a:p>
            <a:pPr lvl="1"/>
            <a:r>
              <a:rPr lang="pt-BR" dirty="0"/>
              <a:t>Corpo editorial</a:t>
            </a:r>
          </a:p>
        </p:txBody>
      </p:sp>
    </p:spTree>
    <p:extLst>
      <p:ext uri="{BB962C8B-B14F-4D97-AF65-F5344CB8AC3E}">
        <p14:creationId xmlns:p14="http://schemas.microsoft.com/office/powerpoint/2010/main" val="1815109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2013</TotalTime>
  <Words>664</Words>
  <Application>Microsoft Office PowerPoint</Application>
  <PresentationFormat>Apresentação na tela 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Wingdings 2</vt:lpstr>
      <vt:lpstr>Retrospectiva</vt:lpstr>
      <vt:lpstr>Disciplina: bibliografia Curso: Bacharelado em Biblioteconomia A avaliação de produção científica. Metodologias de análise de produção científica (índices de citação, avaliação pelos pares e comitês de especialistas). Experiências em avaliação da produção científica.  Prof.  João de Melo Maricato Brasília, 2018 </vt:lpstr>
      <vt:lpstr>Produção científica</vt:lpstr>
      <vt:lpstr>Fases de uma pesquisa</vt:lpstr>
      <vt:lpstr>Produção científica – principais fontes</vt:lpstr>
      <vt:lpstr>Artigo científico</vt:lpstr>
      <vt:lpstr>Produção científica - avaliação</vt:lpstr>
      <vt:lpstr>Metodologias de avaliação da produção científica</vt:lpstr>
      <vt:lpstr>Metodologias de avaliação da produção científica</vt:lpstr>
      <vt:lpstr>Metodologias de avaliação da produção científica</vt:lpstr>
      <vt:lpstr>Metodologias de avaliação da produção científica</vt:lpstr>
      <vt:lpstr>Limitação das avaliações</vt:lpstr>
      <vt:lpstr>Exemplos</vt:lpstr>
      <vt:lpstr>Novas ferramentas surgem com a web 2.0</vt:lpstr>
      <vt:lpstr>Exercício 6</vt:lpstr>
      <vt:lpstr>Ferramentas de gestão de pesquisa</vt:lpstr>
      <vt:lpstr>Exercício 7</vt:lpstr>
      <vt:lpstr>Tecnologias/ferramentas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Contextualização da disciplina. Importância e relações com outras disciplinas: usos e usuários da informação; desenvolvimento de coleções; recuperação e organização da informação; serviço de referência e informação.</dc:title>
  <dc:creator>user2</dc:creator>
  <cp:lastModifiedBy>Joao Maricato</cp:lastModifiedBy>
  <cp:revision>195</cp:revision>
  <dcterms:created xsi:type="dcterms:W3CDTF">2011-12-19T16:28:08Z</dcterms:created>
  <dcterms:modified xsi:type="dcterms:W3CDTF">2018-05-03T13:39:30Z</dcterms:modified>
</cp:coreProperties>
</file>