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67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EBA12-A4F6-42E1-B03F-1A4FB87B9E11}" type="datetimeFigureOut">
              <a:rPr lang="pt-PT" smtClean="0"/>
              <a:t>13/04/2023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051BE-DB18-40A7-BBF2-7B9B78315D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4B436-2BC1-4064-BC8E-2777388E7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395A88-C4A6-43D4-9D5F-B44B11E93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C0DDD5-7EB7-4DF4-9195-78A75269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51EB-9679-41C8-BDE5-EC203F4D81FB}" type="datetime1">
              <a:rPr lang="pt-PT" smtClean="0"/>
              <a:t>13/04/2023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F3EF14-9C07-4814-A573-700B6C1A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8A76BE-087F-47A5-ADC0-BA810FFD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47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73B3C-9983-4B8D-A4A2-96797213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70C9495-216E-43A8-9B4B-10B3F32A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FD77B7-8383-4C27-892C-397A7CA4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E774-FD29-4A8D-8DAC-791C038F5756}" type="datetime1">
              <a:rPr lang="pt-PT" smtClean="0"/>
              <a:t>13/04/2023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910051-9C72-41AA-AFD0-CF0CB993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9DC0C2-25B0-453B-965B-A38E0C03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19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E24DB-3F52-4188-ABDE-2318F7C15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A063A5-1A1F-4E3F-A18D-FB304F83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1B357B-07C8-4E6E-BB96-FB25735F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0082-6FB6-43EE-A2D2-99266ECD8C59}" type="datetime1">
              <a:rPr lang="pt-PT" smtClean="0"/>
              <a:t>13/04/2023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1F8098-D4AF-4AC2-8702-BEF01ED9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EA3F99-A593-4E43-8A2F-DE4D0509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3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82F05-7F36-44C4-AA5E-A5ABFD54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ADB942-88DC-47FE-84AB-2F610CC9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2514F2-4591-4CFE-9155-CAD4E11B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098-14B2-42D6-B92C-997EBC97A2AC}" type="datetime1">
              <a:rPr lang="pt-PT" smtClean="0"/>
              <a:t>13/04/2023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E903E2-1B9D-48C6-9BF7-FAC2B1E2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959A19-391E-4622-890C-43F42C64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56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55E0E-6468-4D69-BDBC-BA46E051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F0FBF7-2F64-49EC-8442-C392D7C4B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553BF3-BAD8-4788-8CA6-66866AE3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052-A671-4132-8AF4-9FD476C179AF}" type="datetime1">
              <a:rPr lang="pt-PT" smtClean="0"/>
              <a:t>13/04/2023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0AA3E5-DF78-4758-B376-488B7E16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C541B4-7B75-4AA5-AA2A-C09000B1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68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72ED9-F340-412C-84D3-069F6721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0D65F7-0A82-4BF4-B96D-7556490E5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834F3E-1BEE-441C-AAA6-92E002FA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E8A222-061C-4BD9-B549-32D1927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63C1-964E-45EE-A086-6252551052FE}" type="datetime1">
              <a:rPr lang="pt-PT" smtClean="0"/>
              <a:t>13/04/2023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8CDDFE8-4D56-4E2D-BDEF-8695D26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48CA69-58DD-4133-B168-D283B278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99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EE8E-9700-4329-B929-6557F1D0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C39C40-823F-4065-A806-14BB7320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BCD1A90-EE13-422F-A0A3-32B0CDA22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EB8C098-B672-427A-A453-C32BF6597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1A4B2E2-01AB-4DC7-A5BE-E2D32F180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C4F0221-40C1-4AE9-8863-0D1B36F8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CAD3-ED5D-4F86-BB87-DBCA0FF35146}" type="datetime1">
              <a:rPr lang="pt-PT" smtClean="0"/>
              <a:t>13/04/2023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DC4C01C-C6B7-43ED-92B8-B9C37B2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AEC097-2C3D-42DE-9FB2-31407AE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12C53-F469-457D-85D3-A5A42E36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05BC7B7-8A3E-4E4E-8E71-79EEF38C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18C0-1BDE-4462-9FCF-A97FE80EF144}" type="datetime1">
              <a:rPr lang="pt-PT" smtClean="0"/>
              <a:t>13/04/2023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F32439-4025-4852-98D7-CA643E7F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8E83F1-018D-4AA9-87F2-86E1B419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7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40E98BE-0019-4CE8-8E4E-1D3A1627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1B56-012B-4D39-901B-DEA4FD2BC623}" type="datetime1">
              <a:rPr lang="pt-PT" smtClean="0"/>
              <a:t>13/04/2023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DBA051A-4002-4994-9548-087700AA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557A951-783A-4049-814F-3C16E611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94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31DA-081A-41D8-831D-CB16536D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A88F67-06FF-47BF-B053-5E0406A9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3C4374-F813-4B79-A227-5D486967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AC5329-E6C0-4289-84EC-E445D5C9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0AF3-45A1-4C16-805D-B0FDD1FF82A1}" type="datetime1">
              <a:rPr lang="pt-PT" smtClean="0"/>
              <a:t>13/04/2023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EFAAE80-D287-427E-8D62-27F369B2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81069F-DAE8-4882-9C79-F7636FBA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8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EAB73-826E-47D5-B6F8-DD988C9D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81D3B6-2554-4266-95A0-C418C7C82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0A8E4C5-7C99-4CBD-B503-428EA02F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EA8445-E8D5-4868-AA51-DB2E0874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3A39-F753-41D9-8AAC-0D8BAD967418}" type="datetime1">
              <a:rPr lang="pt-PT" smtClean="0"/>
              <a:t>13/04/2023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D4E184B-5C27-493C-97C7-313251B4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07CF7AA-2F88-4B85-96C2-FAC7681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55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F20E369-95F4-4FA2-8C83-FABEB413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C1591C-5837-49FA-A0BA-68F18F71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3CC58D-E2AF-44F4-A52C-0E0C7C957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C8B6-D248-4E58-9D4C-58ED8B3B90BE}" type="datetime1">
              <a:rPr lang="pt-PT" smtClean="0"/>
              <a:t>13/04/2023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0F9A8E-6CA1-4CDF-B481-E4A000CEF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BB6771-7B0D-4707-AAFA-BEBDE246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BBEA-29AE-4A9A-9BB1-27D98ED21A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27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3559-9D6D-4C1A-B0DF-8FFF46CA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9" y="2873959"/>
            <a:ext cx="98298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Supervised Learning On Income Around The World (1994): “Adult Dataset” from UCI</a:t>
            </a:r>
            <a:br>
              <a:rPr lang="pt-PT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46825C-0D0D-4C9A-A1DB-C0BB0E2B1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48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 err="1"/>
              <a:t>Work</a:t>
            </a:r>
            <a:r>
              <a:rPr lang="pt-PT" sz="2000" dirty="0"/>
              <a:t> </a:t>
            </a:r>
            <a:r>
              <a:rPr lang="pt-PT" sz="2000" dirty="0" err="1"/>
              <a:t>done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:</a:t>
            </a:r>
          </a:p>
          <a:p>
            <a:r>
              <a:rPr lang="pt-PT" sz="2000" dirty="0"/>
              <a:t>Beatriz Mesquita, 115367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3107A0C-9B53-4AC1-97C0-B5B383F6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</a:t>
            </a:fld>
            <a:endParaRPr lang="pt-PT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issertações de Mestrado do DETI Realizadas em Contexto de Empresa  Orientações Práticas para as Empresas">
            <a:extLst>
              <a:ext uri="{FF2B5EF4-FFF2-40B4-BE49-F238E27FC236}">
                <a16:creationId xmlns:a16="http://schemas.microsoft.com/office/drawing/2014/main" id="{8E7EFE86-C741-405E-8EB9-D5F20560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5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EFAA5CC-9E82-4C4D-B6E3-396893F17A5F}"/>
              </a:ext>
            </a:extLst>
          </p:cNvPr>
          <p:cNvSpPr txBox="1"/>
          <p:nvPr/>
        </p:nvSpPr>
        <p:spPr>
          <a:xfrm>
            <a:off x="3371925" y="4512587"/>
            <a:ext cx="5448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Machine</a:t>
            </a:r>
            <a:r>
              <a:rPr lang="pt-PT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Learning</a:t>
            </a:r>
            <a:r>
              <a:rPr lang="pt-PT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Foundations</a:t>
            </a:r>
            <a:endParaRPr lang="pt-PT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pt-PT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Professor </a:t>
            </a:r>
            <a:r>
              <a:rPr lang="pt-PT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Petia</a:t>
            </a:r>
            <a:r>
              <a:rPr lang="pt-PT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Georgieva</a:t>
            </a:r>
            <a:endParaRPr lang="pt-PT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8" name="Picture 4" descr="Free Vector | Earth globe icon on white background">
            <a:extLst>
              <a:ext uri="{FF2B5EF4-FFF2-40B4-BE49-F238E27FC236}">
                <a16:creationId xmlns:a16="http://schemas.microsoft.com/office/drawing/2014/main" id="{353D72EA-3B79-45EA-B63A-1F83FB2A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5" y="325186"/>
            <a:ext cx="1343527" cy="13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73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0DAD78-C2AE-4D34-99A9-4251FD0F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10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5F649A-24C3-42A1-9611-A440B9BE7654}"/>
              </a:ext>
            </a:extLst>
          </p:cNvPr>
          <p:cNvSpPr txBox="1"/>
          <p:nvPr/>
        </p:nvSpPr>
        <p:spPr>
          <a:xfrm>
            <a:off x="6096000" y="260341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3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Tools</a:t>
            </a:r>
            <a:r>
              <a:rPr lang="pt-PT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3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and</a:t>
            </a:r>
            <a:r>
              <a:rPr lang="pt-PT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3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Algorithms</a:t>
            </a:r>
            <a:r>
              <a:rPr lang="pt-PT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3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used</a:t>
            </a:r>
            <a:endParaRPr lang="pt-PT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A1DF37D4-93A5-46C6-8AAC-82B78FA548D4}"/>
              </a:ext>
            </a:extLst>
          </p:cNvPr>
          <p:cNvSpPr/>
          <p:nvPr/>
        </p:nvSpPr>
        <p:spPr>
          <a:xfrm>
            <a:off x="1910994" y="7747406"/>
            <a:ext cx="6954126" cy="5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2BB5C0-8A45-445E-9AC5-15760A71B0DE}"/>
              </a:ext>
            </a:extLst>
          </p:cNvPr>
          <p:cNvSpPr txBox="1"/>
          <p:nvPr/>
        </p:nvSpPr>
        <p:spPr>
          <a:xfrm>
            <a:off x="-1008996" y="96138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Train</a:t>
            </a:r>
            <a:r>
              <a:rPr lang="pt-PT" sz="32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/</a:t>
            </a:r>
            <a:r>
              <a:rPr lang="pt-PT" sz="32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</a:t>
            </a:r>
            <a:r>
              <a:rPr lang="pt-PT" sz="32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split</a:t>
            </a:r>
            <a:endParaRPr lang="pt-PT" sz="32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latin typeface="Avenir Next LT Pro" panose="020B05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657930-97A2-43EF-AD63-9CE01686782F}"/>
              </a:ext>
            </a:extLst>
          </p:cNvPr>
          <p:cNvSpPr txBox="1"/>
          <p:nvPr/>
        </p:nvSpPr>
        <p:spPr>
          <a:xfrm>
            <a:off x="167703" y="211385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Dataset</a:t>
            </a:r>
            <a:endParaRPr lang="pt-PT" sz="2400" b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latin typeface="Avenir Next LT Pro" panose="020B05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88181C-B914-404D-B56D-C6F8D3DD731E}"/>
              </a:ext>
            </a:extLst>
          </p:cNvPr>
          <p:cNvSpPr txBox="1"/>
          <p:nvPr/>
        </p:nvSpPr>
        <p:spPr>
          <a:xfrm>
            <a:off x="4495800" y="145278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Training set (70%)</a:t>
            </a:r>
          </a:p>
          <a:p>
            <a:pPr algn="ctr"/>
            <a:endParaRPr lang="pt-PT" sz="1200" i="1" dirty="0">
              <a:latin typeface="Avenir Next LT Pro" panose="020B05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EA2080-8F76-487A-BB65-A512FC9D4629}"/>
              </a:ext>
            </a:extLst>
          </p:cNvPr>
          <p:cNvSpPr txBox="1"/>
          <p:nvPr/>
        </p:nvSpPr>
        <p:spPr>
          <a:xfrm>
            <a:off x="4495800" y="275692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Testing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(15%)</a:t>
            </a:r>
          </a:p>
          <a:p>
            <a:pPr algn="ctr"/>
            <a:endParaRPr lang="pt-PT" sz="1200" i="1" dirty="0">
              <a:latin typeface="Avenir Next LT Pro" panose="020B05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16DCB3-19FA-4285-A720-0C5139242460}"/>
              </a:ext>
            </a:extLst>
          </p:cNvPr>
          <p:cNvSpPr txBox="1"/>
          <p:nvPr/>
        </p:nvSpPr>
        <p:spPr>
          <a:xfrm>
            <a:off x="472503" y="5464102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Systematic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approach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endParaRPr lang="pt-PT" sz="2400" b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latin typeface="Avenir Next LT Pro" panose="020B05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FB3726-3D9B-4417-B9CF-5DE37611D338}"/>
              </a:ext>
            </a:extLst>
          </p:cNvPr>
          <p:cNvSpPr txBox="1"/>
          <p:nvPr/>
        </p:nvSpPr>
        <p:spPr>
          <a:xfrm>
            <a:off x="167703" y="3618021"/>
            <a:ext cx="167376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training set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was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used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for </a:t>
            </a:r>
            <a:r>
              <a:rPr lang="pt-PT" sz="2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fitting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validatoin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set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was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used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for </a:t>
            </a:r>
            <a:r>
              <a:rPr lang="pt-PT" sz="2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hyper-parameter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tuning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testing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set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was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used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for </a:t>
            </a:r>
            <a:r>
              <a:rPr lang="pt-PT" sz="2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validating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results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PT" sz="1100" i="1" dirty="0">
              <a:latin typeface="Avenir Next LT Pro" panose="020B05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EF70FF-4BB2-481E-9CC5-CA1905F71DE8}"/>
              </a:ext>
            </a:extLst>
          </p:cNvPr>
          <p:cNvSpPr txBox="1"/>
          <p:nvPr/>
        </p:nvSpPr>
        <p:spPr>
          <a:xfrm>
            <a:off x="4495800" y="209584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Validiation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(15%)</a:t>
            </a:r>
          </a:p>
          <a:p>
            <a:pPr algn="ctr"/>
            <a:endParaRPr lang="pt-PT" sz="1200" i="1" dirty="0">
              <a:latin typeface="Avenir Next LT Pro" panose="020B0504020202020204" pitchFamily="34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4925141E-9F33-4316-99EE-0AB4096D2019}"/>
              </a:ext>
            </a:extLst>
          </p:cNvPr>
          <p:cNvSpPr/>
          <p:nvPr/>
        </p:nvSpPr>
        <p:spPr>
          <a:xfrm>
            <a:off x="3752850" y="1863070"/>
            <a:ext cx="1485900" cy="1111885"/>
          </a:xfrm>
          <a:custGeom>
            <a:avLst/>
            <a:gdLst/>
            <a:ahLst/>
            <a:cxnLst/>
            <a:rect l="l" t="t" r="r" b="b"/>
            <a:pathLst>
              <a:path w="1485900" h="1111885">
                <a:moveTo>
                  <a:pt x="1485633" y="1015314"/>
                </a:moveTo>
                <a:lnTo>
                  <a:pt x="1407833" y="854252"/>
                </a:lnTo>
                <a:lnTo>
                  <a:pt x="1389621" y="843673"/>
                </a:lnTo>
                <a:lnTo>
                  <a:pt x="1382318" y="845604"/>
                </a:lnTo>
                <a:lnTo>
                  <a:pt x="1376324" y="850226"/>
                </a:lnTo>
                <a:lnTo>
                  <a:pt x="1372704" y="856576"/>
                </a:lnTo>
                <a:lnTo>
                  <a:pt x="1371714" y="863815"/>
                </a:lnTo>
                <a:lnTo>
                  <a:pt x="1373657" y="871118"/>
                </a:lnTo>
                <a:lnTo>
                  <a:pt x="1429169" y="983615"/>
                </a:lnTo>
                <a:lnTo>
                  <a:pt x="69913" y="522655"/>
                </a:lnTo>
                <a:lnTo>
                  <a:pt x="1427657" y="133032"/>
                </a:lnTo>
                <a:lnTo>
                  <a:pt x="1366862" y="242773"/>
                </a:lnTo>
                <a:lnTo>
                  <a:pt x="1364576" y="249986"/>
                </a:lnTo>
                <a:lnTo>
                  <a:pt x="1365211" y="257263"/>
                </a:lnTo>
                <a:lnTo>
                  <a:pt x="1368526" y="263766"/>
                </a:lnTo>
                <a:lnTo>
                  <a:pt x="1374292" y="268668"/>
                </a:lnTo>
                <a:lnTo>
                  <a:pt x="1381506" y="270954"/>
                </a:lnTo>
                <a:lnTo>
                  <a:pt x="1388783" y="270319"/>
                </a:lnTo>
                <a:lnTo>
                  <a:pt x="1395285" y="267004"/>
                </a:lnTo>
                <a:lnTo>
                  <a:pt x="1400200" y="261239"/>
                </a:lnTo>
                <a:lnTo>
                  <a:pt x="1483283" y="111264"/>
                </a:lnTo>
                <a:lnTo>
                  <a:pt x="1485569" y="104051"/>
                </a:lnTo>
                <a:lnTo>
                  <a:pt x="1484934" y="96774"/>
                </a:lnTo>
                <a:lnTo>
                  <a:pt x="1481607" y="90271"/>
                </a:lnTo>
                <a:lnTo>
                  <a:pt x="1475854" y="85369"/>
                </a:lnTo>
                <a:lnTo>
                  <a:pt x="1472869" y="83718"/>
                </a:lnTo>
                <a:lnTo>
                  <a:pt x="1325880" y="2273"/>
                </a:lnTo>
                <a:lnTo>
                  <a:pt x="1318666" y="0"/>
                </a:lnTo>
                <a:lnTo>
                  <a:pt x="1311389" y="635"/>
                </a:lnTo>
                <a:lnTo>
                  <a:pt x="1304886" y="3949"/>
                </a:lnTo>
                <a:lnTo>
                  <a:pt x="1299984" y="9702"/>
                </a:lnTo>
                <a:lnTo>
                  <a:pt x="1297698" y="16929"/>
                </a:lnTo>
                <a:lnTo>
                  <a:pt x="1298333" y="24206"/>
                </a:lnTo>
                <a:lnTo>
                  <a:pt x="1301648" y="30708"/>
                </a:lnTo>
                <a:lnTo>
                  <a:pt x="1307414" y="35610"/>
                </a:lnTo>
                <a:lnTo>
                  <a:pt x="1417154" y="96405"/>
                </a:lnTo>
                <a:lnTo>
                  <a:pt x="863" y="502818"/>
                </a:lnTo>
                <a:lnTo>
                  <a:pt x="6108" y="521131"/>
                </a:lnTo>
                <a:lnTo>
                  <a:pt x="0" y="539165"/>
                </a:lnTo>
                <a:lnTo>
                  <a:pt x="1416951" y="1019708"/>
                </a:lnTo>
                <a:lnTo>
                  <a:pt x="1304442" y="1075220"/>
                </a:lnTo>
                <a:lnTo>
                  <a:pt x="1298448" y="1079855"/>
                </a:lnTo>
                <a:lnTo>
                  <a:pt x="1294828" y="1086192"/>
                </a:lnTo>
                <a:lnTo>
                  <a:pt x="1293850" y="1093431"/>
                </a:lnTo>
                <a:lnTo>
                  <a:pt x="1295793" y="1100734"/>
                </a:lnTo>
                <a:lnTo>
                  <a:pt x="1300403" y="1106728"/>
                </a:lnTo>
                <a:lnTo>
                  <a:pt x="1306753" y="1110348"/>
                </a:lnTo>
                <a:lnTo>
                  <a:pt x="1313992" y="1111338"/>
                </a:lnTo>
                <a:lnTo>
                  <a:pt x="1321308" y="1109395"/>
                </a:lnTo>
                <a:lnTo>
                  <a:pt x="1473123" y="1034465"/>
                </a:lnTo>
                <a:lnTo>
                  <a:pt x="1475054" y="1033513"/>
                </a:lnTo>
                <a:lnTo>
                  <a:pt x="1481035" y="1028903"/>
                </a:lnTo>
                <a:lnTo>
                  <a:pt x="1484655" y="1022553"/>
                </a:lnTo>
                <a:lnTo>
                  <a:pt x="1485633" y="1015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E41BAA3B-058E-474A-8EC5-9AC128EE5908}"/>
              </a:ext>
            </a:extLst>
          </p:cNvPr>
          <p:cNvCxnSpPr/>
          <p:nvPr/>
        </p:nvCxnSpPr>
        <p:spPr>
          <a:xfrm>
            <a:off x="3733146" y="2380883"/>
            <a:ext cx="1673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bject 10">
            <a:extLst>
              <a:ext uri="{FF2B5EF4-FFF2-40B4-BE49-F238E27FC236}">
                <a16:creationId xmlns:a16="http://schemas.microsoft.com/office/drawing/2014/main" id="{986D2B1D-75A0-49CD-A10F-1BAEBD808CB6}"/>
              </a:ext>
            </a:extLst>
          </p:cNvPr>
          <p:cNvSpPr/>
          <p:nvPr/>
        </p:nvSpPr>
        <p:spPr>
          <a:xfrm>
            <a:off x="1904974" y="7302500"/>
            <a:ext cx="14948535" cy="63500"/>
          </a:xfrm>
          <a:custGeom>
            <a:avLst/>
            <a:gdLst/>
            <a:ahLst/>
            <a:cxnLst/>
            <a:rect l="l" t="t" r="r" b="b"/>
            <a:pathLst>
              <a:path w="14948535" h="63500">
                <a:moveTo>
                  <a:pt x="14947925" y="0"/>
                </a:moveTo>
                <a:lnTo>
                  <a:pt x="0" y="12700"/>
                </a:lnTo>
                <a:lnTo>
                  <a:pt x="38" y="63500"/>
                </a:lnTo>
                <a:lnTo>
                  <a:pt x="14947925" y="50800"/>
                </a:lnTo>
                <a:lnTo>
                  <a:pt x="14947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99EBD1-0274-47D8-8624-7AD3DC9FFC33}"/>
              </a:ext>
            </a:extLst>
          </p:cNvPr>
          <p:cNvSpPr txBox="1"/>
          <p:nvPr/>
        </p:nvSpPr>
        <p:spPr>
          <a:xfrm>
            <a:off x="-247650" y="4605213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Hyper-parameter</a:t>
            </a:r>
            <a:r>
              <a:rPr lang="pt-PT" sz="32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tuning</a:t>
            </a:r>
            <a:endParaRPr lang="pt-PT" sz="32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latin typeface="Avenir Next LT Pro" panose="020B0504020202020204" pitchFamily="34" charset="0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0595A072-3198-4DEB-B147-4DB0F9F5B9B7}"/>
              </a:ext>
            </a:extLst>
          </p:cNvPr>
          <p:cNvSpPr/>
          <p:nvPr/>
        </p:nvSpPr>
        <p:spPr>
          <a:xfrm>
            <a:off x="1987233" y="4408448"/>
            <a:ext cx="8217534" cy="114300"/>
          </a:xfrm>
          <a:custGeom>
            <a:avLst/>
            <a:gdLst/>
            <a:ahLst/>
            <a:cxnLst/>
            <a:rect l="l" t="t" r="r" b="b"/>
            <a:pathLst>
              <a:path w="8217534" h="114300">
                <a:moveTo>
                  <a:pt x="8216889" y="0"/>
                </a:moveTo>
                <a:lnTo>
                  <a:pt x="0" y="63500"/>
                </a:lnTo>
                <a:lnTo>
                  <a:pt x="391" y="114300"/>
                </a:lnTo>
                <a:lnTo>
                  <a:pt x="8217296" y="50800"/>
                </a:lnTo>
                <a:lnTo>
                  <a:pt x="8216889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ctr"/>
            <a:endParaRPr sz="1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94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11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5924550" y="13652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</a:t>
            </a: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Random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Forest</a:t>
            </a:r>
            <a:endParaRPr lang="pt-PT" sz="40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FECA3C-0268-44A6-B828-DD215C64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2" y="581025"/>
            <a:ext cx="3790950" cy="2847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F0C640-117E-435C-9F92-CEC09F71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889" y="4087814"/>
            <a:ext cx="3187565" cy="25432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DFE128-B6E9-4CFF-A8A1-6301BE50D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231" y="972088"/>
            <a:ext cx="3309937" cy="14563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796701-A1BB-4837-87A8-32A81A4FE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723" y="3365500"/>
            <a:ext cx="3762375" cy="299085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:a16="http://schemas.microsoft.com/office/drawing/2014/main" id="{09D5622F-B657-42C3-94F5-DB316057647D}"/>
              </a:ext>
            </a:extLst>
          </p:cNvPr>
          <p:cNvSpPr/>
          <p:nvPr/>
        </p:nvSpPr>
        <p:spPr>
          <a:xfrm>
            <a:off x="154565" y="55986"/>
            <a:ext cx="5061239" cy="3445350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2C68BA-D39E-4CCD-A59D-6BA8D8168EF5}"/>
              </a:ext>
            </a:extLst>
          </p:cNvPr>
          <p:cNvSpPr txBox="1"/>
          <p:nvPr/>
        </p:nvSpPr>
        <p:spPr>
          <a:xfrm>
            <a:off x="-1488931" y="7991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Loss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Function</a:t>
            </a:r>
            <a:endParaRPr lang="pt-PT" sz="24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DABF61C8-9525-4445-AFEB-31FAF995865A}"/>
              </a:ext>
            </a:extLst>
          </p:cNvPr>
          <p:cNvSpPr/>
          <p:nvPr/>
        </p:nvSpPr>
        <p:spPr>
          <a:xfrm>
            <a:off x="6859300" y="2747213"/>
            <a:ext cx="5061239" cy="403958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F87BEE-B6FA-443C-BA6D-5CE19246997D}"/>
              </a:ext>
            </a:extLst>
          </p:cNvPr>
          <p:cNvSpPr txBox="1"/>
          <p:nvPr/>
        </p:nvSpPr>
        <p:spPr>
          <a:xfrm>
            <a:off x="5270357" y="282778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18F7791-F6AF-4229-812B-D7E508ED2993}"/>
              </a:ext>
            </a:extLst>
          </p:cNvPr>
          <p:cNvSpPr/>
          <p:nvPr/>
        </p:nvSpPr>
        <p:spPr>
          <a:xfrm>
            <a:off x="495086" y="3857819"/>
            <a:ext cx="6026512" cy="2944195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3DD06B-0C5F-4F38-A127-390E058CDFE6}"/>
              </a:ext>
            </a:extLst>
          </p:cNvPr>
          <p:cNvSpPr txBox="1"/>
          <p:nvPr/>
        </p:nvSpPr>
        <p:spPr>
          <a:xfrm>
            <a:off x="-807889" y="388321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Matrix</a:t>
            </a:r>
            <a:endParaRPr lang="pt-PT" sz="24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3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190750" y="6323012"/>
            <a:ext cx="2743200" cy="365125"/>
          </a:xfrm>
        </p:spPr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12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5924550" y="13652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</a:t>
            </a: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Random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Forest</a:t>
            </a:r>
            <a:endParaRPr lang="pt-PT" sz="40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164C074-68B4-4E68-A08C-248ABF8AF767}"/>
              </a:ext>
            </a:extLst>
          </p:cNvPr>
          <p:cNvSpPr/>
          <p:nvPr/>
        </p:nvSpPr>
        <p:spPr>
          <a:xfrm>
            <a:off x="801203" y="14435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n_estimators</a:t>
            </a:r>
            <a:endParaRPr lang="pt-P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min_samples_split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7F5B5F-CE03-409C-A47F-C2346EF1671D}"/>
              </a:ext>
            </a:extLst>
          </p:cNvPr>
          <p:cNvSpPr txBox="1"/>
          <p:nvPr/>
        </p:nvSpPr>
        <p:spPr>
          <a:xfrm>
            <a:off x="-592478" y="88544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Hyperparameters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tuned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1B4C26-22FC-4A34-A3F8-A0ADC51B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19" y="1089178"/>
            <a:ext cx="6096000" cy="172338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24BADEE-1D8B-4107-978B-D2221640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22" y="2920517"/>
            <a:ext cx="6246194" cy="17748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19AA2B-D573-4E85-A7A4-F293DB22A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299" y="4752151"/>
            <a:ext cx="6972301" cy="1969324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560EB8D5-1AE7-4AA1-BFB7-E5E720533541}"/>
              </a:ext>
            </a:extLst>
          </p:cNvPr>
          <p:cNvSpPr/>
          <p:nvPr/>
        </p:nvSpPr>
        <p:spPr>
          <a:xfrm>
            <a:off x="801203" y="4214113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0" i="0" dirty="0">
                <a:effectLst/>
                <a:latin typeface="Consolas" panose="020B0609020204030204" pitchFamily="49" charset="0"/>
              </a:rPr>
              <a:t>{'</a:t>
            </a:r>
            <a:r>
              <a:rPr lang="pt-PT" b="0" i="0" dirty="0" err="1">
                <a:effectLst/>
                <a:latin typeface="Consolas" panose="020B0609020204030204" pitchFamily="49" charset="0"/>
              </a:rPr>
              <a:t>max_depth</a:t>
            </a:r>
            <a:r>
              <a:rPr lang="pt-PT" b="0" i="0" dirty="0">
                <a:effectLst/>
                <a:latin typeface="Consolas" panose="020B0609020204030204" pitchFamily="49" charset="0"/>
              </a:rPr>
              <a:t>': 30, '</a:t>
            </a:r>
            <a:r>
              <a:rPr lang="pt-PT" b="0" i="0" dirty="0" err="1">
                <a:effectLst/>
                <a:latin typeface="Consolas" panose="020B0609020204030204" pitchFamily="49" charset="0"/>
              </a:rPr>
              <a:t>max_features</a:t>
            </a:r>
            <a:r>
              <a:rPr lang="pt-PT" b="0" i="0" dirty="0">
                <a:effectLst/>
                <a:latin typeface="Consolas" panose="020B0609020204030204" pitchFamily="49" charset="0"/>
              </a:rPr>
              <a:t>': 'auto', '</a:t>
            </a:r>
            <a:r>
              <a:rPr lang="pt-PT" b="0" i="0" dirty="0" err="1">
                <a:effectLst/>
                <a:latin typeface="Consolas" panose="020B0609020204030204" pitchFamily="49" charset="0"/>
              </a:rPr>
              <a:t>min_samples_split</a:t>
            </a:r>
            <a:r>
              <a:rPr lang="pt-PT" b="0" i="0" dirty="0">
                <a:effectLst/>
                <a:latin typeface="Consolas" panose="020B0609020204030204" pitchFamily="49" charset="0"/>
              </a:rPr>
              <a:t>': 5, '</a:t>
            </a:r>
            <a:r>
              <a:rPr lang="pt-PT" b="0" i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pt-PT" b="0" i="0" dirty="0">
                <a:effectLst/>
                <a:latin typeface="Consolas" panose="020B0609020204030204" pitchFamily="49" charset="0"/>
              </a:rPr>
              <a:t>': 100}</a:t>
            </a:r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8AF424-A5AD-408F-BE94-0A0AB3E3DA56}"/>
              </a:ext>
            </a:extLst>
          </p:cNvPr>
          <p:cNvSpPr txBox="1"/>
          <p:nvPr/>
        </p:nvSpPr>
        <p:spPr>
          <a:xfrm>
            <a:off x="-325778" y="3640039"/>
            <a:ext cx="54864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Best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values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for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hyperparameters</a:t>
            </a:r>
            <a:r>
              <a:rPr lang="pt-PT" sz="2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pt-PT" sz="11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13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5924550" y="13652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</a:t>
            </a: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Random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Forest</a:t>
            </a:r>
            <a:endParaRPr lang="pt-PT" sz="40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DABF61C8-9525-4445-AFEB-31FAF995865A}"/>
              </a:ext>
            </a:extLst>
          </p:cNvPr>
          <p:cNvSpPr/>
          <p:nvPr/>
        </p:nvSpPr>
        <p:spPr>
          <a:xfrm>
            <a:off x="6756255" y="1615749"/>
            <a:ext cx="5061239" cy="403958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F87BEE-B6FA-443C-BA6D-5CE19246997D}"/>
              </a:ext>
            </a:extLst>
          </p:cNvPr>
          <p:cNvSpPr txBox="1"/>
          <p:nvPr/>
        </p:nvSpPr>
        <p:spPr>
          <a:xfrm>
            <a:off x="5167312" y="169631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18F7791-F6AF-4229-812B-D7E508ED2993}"/>
              </a:ext>
            </a:extLst>
          </p:cNvPr>
          <p:cNvSpPr/>
          <p:nvPr/>
        </p:nvSpPr>
        <p:spPr>
          <a:xfrm>
            <a:off x="203056" y="904532"/>
            <a:ext cx="6179775" cy="3343618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3DD06B-0C5F-4F38-A127-390E058CDFE6}"/>
              </a:ext>
            </a:extLst>
          </p:cNvPr>
          <p:cNvSpPr txBox="1"/>
          <p:nvPr/>
        </p:nvSpPr>
        <p:spPr>
          <a:xfrm>
            <a:off x="-1099919" y="929930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Matrix</a:t>
            </a:r>
            <a:endParaRPr lang="pt-PT" sz="24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C4BB235-7DFC-4B83-BD29-3C418AD2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40" y="1403492"/>
            <a:ext cx="3434460" cy="26874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E5F8C79-9F39-4494-88E2-7C03C0E9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23" y="4583582"/>
            <a:ext cx="3931607" cy="174185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BF6AF71-10DE-4BF2-BDF7-D47F2232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805" y="2224511"/>
            <a:ext cx="3762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14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MLP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CC8201-0EA0-4B81-BBDD-522588DF45E9}"/>
              </a:ext>
            </a:extLst>
          </p:cNvPr>
          <p:cNvSpPr/>
          <p:nvPr/>
        </p:nvSpPr>
        <p:spPr>
          <a:xfrm>
            <a:off x="285750" y="35875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FA8716-3294-401F-9E22-FE17BCAD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7" y="2201906"/>
            <a:ext cx="3771900" cy="3019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78A844-3456-4CC4-8647-AA719915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821" y="2240006"/>
            <a:ext cx="3790950" cy="2981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FE202C-B840-4049-8DF8-4AB91A6D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55" y="2220955"/>
            <a:ext cx="3771900" cy="29813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554017-F7E4-4C12-A984-5E6CA4D54B94}"/>
              </a:ext>
            </a:extLst>
          </p:cNvPr>
          <p:cNvSpPr txBox="1"/>
          <p:nvPr/>
        </p:nvSpPr>
        <p:spPr>
          <a:xfrm>
            <a:off x="-757377" y="1593675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 = 8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BBE81AE-3E5F-4B5D-98A6-D3A245A00B36}"/>
              </a:ext>
            </a:extLst>
          </p:cNvPr>
          <p:cNvSpPr txBox="1"/>
          <p:nvPr/>
        </p:nvSpPr>
        <p:spPr>
          <a:xfrm>
            <a:off x="3283036" y="1636669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 = 16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D77773-649A-4120-95AF-EF31DDA7B2B5}"/>
              </a:ext>
            </a:extLst>
          </p:cNvPr>
          <p:cNvSpPr txBox="1"/>
          <p:nvPr/>
        </p:nvSpPr>
        <p:spPr>
          <a:xfrm>
            <a:off x="7169236" y="1593675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 = 32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12319596-EA6B-497D-B030-A17C4F986AC5}"/>
              </a:ext>
            </a:extLst>
          </p:cNvPr>
          <p:cNvSpPr/>
          <p:nvPr/>
        </p:nvSpPr>
        <p:spPr>
          <a:xfrm>
            <a:off x="8908963" y="6235145"/>
            <a:ext cx="827908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6E18134-B5AC-480F-8712-98C97F61C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844" y="5481131"/>
            <a:ext cx="4937811" cy="9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15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MLP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CC8201-0EA0-4B81-BBDD-522588DF45E9}"/>
              </a:ext>
            </a:extLst>
          </p:cNvPr>
          <p:cNvSpPr/>
          <p:nvPr/>
        </p:nvSpPr>
        <p:spPr>
          <a:xfrm>
            <a:off x="285750" y="35875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4E713E-3E00-4C41-9E2F-343BD1C2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7" y="2427521"/>
            <a:ext cx="4248149" cy="33577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B4E0852-79B2-441F-95FD-DA44AC40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93" y="2634098"/>
            <a:ext cx="4248150" cy="326275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28D6240-FADC-419D-A04B-D9464867A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29" y="5973497"/>
            <a:ext cx="3949527" cy="55906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3F1C1-F436-4AEC-A1B3-83D200C9A13A}"/>
              </a:ext>
            </a:extLst>
          </p:cNvPr>
          <p:cNvSpPr txBox="1"/>
          <p:nvPr/>
        </p:nvSpPr>
        <p:spPr>
          <a:xfrm>
            <a:off x="-209291" y="1828876"/>
            <a:ext cx="562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32 </a:t>
            </a:r>
            <a:r>
              <a:rPr lang="pt-PT" sz="2400" dirty="0" err="1"/>
              <a:t>recurrent</a:t>
            </a:r>
            <a:r>
              <a:rPr lang="pt-PT" sz="2400" dirty="0"/>
              <a:t> </a:t>
            </a:r>
            <a:r>
              <a:rPr lang="pt-PT" sz="2400" dirty="0" err="1"/>
              <a:t>units</a:t>
            </a:r>
            <a:r>
              <a:rPr lang="pt-PT" sz="2400" dirty="0"/>
              <a:t> + L1 </a:t>
            </a:r>
            <a:r>
              <a:rPr lang="pt-PT" sz="2400" dirty="0" err="1"/>
              <a:t>regularization</a:t>
            </a:r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16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MLP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CC8201-0EA0-4B81-BBDD-522588DF45E9}"/>
              </a:ext>
            </a:extLst>
          </p:cNvPr>
          <p:cNvSpPr/>
          <p:nvPr/>
        </p:nvSpPr>
        <p:spPr>
          <a:xfrm>
            <a:off x="285750" y="35875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3F1C1-F436-4AEC-A1B3-83D200C9A13A}"/>
              </a:ext>
            </a:extLst>
          </p:cNvPr>
          <p:cNvSpPr txBox="1"/>
          <p:nvPr/>
        </p:nvSpPr>
        <p:spPr>
          <a:xfrm>
            <a:off x="-209291" y="1828876"/>
            <a:ext cx="562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32 </a:t>
            </a:r>
            <a:r>
              <a:rPr lang="pt-PT" sz="2400" dirty="0" err="1"/>
              <a:t>recurrent</a:t>
            </a:r>
            <a:r>
              <a:rPr lang="pt-PT" sz="2400" dirty="0"/>
              <a:t> </a:t>
            </a:r>
            <a:r>
              <a:rPr lang="pt-PT" sz="2400" dirty="0" err="1"/>
              <a:t>units</a:t>
            </a:r>
            <a:r>
              <a:rPr lang="pt-PT" sz="2400" dirty="0"/>
              <a:t> + L2 </a:t>
            </a:r>
            <a:r>
              <a:rPr lang="pt-PT" sz="2400" dirty="0" err="1"/>
              <a:t>regularization</a:t>
            </a:r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C5341A-DCA6-48EA-92A5-EC2D10B4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09" y="2456538"/>
            <a:ext cx="3781425" cy="2990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0AB33E-715F-4DD3-8E14-F593ED58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2634098"/>
            <a:ext cx="3714750" cy="2914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F9F30E-0E1E-4D3D-B995-E089B5E8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18" y="5738497"/>
            <a:ext cx="4424363" cy="7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2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17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MLP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CC8201-0EA0-4B81-BBDD-522588DF45E9}"/>
              </a:ext>
            </a:extLst>
          </p:cNvPr>
          <p:cNvSpPr/>
          <p:nvPr/>
        </p:nvSpPr>
        <p:spPr>
          <a:xfrm>
            <a:off x="285750" y="35875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3F1C1-F436-4AEC-A1B3-83D200C9A13A}"/>
              </a:ext>
            </a:extLst>
          </p:cNvPr>
          <p:cNvSpPr txBox="1"/>
          <p:nvPr/>
        </p:nvSpPr>
        <p:spPr>
          <a:xfrm>
            <a:off x="470072" y="1727080"/>
            <a:ext cx="562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32 </a:t>
            </a:r>
            <a:r>
              <a:rPr lang="pt-PT" sz="2400" dirty="0" err="1"/>
              <a:t>recurrent</a:t>
            </a:r>
            <a:r>
              <a:rPr lang="pt-PT" sz="2400" dirty="0"/>
              <a:t> </a:t>
            </a:r>
            <a:r>
              <a:rPr lang="pt-PT" sz="2400" dirty="0" err="1"/>
              <a:t>units</a:t>
            </a:r>
            <a:r>
              <a:rPr lang="pt-PT" sz="2400" dirty="0"/>
              <a:t> + </a:t>
            </a:r>
            <a:r>
              <a:rPr lang="pt-PT" sz="2400" dirty="0" err="1"/>
              <a:t>Dropout</a:t>
            </a:r>
            <a:endParaRPr lang="pt-PT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0AFBAA-19F5-499F-8E11-9013FF4D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2" y="2479854"/>
            <a:ext cx="3790950" cy="2933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E09DAE-BF5D-45A0-A094-BADFC50F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74" y="2552430"/>
            <a:ext cx="3567214" cy="27310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856B57-7EB0-4573-9B2C-0E9B943B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5908327"/>
            <a:ext cx="4076700" cy="545987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5F69B3A-2BE4-41DA-9A23-CFF97B1B7C7F}"/>
              </a:ext>
            </a:extLst>
          </p:cNvPr>
          <p:cNvCxnSpPr/>
          <p:nvPr/>
        </p:nvCxnSpPr>
        <p:spPr>
          <a:xfrm flipH="1">
            <a:off x="8820150" y="1957912"/>
            <a:ext cx="647700" cy="5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2610E8-3C22-46B7-9368-860FECDE52CA}"/>
              </a:ext>
            </a:extLst>
          </p:cNvPr>
          <p:cNvSpPr txBox="1"/>
          <p:nvPr/>
        </p:nvSpPr>
        <p:spPr>
          <a:xfrm>
            <a:off x="9467850" y="155821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Local </a:t>
            </a:r>
            <a:r>
              <a:rPr lang="pt-PT" dirty="0" err="1"/>
              <a:t>maximum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647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18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MLP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CC8201-0EA0-4B81-BBDD-522588DF45E9}"/>
              </a:ext>
            </a:extLst>
          </p:cNvPr>
          <p:cNvSpPr/>
          <p:nvPr/>
        </p:nvSpPr>
        <p:spPr>
          <a:xfrm>
            <a:off x="285750" y="35875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PT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lang="pt-PT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3F1C1-F436-4AEC-A1B3-83D200C9A13A}"/>
              </a:ext>
            </a:extLst>
          </p:cNvPr>
          <p:cNvSpPr txBox="1"/>
          <p:nvPr/>
        </p:nvSpPr>
        <p:spPr>
          <a:xfrm>
            <a:off x="285750" y="1830026"/>
            <a:ext cx="562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32 recurrent units + Early Stopping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9E968A-6C1D-4A52-AF41-D4ABBB96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430"/>
            <a:ext cx="3771900" cy="3009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6E0B98-8588-4FC7-870B-5A8380D5A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206" y="2637464"/>
            <a:ext cx="3771900" cy="27978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F2ACCC-9C66-4256-94A8-CE7062BE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4" y="5753903"/>
            <a:ext cx="4047599" cy="6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19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MLP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D856ECE1-42E8-43AA-BC2E-4C238EBB393E}"/>
              </a:ext>
            </a:extLst>
          </p:cNvPr>
          <p:cNvSpPr/>
          <p:nvPr/>
        </p:nvSpPr>
        <p:spPr>
          <a:xfrm>
            <a:off x="3895264" y="985734"/>
            <a:ext cx="827908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1446C2E-E8CE-46D5-9DA3-818B27EC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3" y="317141"/>
            <a:ext cx="3654351" cy="8590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5DE601-6D9C-4CAB-815B-C1AB20C1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99" y="5029200"/>
            <a:ext cx="3726776" cy="15169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0125581-ECDC-4C37-8D06-5AC962087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464" y="2081193"/>
            <a:ext cx="3600450" cy="28384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E8C0E4-DADC-482E-8D4A-0B5D8C18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165" y="1428242"/>
            <a:ext cx="3886200" cy="3390900"/>
          </a:xfrm>
          <a:prstGeom prst="rect">
            <a:avLst/>
          </a:prstGeom>
        </p:spPr>
      </p:pic>
      <p:sp>
        <p:nvSpPr>
          <p:cNvPr id="15" name="object 14">
            <a:extLst>
              <a:ext uri="{FF2B5EF4-FFF2-40B4-BE49-F238E27FC236}">
                <a16:creationId xmlns:a16="http://schemas.microsoft.com/office/drawing/2014/main" id="{C8C86CB5-4C66-481B-9957-37801389983C}"/>
              </a:ext>
            </a:extLst>
          </p:cNvPr>
          <p:cNvSpPr/>
          <p:nvPr/>
        </p:nvSpPr>
        <p:spPr>
          <a:xfrm>
            <a:off x="0" y="1550627"/>
            <a:ext cx="6179775" cy="3343618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01CA7B-CF7A-432C-80CE-4162D89667FE}"/>
              </a:ext>
            </a:extLst>
          </p:cNvPr>
          <p:cNvSpPr txBox="1"/>
          <p:nvPr/>
        </p:nvSpPr>
        <p:spPr>
          <a:xfrm>
            <a:off x="-1302975" y="1576025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Matrix</a:t>
            </a:r>
            <a:endParaRPr lang="pt-PT" sz="24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C46590EE-FB40-433A-9839-5DD42B4E8F0A}"/>
              </a:ext>
            </a:extLst>
          </p:cNvPr>
          <p:cNvSpPr/>
          <p:nvPr/>
        </p:nvSpPr>
        <p:spPr>
          <a:xfrm>
            <a:off x="7311153" y="979398"/>
            <a:ext cx="4524149" cy="404980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793AAE-EB24-44D3-9509-5A57A3F082C4}"/>
              </a:ext>
            </a:extLst>
          </p:cNvPr>
          <p:cNvSpPr txBox="1"/>
          <p:nvPr/>
        </p:nvSpPr>
        <p:spPr>
          <a:xfrm>
            <a:off x="5515673" y="1004796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4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04260B-5EC1-476D-8458-F97F372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2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ABA01A-A870-4ACE-8E34-05DA42FAF3C1}"/>
              </a:ext>
            </a:extLst>
          </p:cNvPr>
          <p:cNvSpPr txBox="1"/>
          <p:nvPr/>
        </p:nvSpPr>
        <p:spPr>
          <a:xfrm>
            <a:off x="7599948" y="13652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36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36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pt-PT" sz="36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C05B14-FF99-4A0C-A6B8-6612E5011D88}"/>
              </a:ext>
            </a:extLst>
          </p:cNvPr>
          <p:cNvSpPr txBox="1"/>
          <p:nvPr/>
        </p:nvSpPr>
        <p:spPr>
          <a:xfrm>
            <a:off x="259180" y="1148086"/>
            <a:ext cx="1109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Avenir Next LT Pro" panose="020B0504020202020204" pitchFamily="34" charset="0"/>
              </a:rPr>
              <a:t>Looking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at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the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raw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dataset</a:t>
            </a:r>
            <a:r>
              <a:rPr lang="pt-PT" sz="2000" dirty="0">
                <a:latin typeface="Avenir Next LT Pro" panose="020B0504020202020204" pitchFamily="34" charset="0"/>
              </a:rPr>
              <a:t>, some </a:t>
            </a:r>
            <a:r>
              <a:rPr lang="pt-PT" sz="2000" dirty="0" err="1">
                <a:latin typeface="Avenir Next LT Pro" panose="020B0504020202020204" pitchFamily="34" charset="0"/>
              </a:rPr>
              <a:t>assumptions</a:t>
            </a:r>
            <a:r>
              <a:rPr lang="pt-PT" sz="2000" dirty="0">
                <a:latin typeface="Avenir Next LT Pro" panose="020B0504020202020204" pitchFamily="34" charset="0"/>
              </a:rPr>
              <a:t> can </a:t>
            </a:r>
            <a:r>
              <a:rPr lang="pt-PT" sz="2000" dirty="0" err="1">
                <a:latin typeface="Avenir Next LT Pro" panose="020B0504020202020204" pitchFamily="34" charset="0"/>
              </a:rPr>
              <a:t>be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made</a:t>
            </a:r>
            <a:r>
              <a:rPr lang="pt-PT" sz="2000" dirty="0">
                <a:latin typeface="Avenir Next LT Pro" panose="020B0504020202020204" pitchFamily="34" charset="0"/>
              </a:rPr>
              <a:t> as to </a:t>
            </a:r>
            <a:r>
              <a:rPr lang="pt-PT" sz="2000" dirty="0" err="1">
                <a:latin typeface="Avenir Next LT Pro" panose="020B0504020202020204" pitchFamily="34" charset="0"/>
              </a:rPr>
              <a:t>what</a:t>
            </a:r>
            <a:r>
              <a:rPr lang="pt-PT" sz="2000" dirty="0">
                <a:latin typeface="Avenir Next LT Pro" panose="020B0504020202020204" pitchFamily="34" charset="0"/>
              </a:rPr>
              <a:t> can </a:t>
            </a:r>
            <a:r>
              <a:rPr lang="pt-PT" sz="2000" dirty="0" err="1">
                <a:latin typeface="Avenir Next LT Pro" panose="020B0504020202020204" pitchFamily="34" charset="0"/>
              </a:rPr>
              <a:t>impact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or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not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the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predictive</a:t>
            </a:r>
            <a:r>
              <a:rPr lang="pt-PT" sz="2000" dirty="0">
                <a:latin typeface="Avenir Next LT Pro" panose="020B0504020202020204" pitchFamily="34" charset="0"/>
              </a:rPr>
              <a:t> </a:t>
            </a:r>
            <a:r>
              <a:rPr lang="pt-PT" sz="2000" dirty="0" err="1">
                <a:latin typeface="Avenir Next LT Pro" panose="020B0504020202020204" pitchFamily="34" charset="0"/>
              </a:rPr>
              <a:t>model</a:t>
            </a:r>
            <a:r>
              <a:rPr lang="pt-PT" sz="2000" dirty="0">
                <a:latin typeface="Avenir Next LT Pro" panose="020B050402020202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3D3F64-94C3-4261-B1B2-B4CC6588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5" y="2311484"/>
            <a:ext cx="11868889" cy="7078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E8F237-270C-40AB-889F-56B4C7C2F0E0}"/>
              </a:ext>
            </a:extLst>
          </p:cNvPr>
          <p:cNvSpPr txBox="1"/>
          <p:nvPr/>
        </p:nvSpPr>
        <p:spPr>
          <a:xfrm>
            <a:off x="161555" y="334828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Avenir Next LT Pro" panose="020B0504020202020204" pitchFamily="34" charset="0"/>
              </a:rPr>
              <a:t>Null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values</a:t>
            </a:r>
            <a:r>
              <a:rPr lang="pt-PT" sz="2400" b="1" dirty="0">
                <a:latin typeface="Avenir Next LT Pro" panose="020B0504020202020204" pitchFamily="34" charset="0"/>
              </a:rPr>
              <a:t> (‘?’)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E72DB0-6032-4D8E-AAC1-7E32F7117EB2}"/>
              </a:ext>
            </a:extLst>
          </p:cNvPr>
          <p:cNvSpPr txBox="1"/>
          <p:nvPr/>
        </p:nvSpPr>
        <p:spPr>
          <a:xfrm>
            <a:off x="161555" y="3899132"/>
            <a:ext cx="69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venir Next LT Pro" panose="020B0504020202020204" pitchFamily="34" charset="0"/>
              </a:rPr>
              <a:t>Remove </a:t>
            </a:r>
            <a:r>
              <a:rPr lang="en-US" sz="2400" i="1" dirty="0" err="1">
                <a:latin typeface="Avenir Next LT Pro" panose="020B0504020202020204" pitchFamily="34" charset="0"/>
              </a:rPr>
              <a:t>fnlwgt</a:t>
            </a:r>
            <a:r>
              <a:rPr lang="en-US" sz="1400" dirty="0"/>
              <a:t>  </a:t>
            </a:r>
            <a:r>
              <a:rPr lang="pt-PT" sz="2400" b="1" dirty="0" err="1">
                <a:latin typeface="Avenir Next LT Pro" panose="020B0504020202020204" pitchFamily="34" charset="0"/>
              </a:rPr>
              <a:t>feature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CEE86E-2B43-4E63-B8D8-A77912E77D89}"/>
              </a:ext>
            </a:extLst>
          </p:cNvPr>
          <p:cNvSpPr txBox="1"/>
          <p:nvPr/>
        </p:nvSpPr>
        <p:spPr>
          <a:xfrm>
            <a:off x="161555" y="5529525"/>
            <a:ext cx="804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venir Next LT Pro" panose="020B0504020202020204" pitchFamily="34" charset="0"/>
              </a:rPr>
              <a:t>Categorize </a:t>
            </a:r>
            <a:r>
              <a:rPr lang="pt-PT" sz="2400" i="1" dirty="0" err="1">
                <a:latin typeface="Avenir Next LT Pro" panose="020B0504020202020204" pitchFamily="34" charset="0"/>
              </a:rPr>
              <a:t>hours</a:t>
            </a:r>
            <a:r>
              <a:rPr lang="pt-PT" sz="2400" i="1" dirty="0">
                <a:latin typeface="Avenir Next LT Pro" panose="020B0504020202020204" pitchFamily="34" charset="0"/>
              </a:rPr>
              <a:t>-per-</a:t>
            </a:r>
            <a:r>
              <a:rPr lang="pt-PT" sz="2400" i="1" dirty="0" err="1">
                <a:latin typeface="Avenir Next LT Pro" panose="020B0504020202020204" pitchFamily="34" charset="0"/>
              </a:rPr>
              <a:t>week</a:t>
            </a:r>
            <a:r>
              <a:rPr lang="pt-PT" sz="2400" i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feature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5B07B3-180E-4F0E-A8CD-B12BBD56D255}"/>
              </a:ext>
            </a:extLst>
          </p:cNvPr>
          <p:cNvSpPr txBox="1"/>
          <p:nvPr/>
        </p:nvSpPr>
        <p:spPr>
          <a:xfrm>
            <a:off x="161555" y="4969783"/>
            <a:ext cx="804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venir Next LT Pro" panose="020B0504020202020204" pitchFamily="34" charset="0"/>
              </a:rPr>
              <a:t>Remove </a:t>
            </a:r>
            <a:r>
              <a:rPr lang="en-US" sz="2400" i="1" dirty="0">
                <a:latin typeface="Avenir Next LT Pro" panose="020B0504020202020204" pitchFamily="34" charset="0"/>
              </a:rPr>
              <a:t>capital-loss</a:t>
            </a:r>
            <a:r>
              <a:rPr lang="en-US" sz="2400" dirty="0"/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feature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85A8DF-8ACC-44E8-8BBA-96EACAFCE21D}"/>
              </a:ext>
            </a:extLst>
          </p:cNvPr>
          <p:cNvSpPr txBox="1"/>
          <p:nvPr/>
        </p:nvSpPr>
        <p:spPr>
          <a:xfrm>
            <a:off x="161555" y="4412912"/>
            <a:ext cx="69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venir Next LT Pro" panose="020B0504020202020204" pitchFamily="34" charset="0"/>
              </a:rPr>
              <a:t>Remove </a:t>
            </a:r>
            <a:r>
              <a:rPr lang="en-US" sz="2400" i="1" dirty="0">
                <a:latin typeface="Avenir Next LT Pro" panose="020B0504020202020204" pitchFamily="34" charset="0"/>
              </a:rPr>
              <a:t>capital-gain</a:t>
            </a:r>
            <a:r>
              <a:rPr lang="en-US" sz="1400" dirty="0"/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feature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C1AD78-B266-4A62-B03B-54124C079E5F}"/>
              </a:ext>
            </a:extLst>
          </p:cNvPr>
          <p:cNvSpPr txBox="1"/>
          <p:nvPr/>
        </p:nvSpPr>
        <p:spPr>
          <a:xfrm>
            <a:off x="161555" y="6125517"/>
            <a:ext cx="804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Avenir Next LT Pro" panose="020B0504020202020204" pitchFamily="34" charset="0"/>
              </a:rPr>
              <a:t>Grouping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i="1" dirty="0" err="1">
                <a:latin typeface="Avenir Next LT Pro" panose="020B0504020202020204" pitchFamily="34" charset="0"/>
              </a:rPr>
              <a:t>native</a:t>
            </a:r>
            <a:r>
              <a:rPr lang="pt-PT" sz="2400" i="1" dirty="0">
                <a:latin typeface="Avenir Next LT Pro" panose="020B0504020202020204" pitchFamily="34" charset="0"/>
              </a:rPr>
              <a:t>-country </a:t>
            </a:r>
            <a:r>
              <a:rPr lang="pt-PT" sz="2400" b="1" dirty="0" err="1">
                <a:latin typeface="Avenir Next LT Pro" panose="020B0504020202020204" pitchFamily="34" charset="0"/>
              </a:rPr>
              <a:t>feature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3DF7CEF-691C-41E9-BDC2-3A71022B9E98}"/>
              </a:ext>
            </a:extLst>
          </p:cNvPr>
          <p:cNvSpPr/>
          <p:nvPr/>
        </p:nvSpPr>
        <p:spPr>
          <a:xfrm>
            <a:off x="7134873" y="4302025"/>
            <a:ext cx="958850" cy="467995"/>
          </a:xfrm>
          <a:custGeom>
            <a:avLst/>
            <a:gdLst/>
            <a:ahLst/>
            <a:cxnLst/>
            <a:rect l="l" t="t" r="r" b="b"/>
            <a:pathLst>
              <a:path w="958850" h="467995">
                <a:moveTo>
                  <a:pt x="725047" y="0"/>
                </a:moveTo>
                <a:lnTo>
                  <a:pt x="713097" y="2324"/>
                </a:lnTo>
                <a:lnTo>
                  <a:pt x="702589" y="9296"/>
                </a:lnTo>
                <a:lnTo>
                  <a:pt x="695617" y="19799"/>
                </a:lnTo>
                <a:lnTo>
                  <a:pt x="693293" y="31750"/>
                </a:lnTo>
                <a:lnTo>
                  <a:pt x="695617" y="43700"/>
                </a:lnTo>
                <a:lnTo>
                  <a:pt x="702589" y="54203"/>
                </a:lnTo>
                <a:lnTo>
                  <a:pt x="882142" y="233807"/>
                </a:lnTo>
                <a:lnTo>
                  <a:pt x="702589" y="413410"/>
                </a:lnTo>
                <a:lnTo>
                  <a:pt x="695617" y="423911"/>
                </a:lnTo>
                <a:lnTo>
                  <a:pt x="693293" y="435859"/>
                </a:lnTo>
                <a:lnTo>
                  <a:pt x="695617" y="447809"/>
                </a:lnTo>
                <a:lnTo>
                  <a:pt x="702589" y="458317"/>
                </a:lnTo>
                <a:lnTo>
                  <a:pt x="713097" y="465289"/>
                </a:lnTo>
                <a:lnTo>
                  <a:pt x="725047" y="467614"/>
                </a:lnTo>
                <a:lnTo>
                  <a:pt x="736995" y="465289"/>
                </a:lnTo>
                <a:lnTo>
                  <a:pt x="747496" y="458317"/>
                </a:lnTo>
                <a:lnTo>
                  <a:pt x="940281" y="265557"/>
                </a:lnTo>
                <a:lnTo>
                  <a:pt x="927100" y="265557"/>
                </a:lnTo>
                <a:lnTo>
                  <a:pt x="927100" y="202057"/>
                </a:lnTo>
                <a:lnTo>
                  <a:pt x="940281" y="202057"/>
                </a:lnTo>
                <a:lnTo>
                  <a:pt x="747496" y="9296"/>
                </a:lnTo>
                <a:lnTo>
                  <a:pt x="736995" y="2324"/>
                </a:lnTo>
                <a:lnTo>
                  <a:pt x="725047" y="0"/>
                </a:lnTo>
                <a:close/>
              </a:path>
              <a:path w="958850" h="467995">
                <a:moveTo>
                  <a:pt x="850401" y="202057"/>
                </a:moveTo>
                <a:lnTo>
                  <a:pt x="0" y="202057"/>
                </a:lnTo>
                <a:lnTo>
                  <a:pt x="0" y="265557"/>
                </a:lnTo>
                <a:lnTo>
                  <a:pt x="850401" y="265557"/>
                </a:lnTo>
                <a:lnTo>
                  <a:pt x="882142" y="233807"/>
                </a:lnTo>
                <a:lnTo>
                  <a:pt x="850401" y="202057"/>
                </a:lnTo>
                <a:close/>
              </a:path>
              <a:path w="958850" h="467995">
                <a:moveTo>
                  <a:pt x="940281" y="202057"/>
                </a:moveTo>
                <a:lnTo>
                  <a:pt x="927100" y="202057"/>
                </a:lnTo>
                <a:lnTo>
                  <a:pt x="927100" y="265557"/>
                </a:lnTo>
                <a:lnTo>
                  <a:pt x="940281" y="265557"/>
                </a:lnTo>
                <a:lnTo>
                  <a:pt x="949579" y="256260"/>
                </a:lnTo>
                <a:lnTo>
                  <a:pt x="956508" y="245754"/>
                </a:lnTo>
                <a:lnTo>
                  <a:pt x="958818" y="233807"/>
                </a:lnTo>
                <a:lnTo>
                  <a:pt x="956508" y="221859"/>
                </a:lnTo>
                <a:lnTo>
                  <a:pt x="949579" y="211353"/>
                </a:lnTo>
                <a:lnTo>
                  <a:pt x="940281" y="202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2820410-94CB-4907-A2BE-9DDE52CB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11" y="3511834"/>
            <a:ext cx="3743325" cy="24288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268BB0F-5B73-446D-8075-ABF32115E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382" y="3461353"/>
            <a:ext cx="1057068" cy="252983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941BAE-45FD-409A-B885-5A189DF04EA5}"/>
              </a:ext>
            </a:extLst>
          </p:cNvPr>
          <p:cNvSpPr txBox="1"/>
          <p:nvPr/>
        </p:nvSpPr>
        <p:spPr>
          <a:xfrm>
            <a:off x="6411527" y="6062640"/>
            <a:ext cx="804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dirty="0" err="1">
                <a:latin typeface="Avenir Next LT Pro" panose="020B0504020202020204" pitchFamily="34" charset="0"/>
              </a:rPr>
              <a:t>One</a:t>
            </a:r>
            <a:r>
              <a:rPr lang="pt-PT" sz="2400" i="1" dirty="0">
                <a:latin typeface="Avenir Next LT Pro" panose="020B0504020202020204" pitchFamily="34" charset="0"/>
              </a:rPr>
              <a:t>-hot </a:t>
            </a:r>
            <a:r>
              <a:rPr lang="pt-PT" sz="2400" i="1" dirty="0" err="1">
                <a:latin typeface="Avenir Next LT Pro" panose="020B0504020202020204" pitchFamily="34" charset="0"/>
              </a:rPr>
              <a:t>encoding</a:t>
            </a:r>
            <a:endParaRPr lang="pt-PT" sz="2400" i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4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20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LSTM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CC8201-0EA0-4B81-BBDD-522588DF45E9}"/>
              </a:ext>
            </a:extLst>
          </p:cNvPr>
          <p:cNvSpPr/>
          <p:nvPr/>
        </p:nvSpPr>
        <p:spPr>
          <a:xfrm>
            <a:off x="169637" y="68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4EC9B0"/>
                </a:solidFill>
                <a:latin typeface="Consolas" panose="020B0609020204030204" pitchFamily="49" charset="0"/>
              </a:rPr>
              <a:t>Sequential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return_sequences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Dense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 err="1">
                <a:solidFill>
                  <a:srgbClr val="CE9178"/>
                </a:solidFill>
                <a:latin typeface="Consolas" panose="020B0609020204030204" pitchFamily="49" charset="0"/>
              </a:rPr>
              <a:t>sigmoid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554017-F7E4-4C12-A984-5E6CA4D54B94}"/>
              </a:ext>
            </a:extLst>
          </p:cNvPr>
          <p:cNvSpPr txBox="1"/>
          <p:nvPr/>
        </p:nvSpPr>
        <p:spPr>
          <a:xfrm>
            <a:off x="-757377" y="1636669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 = 8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BBE81AE-3E5F-4B5D-98A6-D3A245A00B36}"/>
              </a:ext>
            </a:extLst>
          </p:cNvPr>
          <p:cNvSpPr txBox="1"/>
          <p:nvPr/>
        </p:nvSpPr>
        <p:spPr>
          <a:xfrm>
            <a:off x="3283036" y="1636669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 = 16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D77773-649A-4120-95AF-EF31DDA7B2B5}"/>
              </a:ext>
            </a:extLst>
          </p:cNvPr>
          <p:cNvSpPr txBox="1"/>
          <p:nvPr/>
        </p:nvSpPr>
        <p:spPr>
          <a:xfrm>
            <a:off x="7169236" y="1593675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 = 32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12319596-EA6B-497D-B030-A17C4F986AC5}"/>
              </a:ext>
            </a:extLst>
          </p:cNvPr>
          <p:cNvSpPr/>
          <p:nvPr/>
        </p:nvSpPr>
        <p:spPr>
          <a:xfrm>
            <a:off x="7782692" y="6165850"/>
            <a:ext cx="827908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90564B-F011-440F-8BB9-B3038AE5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1" y="2158819"/>
            <a:ext cx="3752850" cy="29527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23AED2-397F-4FCC-B295-53EEBE97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16" y="2158819"/>
            <a:ext cx="3743325" cy="2962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CAE5C2D-811E-4B0A-A534-48F38A701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299" y="2165980"/>
            <a:ext cx="3733800" cy="30194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AEE9610-3B4F-491A-8889-839256B15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35" y="5718565"/>
            <a:ext cx="3027204" cy="7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9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01" y="6167437"/>
            <a:ext cx="2743200" cy="365125"/>
          </a:xfrm>
        </p:spPr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21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LSTM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3F1C1-F436-4AEC-A1B3-83D200C9A13A}"/>
              </a:ext>
            </a:extLst>
          </p:cNvPr>
          <p:cNvSpPr txBox="1"/>
          <p:nvPr/>
        </p:nvSpPr>
        <p:spPr>
          <a:xfrm>
            <a:off x="-209291" y="1828876"/>
            <a:ext cx="562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32 </a:t>
            </a:r>
            <a:r>
              <a:rPr lang="pt-PT" sz="2400" dirty="0" err="1"/>
              <a:t>recurrent</a:t>
            </a:r>
            <a:r>
              <a:rPr lang="pt-PT" sz="2400" dirty="0"/>
              <a:t> </a:t>
            </a:r>
            <a:r>
              <a:rPr lang="pt-PT" sz="2400" dirty="0" err="1"/>
              <a:t>units</a:t>
            </a:r>
            <a:r>
              <a:rPr lang="pt-PT" sz="2400" dirty="0"/>
              <a:t> + L1 </a:t>
            </a:r>
            <a:r>
              <a:rPr lang="pt-PT" sz="2400" dirty="0" err="1"/>
              <a:t>regularization</a:t>
            </a:r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99CA81-7EA6-418D-8124-5DE4451A89FD}"/>
              </a:ext>
            </a:extLst>
          </p:cNvPr>
          <p:cNvSpPr/>
          <p:nvPr/>
        </p:nvSpPr>
        <p:spPr>
          <a:xfrm>
            <a:off x="169637" y="68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4EC9B0"/>
                </a:solidFill>
                <a:latin typeface="Consolas" panose="020B0609020204030204" pitchFamily="49" charset="0"/>
              </a:rPr>
              <a:t>Sequential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return_sequences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Dense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 err="1">
                <a:solidFill>
                  <a:srgbClr val="CE9178"/>
                </a:solidFill>
                <a:latin typeface="Consolas" panose="020B0609020204030204" pitchFamily="49" charset="0"/>
              </a:rPr>
              <a:t>sigmoid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6A82BD-189C-4BC3-BC47-250395CE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30" y="2324323"/>
            <a:ext cx="2682031" cy="21145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383F90-D945-4DBB-B183-EB79115C3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33" y="1943477"/>
            <a:ext cx="3000912" cy="23556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68A142-F449-466B-AC27-25D09EC96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30" y="4429326"/>
            <a:ext cx="2682031" cy="21578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F935A9-CB23-4DB2-9CB6-6C271A2F1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958" y="4429326"/>
            <a:ext cx="3043966" cy="23308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AF18D3-14D3-48C6-87BC-A04BB2B35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751" y="1066929"/>
            <a:ext cx="3589017" cy="4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01" y="6167437"/>
            <a:ext cx="2743200" cy="365125"/>
          </a:xfrm>
        </p:spPr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22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LSTM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3F1C1-F436-4AEC-A1B3-83D200C9A13A}"/>
              </a:ext>
            </a:extLst>
          </p:cNvPr>
          <p:cNvSpPr txBox="1"/>
          <p:nvPr/>
        </p:nvSpPr>
        <p:spPr>
          <a:xfrm>
            <a:off x="169637" y="1712644"/>
            <a:ext cx="562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32 recurrent units + L2 regularization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99CA81-7EA6-418D-8124-5DE4451A89FD}"/>
              </a:ext>
            </a:extLst>
          </p:cNvPr>
          <p:cNvSpPr/>
          <p:nvPr/>
        </p:nvSpPr>
        <p:spPr>
          <a:xfrm>
            <a:off x="169637" y="68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4EC9B0"/>
                </a:solidFill>
                <a:latin typeface="Consolas" panose="020B0609020204030204" pitchFamily="49" charset="0"/>
              </a:rPr>
              <a:t>Sequential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return_sequences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Dense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 err="1">
                <a:solidFill>
                  <a:srgbClr val="CE9178"/>
                </a:solidFill>
                <a:latin typeface="Consolas" panose="020B0609020204030204" pitchFamily="49" charset="0"/>
              </a:rPr>
              <a:t>sigmoid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928D2D-4790-4C6A-B8C3-D48FCFDA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0" y="2379591"/>
            <a:ext cx="2616881" cy="20988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DBB392F-93EF-4BEC-A9C3-6BFB4447C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85" y="1965146"/>
            <a:ext cx="2686063" cy="20868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EA865E-DDD8-400B-BAA6-F3D51FE44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766" y="4690876"/>
            <a:ext cx="2668785" cy="20988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C9866F-E432-454F-BC0B-AC6DC7D29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944" y="4433743"/>
            <a:ext cx="2814804" cy="20988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3CBA0A0-79A2-4B47-966F-88082FF29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322" y="1081782"/>
            <a:ext cx="3147716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53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01" y="6167437"/>
            <a:ext cx="2743200" cy="365125"/>
          </a:xfrm>
        </p:spPr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23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LSTM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3F1C1-F436-4AEC-A1B3-83D200C9A13A}"/>
              </a:ext>
            </a:extLst>
          </p:cNvPr>
          <p:cNvSpPr txBox="1"/>
          <p:nvPr/>
        </p:nvSpPr>
        <p:spPr>
          <a:xfrm>
            <a:off x="169637" y="1712644"/>
            <a:ext cx="562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 </a:t>
            </a:r>
            <a:r>
              <a:rPr lang="pt-PT" sz="2400" dirty="0"/>
              <a:t>32 </a:t>
            </a:r>
            <a:r>
              <a:rPr lang="pt-PT" sz="2400" dirty="0" err="1"/>
              <a:t>recurrent</a:t>
            </a:r>
            <a:r>
              <a:rPr lang="pt-PT" sz="2400" dirty="0"/>
              <a:t> </a:t>
            </a:r>
            <a:r>
              <a:rPr lang="pt-PT" sz="2400" dirty="0" err="1"/>
              <a:t>units</a:t>
            </a:r>
            <a:r>
              <a:rPr lang="pt-PT" sz="2400" dirty="0"/>
              <a:t> + </a:t>
            </a:r>
            <a:r>
              <a:rPr lang="pt-PT" sz="2400" dirty="0" err="1"/>
              <a:t>Dropout</a:t>
            </a:r>
            <a:endParaRPr lang="pt-PT" sz="2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99CA81-7EA6-418D-8124-5DE4451A89FD}"/>
              </a:ext>
            </a:extLst>
          </p:cNvPr>
          <p:cNvSpPr/>
          <p:nvPr/>
        </p:nvSpPr>
        <p:spPr>
          <a:xfrm>
            <a:off x="169637" y="68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4EC9B0"/>
                </a:solidFill>
                <a:latin typeface="Consolas" panose="020B0609020204030204" pitchFamily="49" charset="0"/>
              </a:rPr>
              <a:t>Sequential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return_sequences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Dense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 err="1">
                <a:solidFill>
                  <a:srgbClr val="CE9178"/>
                </a:solidFill>
                <a:latin typeface="Consolas" panose="020B0609020204030204" pitchFamily="49" charset="0"/>
              </a:rPr>
              <a:t>sigmoid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EBF317-53FC-4932-BC73-D6714A4A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555309"/>
            <a:ext cx="3781425" cy="2962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8F9F0D-DA6D-42F1-B1C6-BDB42A4B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174309"/>
            <a:ext cx="3857625" cy="3343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9A9A68-E5D7-4B44-ACA9-7CF49752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7" y="5898584"/>
            <a:ext cx="3899649" cy="5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01" y="6167437"/>
            <a:ext cx="2743200" cy="365125"/>
          </a:xfrm>
        </p:spPr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24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LSTM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3F1C1-F436-4AEC-A1B3-83D200C9A13A}"/>
              </a:ext>
            </a:extLst>
          </p:cNvPr>
          <p:cNvSpPr txBox="1"/>
          <p:nvPr/>
        </p:nvSpPr>
        <p:spPr>
          <a:xfrm>
            <a:off x="169637" y="1712644"/>
            <a:ext cx="562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32 recurrent units + Early Stopping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99CA81-7EA6-418D-8124-5DE4451A89FD}"/>
              </a:ext>
            </a:extLst>
          </p:cNvPr>
          <p:cNvSpPr/>
          <p:nvPr/>
        </p:nvSpPr>
        <p:spPr>
          <a:xfrm>
            <a:off x="169637" y="68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4EC9B0"/>
                </a:solidFill>
                <a:latin typeface="Consolas" panose="020B0609020204030204" pitchFamily="49" charset="0"/>
              </a:rPr>
              <a:t>Sequential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input_shape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return_sequences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LSTM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4EC9B0"/>
                </a:solidFill>
                <a:latin typeface="Consolas" panose="020B0609020204030204" pitchFamily="49" charset="0"/>
              </a:rPr>
              <a:t>Dense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 err="1">
                <a:solidFill>
                  <a:srgbClr val="CE9178"/>
                </a:solidFill>
                <a:latin typeface="Consolas" panose="020B0609020204030204" pitchFamily="49" charset="0"/>
              </a:rPr>
              <a:t>sigmoid</a:t>
            </a:r>
            <a:r>
              <a:rPr lang="pt-PT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AA75E4-A8D8-4FD9-A765-463E98DA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20" y="2555309"/>
            <a:ext cx="3762375" cy="2933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781A5FC-7B62-4335-8713-AFF3EC1B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87" y="2650559"/>
            <a:ext cx="3876675" cy="28384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C8EFEE-C750-4946-8887-6E7E9D03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972" y="5816046"/>
            <a:ext cx="3559183" cy="7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6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25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r>
              <a:rPr lang="pt-PT" sz="40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LSTM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D856ECE1-42E8-43AA-BC2E-4C238EBB393E}"/>
              </a:ext>
            </a:extLst>
          </p:cNvPr>
          <p:cNvSpPr/>
          <p:nvPr/>
        </p:nvSpPr>
        <p:spPr>
          <a:xfrm>
            <a:off x="3882005" y="814296"/>
            <a:ext cx="827908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8C86CB5-4C66-481B-9957-37801389983C}"/>
              </a:ext>
            </a:extLst>
          </p:cNvPr>
          <p:cNvSpPr/>
          <p:nvPr/>
        </p:nvSpPr>
        <p:spPr>
          <a:xfrm>
            <a:off x="0" y="1550627"/>
            <a:ext cx="6179775" cy="3343618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01CA7B-CF7A-432C-80CE-4162D89667FE}"/>
              </a:ext>
            </a:extLst>
          </p:cNvPr>
          <p:cNvSpPr txBox="1"/>
          <p:nvPr/>
        </p:nvSpPr>
        <p:spPr>
          <a:xfrm>
            <a:off x="-1302975" y="1576025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</a:t>
            </a:r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Matrix</a:t>
            </a:r>
            <a:endParaRPr lang="pt-PT" sz="24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C46590EE-FB40-433A-9839-5DD42B4E8F0A}"/>
              </a:ext>
            </a:extLst>
          </p:cNvPr>
          <p:cNvSpPr/>
          <p:nvPr/>
        </p:nvSpPr>
        <p:spPr>
          <a:xfrm>
            <a:off x="7311153" y="979398"/>
            <a:ext cx="4524149" cy="404980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793AAE-EB24-44D3-9509-5A57A3F082C4}"/>
              </a:ext>
            </a:extLst>
          </p:cNvPr>
          <p:cNvSpPr txBox="1"/>
          <p:nvPr/>
        </p:nvSpPr>
        <p:spPr>
          <a:xfrm>
            <a:off x="5515673" y="1004796"/>
            <a:ext cx="562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sz="1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9D6FA9-52E2-4576-B383-92319433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6" y="311811"/>
            <a:ext cx="3633830" cy="8700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4EEE1E-4C0E-4802-9AFD-DB1DEE2C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03147"/>
            <a:ext cx="3491096" cy="28114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E3EB2A-A2A5-463C-A06F-B7D07A633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442793"/>
            <a:ext cx="3733800" cy="33718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5A54148-9425-4AC2-806F-100C14348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988" y="5281975"/>
            <a:ext cx="3071813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66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E35BF9-A73A-4F4B-9EE7-0A01364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26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9473-7D67-4F61-8758-9E10165E63D9}"/>
              </a:ext>
            </a:extLst>
          </p:cNvPr>
          <p:cNvSpPr txBox="1"/>
          <p:nvPr/>
        </p:nvSpPr>
        <p:spPr>
          <a:xfrm>
            <a:off x="8004856" y="157988"/>
            <a:ext cx="15544800" cy="2731008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000" b="1" dirty="0" err="1">
                <a:solidFill>
                  <a:srgbClr val="000000"/>
                </a:solidFill>
                <a:latin typeface="Malgun Gothic"/>
                <a:ea typeface="Malgun Gothic"/>
              </a:rPr>
              <a:t>Conclusions</a:t>
            </a:r>
            <a:endParaRPr lang="pt-PT" dirty="0" err="1"/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365BD1-21BD-45F1-00B7-432699B6F0DC}"/>
              </a:ext>
            </a:extLst>
          </p:cNvPr>
          <p:cNvSpPr txBox="1"/>
          <p:nvPr/>
        </p:nvSpPr>
        <p:spPr>
          <a:xfrm>
            <a:off x="167733" y="534505"/>
            <a:ext cx="919975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dirty="0"/>
          </a:p>
          <a:p>
            <a:pPr marL="285750" indent="-285750">
              <a:buFont typeface="Calibri"/>
              <a:buChar char="-"/>
            </a:pP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proposed</a:t>
            </a:r>
            <a:r>
              <a:rPr lang="pt-PT" dirty="0">
                <a:ea typeface="+mn-lt"/>
                <a:cs typeface="+mn-lt"/>
              </a:rPr>
              <a:t> a novel </a:t>
            </a:r>
            <a:r>
              <a:rPr lang="pt-PT" b="1" dirty="0" err="1">
                <a:ea typeface="+mn-lt"/>
                <a:cs typeface="+mn-lt"/>
              </a:rPr>
              <a:t>feature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engineering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extracts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meaningful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categorical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attributes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reduces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dimensionality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marL="285750" indent="-285750">
              <a:buFont typeface="Calibri"/>
              <a:buChar char="-"/>
            </a:pP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provided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dirty="0" err="1">
                <a:ea typeface="+mn-lt"/>
                <a:cs typeface="+mn-lt"/>
              </a:rPr>
              <a:t>comprehensive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analysis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of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the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factors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that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influence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income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level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education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occupation</a:t>
            </a:r>
            <a:r>
              <a:rPr lang="pt-PT" dirty="0">
                <a:ea typeface="+mn-lt"/>
                <a:cs typeface="+mn-lt"/>
              </a:rPr>
              <a:t>, gender, age,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marital status.</a:t>
            </a:r>
            <a:endParaRPr lang="pt-PT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pt-PT" dirty="0" err="1">
                <a:cs typeface="Calibri"/>
              </a:rPr>
              <a:t>Using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deep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learning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algorithms</a:t>
            </a:r>
            <a:r>
              <a:rPr lang="pt-PT" dirty="0">
                <a:cs typeface="Calibri"/>
              </a:rPr>
              <a:t> does </a:t>
            </a:r>
            <a:r>
              <a:rPr lang="pt-PT" dirty="0" err="1">
                <a:cs typeface="Calibri"/>
              </a:rPr>
              <a:t>exactly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mean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that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its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results</a:t>
            </a:r>
            <a:r>
              <a:rPr lang="pt-PT" dirty="0">
                <a:cs typeface="Calibri"/>
              </a:rPr>
              <a:t> are </a:t>
            </a:r>
            <a:r>
              <a:rPr lang="pt-PT" dirty="0" err="1">
                <a:cs typeface="Calibri"/>
              </a:rPr>
              <a:t>better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than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machine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learning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algorithms</a:t>
            </a:r>
            <a:endParaRPr lang="pt-PT" dirty="0" err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less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prone</a:t>
            </a:r>
            <a:r>
              <a:rPr lang="pt-PT" b="1" dirty="0">
                <a:ea typeface="+mn-lt"/>
                <a:cs typeface="+mn-lt"/>
              </a:rPr>
              <a:t> to </a:t>
            </a:r>
            <a:r>
              <a:rPr lang="pt-PT" b="1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easier</a:t>
            </a:r>
            <a:r>
              <a:rPr lang="pt-PT" b="1" dirty="0">
                <a:ea typeface="+mn-lt"/>
                <a:cs typeface="+mn-lt"/>
              </a:rPr>
              <a:t> to </a:t>
            </a:r>
            <a:r>
              <a:rPr lang="pt-PT" b="1" dirty="0" err="1">
                <a:ea typeface="+mn-lt"/>
                <a:cs typeface="+mn-lt"/>
              </a:rPr>
              <a:t>interpret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. </a:t>
            </a:r>
          </a:p>
          <a:p>
            <a:pPr marL="285750" indent="-285750">
              <a:buFont typeface="Calibri"/>
              <a:buChar char="-"/>
            </a:pPr>
            <a:r>
              <a:rPr lang="pt-PT" dirty="0">
                <a:ea typeface="+mn-lt"/>
                <a:cs typeface="+mn-lt"/>
              </a:rPr>
              <a:t> MLP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LSTM can </a:t>
            </a:r>
            <a:r>
              <a:rPr lang="pt-PT" b="1" dirty="0" err="1">
                <a:ea typeface="+mn-lt"/>
                <a:cs typeface="+mn-lt"/>
              </a:rPr>
              <a:t>require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large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amounts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of</a:t>
            </a:r>
            <a:r>
              <a:rPr lang="pt-PT" b="1" dirty="0">
                <a:ea typeface="+mn-lt"/>
                <a:cs typeface="+mn-lt"/>
              </a:rPr>
              <a:t> data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computational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effectively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</a:t>
            </a:r>
            <a:r>
              <a:rPr lang="pt-PT" b="1" dirty="0" err="1">
                <a:ea typeface="+mn-lt"/>
                <a:cs typeface="+mn-lt"/>
              </a:rPr>
              <a:t>equire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careful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tuning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of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performance. </a:t>
            </a:r>
          </a:p>
          <a:p>
            <a:pPr marL="285750" indent="-285750">
              <a:buFont typeface="Calibri"/>
              <a:buChar char="-"/>
            </a:pPr>
            <a:r>
              <a:rPr lang="pt-PT" dirty="0" err="1">
                <a:cs typeface="Calibri"/>
              </a:rPr>
              <a:t>Results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of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deep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learning</a:t>
            </a:r>
            <a:r>
              <a:rPr lang="pt-PT" dirty="0">
                <a:cs typeface="Calibri"/>
              </a:rPr>
              <a:t> can </a:t>
            </a:r>
            <a:r>
              <a:rPr lang="pt-PT" dirty="0" err="1">
                <a:cs typeface="Calibri"/>
              </a:rPr>
              <a:t>be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improved</a:t>
            </a:r>
            <a:r>
              <a:rPr lang="pt-PT" dirty="0">
                <a:cs typeface="Calibri"/>
              </a:rPr>
              <a:t> </a:t>
            </a:r>
            <a:r>
              <a:rPr lang="pt-PT" b="1" dirty="0" err="1">
                <a:cs typeface="Calibri"/>
              </a:rPr>
              <a:t>using</a:t>
            </a:r>
            <a:r>
              <a:rPr lang="pt-PT" b="1" dirty="0">
                <a:cs typeface="Calibri"/>
              </a:rPr>
              <a:t> </a:t>
            </a:r>
            <a:r>
              <a:rPr lang="pt-PT" b="1" dirty="0" err="1">
                <a:cs typeface="Calibri"/>
              </a:rPr>
              <a:t>another</a:t>
            </a:r>
            <a:r>
              <a:rPr lang="pt-PT" b="1" dirty="0">
                <a:cs typeface="Calibri"/>
              </a:rPr>
              <a:t> set </a:t>
            </a:r>
            <a:r>
              <a:rPr lang="pt-PT" b="1" dirty="0" err="1">
                <a:cs typeface="Calibri"/>
              </a:rPr>
              <a:t>of</a:t>
            </a:r>
            <a:r>
              <a:rPr lang="pt-PT" b="1" dirty="0">
                <a:cs typeface="Calibri"/>
              </a:rPr>
              <a:t> </a:t>
            </a:r>
            <a:r>
              <a:rPr lang="pt-PT" b="1" dirty="0" err="1">
                <a:cs typeface="Calibri"/>
              </a:rPr>
              <a:t>parameter</a:t>
            </a:r>
            <a:r>
              <a:rPr lang="pt-PT" b="1" dirty="0">
                <a:cs typeface="Calibri"/>
              </a:rPr>
              <a:t> </a:t>
            </a:r>
            <a:r>
              <a:rPr lang="pt-PT" b="1" dirty="0" err="1">
                <a:cs typeface="Calibri"/>
              </a:rPr>
              <a:t>testing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and</a:t>
            </a:r>
            <a:r>
              <a:rPr lang="pt-PT" dirty="0">
                <a:cs typeface="Calibri"/>
              </a:rPr>
              <a:t> </a:t>
            </a:r>
            <a:r>
              <a:rPr lang="pt-PT" b="1" dirty="0" err="1">
                <a:cs typeface="Calibri"/>
              </a:rPr>
              <a:t>different</a:t>
            </a:r>
            <a:r>
              <a:rPr lang="pt-PT" b="1" dirty="0">
                <a:cs typeface="Calibri"/>
              </a:rPr>
              <a:t> neural network </a:t>
            </a:r>
            <a:r>
              <a:rPr lang="pt-PT" b="1" dirty="0" err="1">
                <a:cs typeface="Calibri"/>
              </a:rPr>
              <a:t>architecture</a:t>
            </a:r>
            <a:r>
              <a:rPr lang="pt-PT" dirty="0">
                <a:cs typeface="Calibri"/>
              </a:rPr>
              <a:t>.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0B24DFC-8048-DE5D-8748-E9A9DF92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33" y="5117948"/>
            <a:ext cx="2474618" cy="104292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CFF25F1-1389-472D-A27D-3A8E22A4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06" y="4483360"/>
            <a:ext cx="4860611" cy="22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852C09-B3C5-499C-9BE6-4B894CBD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3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686D37-1ADB-4EBA-BCB7-B7D068050325}"/>
              </a:ext>
            </a:extLst>
          </p:cNvPr>
          <p:cNvSpPr txBox="1"/>
          <p:nvPr/>
        </p:nvSpPr>
        <p:spPr>
          <a:xfrm>
            <a:off x="7962900" y="15557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36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36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36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C5AF5B-530F-4BE6-AFD6-67A330B6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2071687"/>
            <a:ext cx="4078116" cy="3281363"/>
          </a:xfrm>
          <a:prstGeom prst="rect">
            <a:avLst/>
          </a:prstGeom>
        </p:spPr>
      </p:pic>
      <p:sp>
        <p:nvSpPr>
          <p:cNvPr id="7" name="object 17">
            <a:extLst>
              <a:ext uri="{FF2B5EF4-FFF2-40B4-BE49-F238E27FC236}">
                <a16:creationId xmlns:a16="http://schemas.microsoft.com/office/drawing/2014/main" id="{F1309450-19A5-4A76-B662-77C135DDF5E9}"/>
              </a:ext>
            </a:extLst>
          </p:cNvPr>
          <p:cNvSpPr/>
          <p:nvPr/>
        </p:nvSpPr>
        <p:spPr>
          <a:xfrm>
            <a:off x="5805402" y="3429000"/>
            <a:ext cx="958850" cy="467995"/>
          </a:xfrm>
          <a:custGeom>
            <a:avLst/>
            <a:gdLst/>
            <a:ahLst/>
            <a:cxnLst/>
            <a:rect l="l" t="t" r="r" b="b"/>
            <a:pathLst>
              <a:path w="958850" h="467995">
                <a:moveTo>
                  <a:pt x="725047" y="0"/>
                </a:moveTo>
                <a:lnTo>
                  <a:pt x="713097" y="2324"/>
                </a:lnTo>
                <a:lnTo>
                  <a:pt x="702589" y="9296"/>
                </a:lnTo>
                <a:lnTo>
                  <a:pt x="695617" y="19799"/>
                </a:lnTo>
                <a:lnTo>
                  <a:pt x="693293" y="31750"/>
                </a:lnTo>
                <a:lnTo>
                  <a:pt x="695617" y="43700"/>
                </a:lnTo>
                <a:lnTo>
                  <a:pt x="702589" y="54203"/>
                </a:lnTo>
                <a:lnTo>
                  <a:pt x="882142" y="233807"/>
                </a:lnTo>
                <a:lnTo>
                  <a:pt x="702589" y="413410"/>
                </a:lnTo>
                <a:lnTo>
                  <a:pt x="695617" y="423911"/>
                </a:lnTo>
                <a:lnTo>
                  <a:pt x="693293" y="435859"/>
                </a:lnTo>
                <a:lnTo>
                  <a:pt x="695617" y="447809"/>
                </a:lnTo>
                <a:lnTo>
                  <a:pt x="702589" y="458317"/>
                </a:lnTo>
                <a:lnTo>
                  <a:pt x="713097" y="465289"/>
                </a:lnTo>
                <a:lnTo>
                  <a:pt x="725047" y="467614"/>
                </a:lnTo>
                <a:lnTo>
                  <a:pt x="736995" y="465289"/>
                </a:lnTo>
                <a:lnTo>
                  <a:pt x="747496" y="458317"/>
                </a:lnTo>
                <a:lnTo>
                  <a:pt x="940281" y="265557"/>
                </a:lnTo>
                <a:lnTo>
                  <a:pt x="927100" y="265557"/>
                </a:lnTo>
                <a:lnTo>
                  <a:pt x="927100" y="202057"/>
                </a:lnTo>
                <a:lnTo>
                  <a:pt x="940281" y="202057"/>
                </a:lnTo>
                <a:lnTo>
                  <a:pt x="747496" y="9296"/>
                </a:lnTo>
                <a:lnTo>
                  <a:pt x="736995" y="2324"/>
                </a:lnTo>
                <a:lnTo>
                  <a:pt x="725047" y="0"/>
                </a:lnTo>
                <a:close/>
              </a:path>
              <a:path w="958850" h="467995">
                <a:moveTo>
                  <a:pt x="850401" y="202057"/>
                </a:moveTo>
                <a:lnTo>
                  <a:pt x="0" y="202057"/>
                </a:lnTo>
                <a:lnTo>
                  <a:pt x="0" y="265557"/>
                </a:lnTo>
                <a:lnTo>
                  <a:pt x="850401" y="265557"/>
                </a:lnTo>
                <a:lnTo>
                  <a:pt x="882142" y="233807"/>
                </a:lnTo>
                <a:lnTo>
                  <a:pt x="850401" y="202057"/>
                </a:lnTo>
                <a:close/>
              </a:path>
              <a:path w="958850" h="467995">
                <a:moveTo>
                  <a:pt x="940281" y="202057"/>
                </a:moveTo>
                <a:lnTo>
                  <a:pt x="927100" y="202057"/>
                </a:lnTo>
                <a:lnTo>
                  <a:pt x="927100" y="265557"/>
                </a:lnTo>
                <a:lnTo>
                  <a:pt x="940281" y="265557"/>
                </a:lnTo>
                <a:lnTo>
                  <a:pt x="949579" y="256260"/>
                </a:lnTo>
                <a:lnTo>
                  <a:pt x="956508" y="245754"/>
                </a:lnTo>
                <a:lnTo>
                  <a:pt x="958818" y="233807"/>
                </a:lnTo>
                <a:lnTo>
                  <a:pt x="956508" y="221859"/>
                </a:lnTo>
                <a:lnTo>
                  <a:pt x="949579" y="211353"/>
                </a:lnTo>
                <a:lnTo>
                  <a:pt x="940281" y="202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485682-7A91-45A6-BD06-07A46DE9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17" y="2142349"/>
            <a:ext cx="4006983" cy="314003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5406FBF-C2C7-403B-B1AE-F498FFD17474}"/>
              </a:ext>
            </a:extLst>
          </p:cNvPr>
          <p:cNvSpPr txBox="1"/>
          <p:nvPr/>
        </p:nvSpPr>
        <p:spPr>
          <a:xfrm>
            <a:off x="5611427" y="2655750"/>
            <a:ext cx="804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dirty="0">
                <a:latin typeface="Avenir Next LT Pro" panose="020B0504020202020204" pitchFamily="34" charset="0"/>
              </a:rPr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30846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852C09-B3C5-499C-9BE6-4B894CBD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4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686D37-1ADB-4EBA-BCB7-B7D068050325}"/>
              </a:ext>
            </a:extLst>
          </p:cNvPr>
          <p:cNvSpPr txBox="1"/>
          <p:nvPr/>
        </p:nvSpPr>
        <p:spPr>
          <a:xfrm>
            <a:off x="8132588" y="263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36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36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36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B1EAA6-184C-44EC-9BC5-AFEE3598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" y="155575"/>
            <a:ext cx="3307554" cy="25780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C68B21D-3731-44ED-9B8F-D71CF40E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0" y="3075254"/>
            <a:ext cx="3802148" cy="26083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3AF190-99CE-4F30-BEEB-CA9657D18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734" y="155575"/>
            <a:ext cx="3503770" cy="27466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A023B53-1269-4249-8561-877490026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967" y="3821236"/>
            <a:ext cx="4241304" cy="2546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F1D44D0-276A-42F9-A9B6-A1A57B010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309" y="680830"/>
            <a:ext cx="3762375" cy="2971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8503066-7B64-4E75-BCB7-9F71E308A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886" y="3652630"/>
            <a:ext cx="4558114" cy="25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852C09-B3C5-499C-9BE6-4B894CBD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5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686D37-1ADB-4EBA-BCB7-B7D068050325}"/>
              </a:ext>
            </a:extLst>
          </p:cNvPr>
          <p:cNvSpPr txBox="1"/>
          <p:nvPr/>
        </p:nvSpPr>
        <p:spPr>
          <a:xfrm>
            <a:off x="8132588" y="263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36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36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36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F1D44D0-276A-42F9-A9B6-A1A57B01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847725"/>
            <a:ext cx="3762375" cy="2971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31C2B6-6657-4B7F-A08E-CFC5C1B6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32" y="928478"/>
            <a:ext cx="4325619" cy="29717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67884F-BE86-4D8D-AD90-4F5AC6DBB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907" y="3819525"/>
            <a:ext cx="3971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852C09-B3C5-499C-9BE6-4B894CBD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6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686D37-1ADB-4EBA-BCB7-B7D068050325}"/>
              </a:ext>
            </a:extLst>
          </p:cNvPr>
          <p:cNvSpPr txBox="1"/>
          <p:nvPr/>
        </p:nvSpPr>
        <p:spPr>
          <a:xfrm>
            <a:off x="8132588" y="263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36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36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36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5EEB5D8-8B30-4A4E-836D-59879C21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1" y="586881"/>
            <a:ext cx="5794200" cy="28421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11AE53-BE17-4563-A6D3-01E20FE0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63" y="3589338"/>
            <a:ext cx="5615888" cy="2767012"/>
          </a:xfrm>
          <a:prstGeom prst="rect">
            <a:avLst/>
          </a:prstGeom>
        </p:spPr>
      </p:pic>
      <p:sp>
        <p:nvSpPr>
          <p:cNvPr id="11" name="Seta: Curvada Para a Esquerda 10">
            <a:extLst>
              <a:ext uri="{FF2B5EF4-FFF2-40B4-BE49-F238E27FC236}">
                <a16:creationId xmlns:a16="http://schemas.microsoft.com/office/drawing/2014/main" id="{EF4C233F-A14D-4111-9999-2DC4520C380E}"/>
              </a:ext>
            </a:extLst>
          </p:cNvPr>
          <p:cNvSpPr/>
          <p:nvPr/>
        </p:nvSpPr>
        <p:spPr>
          <a:xfrm>
            <a:off x="7116056" y="2390775"/>
            <a:ext cx="950738" cy="207645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FDB6FB-37A7-4CE5-821F-AA587C14740A}"/>
              </a:ext>
            </a:extLst>
          </p:cNvPr>
          <p:cNvSpPr txBox="1"/>
          <p:nvPr/>
        </p:nvSpPr>
        <p:spPr>
          <a:xfrm>
            <a:off x="8610599" y="2621607"/>
            <a:ext cx="69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Avenir Next LT Pro" panose="020B0504020202020204" pitchFamily="34" charset="0"/>
              </a:rPr>
              <a:t>Winsorizing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B2FBFD-C17D-48ED-A756-DEB5538B46CA}"/>
              </a:ext>
            </a:extLst>
          </p:cNvPr>
          <p:cNvSpPr txBox="1"/>
          <p:nvPr/>
        </p:nvSpPr>
        <p:spPr>
          <a:xfrm>
            <a:off x="8610599" y="3358505"/>
            <a:ext cx="69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Avenir Next LT Pro" panose="020B0504020202020204" pitchFamily="34" charset="0"/>
              </a:rPr>
              <a:t>Inter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Quantile</a:t>
            </a:r>
            <a:r>
              <a:rPr lang="pt-PT" sz="2400" b="1" dirty="0">
                <a:latin typeface="Avenir Next LT Pro" panose="020B0504020202020204" pitchFamily="34" charset="0"/>
              </a:rPr>
              <a:t> Range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2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852C09-B3C5-499C-9BE6-4B894CBD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7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686D37-1ADB-4EBA-BCB7-B7D068050325}"/>
              </a:ext>
            </a:extLst>
          </p:cNvPr>
          <p:cNvSpPr txBox="1"/>
          <p:nvPr/>
        </p:nvSpPr>
        <p:spPr>
          <a:xfrm>
            <a:off x="8132588" y="263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36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36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36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A3753-7B82-473A-AB1A-657784E39034}"/>
              </a:ext>
            </a:extLst>
          </p:cNvPr>
          <p:cNvSpPr txBox="1"/>
          <p:nvPr/>
        </p:nvSpPr>
        <p:spPr>
          <a:xfrm>
            <a:off x="161555" y="906474"/>
            <a:ext cx="69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Avenir Next LT Pro" panose="020B0504020202020204" pitchFamily="34" charset="0"/>
              </a:rPr>
              <a:t>Cheking</a:t>
            </a:r>
            <a:r>
              <a:rPr lang="en-US" sz="2400" i="1" dirty="0">
                <a:latin typeface="Avenir Next LT Pro" panose="020B0504020202020204" pitchFamily="34" charset="0"/>
              </a:rPr>
              <a:t> for</a:t>
            </a:r>
            <a:r>
              <a:rPr lang="en-US" sz="1400" dirty="0"/>
              <a:t>  </a:t>
            </a:r>
            <a:r>
              <a:rPr lang="pt-PT" sz="2400" b="1" dirty="0" err="1">
                <a:latin typeface="Avenir Next LT Pro" panose="020B0504020202020204" pitchFamily="34" charset="0"/>
              </a:rPr>
              <a:t>multicollinearity</a:t>
            </a:r>
            <a:endParaRPr lang="pt-PT" sz="1600" b="1" dirty="0">
              <a:latin typeface="Avenir Next LT Pro" panose="020B0504020202020204" pitchFamily="34" charset="0"/>
            </a:endParaRPr>
          </a:p>
        </p:txBody>
      </p:sp>
      <p:sp>
        <p:nvSpPr>
          <p:cNvPr id="10" name="CaixaDeTexto 15">
            <a:extLst>
              <a:ext uri="{FF2B5EF4-FFF2-40B4-BE49-F238E27FC236}">
                <a16:creationId xmlns:a16="http://schemas.microsoft.com/office/drawing/2014/main" id="{86AD8866-69BA-E672-9647-3D6BB9066F00}"/>
              </a:ext>
            </a:extLst>
          </p:cNvPr>
          <p:cNvSpPr txBox="1"/>
          <p:nvPr/>
        </p:nvSpPr>
        <p:spPr>
          <a:xfrm>
            <a:off x="0" y="1672657"/>
            <a:ext cx="505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Numerical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Features</a:t>
            </a:r>
            <a:endParaRPr lang="pt-PT" sz="36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45827BF4-189B-55F1-BDBE-7D73509C9110}"/>
              </a:ext>
            </a:extLst>
          </p:cNvPr>
          <p:cNvSpPr/>
          <p:nvPr/>
        </p:nvSpPr>
        <p:spPr>
          <a:xfrm>
            <a:off x="315190" y="1755163"/>
            <a:ext cx="8295410" cy="4601187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0F832C-962F-48EE-A1C7-E9E6356E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60" y="2538720"/>
            <a:ext cx="4591672" cy="368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852C09-B3C5-499C-9BE6-4B894CBD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8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686D37-1ADB-4EBA-BCB7-B7D068050325}"/>
              </a:ext>
            </a:extLst>
          </p:cNvPr>
          <p:cNvSpPr txBox="1"/>
          <p:nvPr/>
        </p:nvSpPr>
        <p:spPr>
          <a:xfrm>
            <a:off x="8132588" y="263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36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36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36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ECE85E-1557-4CD1-8992-A570AAFE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9" y="3241168"/>
            <a:ext cx="4095750" cy="3067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D4383A-5D19-43F0-8332-626D6C38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45"/>
            <a:ext cx="5613567" cy="24907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78250C-6338-4B25-93AC-C3DA167D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50380"/>
            <a:ext cx="5684681" cy="24907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5DF29E-0406-423C-B7D5-86127A656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150" y="3241168"/>
            <a:ext cx="7181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B0A877-6CE4-49F2-91F6-4B2641A3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BEA-29AE-4A9A-9BB1-27D98ED21A51}" type="slidenum">
              <a:rPr lang="pt-PT" sz="1600" smtClean="0">
                <a:solidFill>
                  <a:schemeClr val="tx1"/>
                </a:solidFill>
              </a:rPr>
              <a:t>9</a:t>
            </a:fld>
            <a:endParaRPr lang="pt-PT" sz="1600">
              <a:solidFill>
                <a:schemeClr val="tx1"/>
              </a:solidFill>
            </a:endParaRP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DBF4F1D0-D225-4469-A193-3C16AED34FB5}"/>
              </a:ext>
            </a:extLst>
          </p:cNvPr>
          <p:cNvSpPr txBox="1">
            <a:spLocks/>
          </p:cNvSpPr>
          <p:nvPr/>
        </p:nvSpPr>
        <p:spPr>
          <a:xfrm>
            <a:off x="13167361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pt-PT" sz="4000" b="1" smtClean="0"/>
              <a:pPr/>
              <a:t>9</a:t>
            </a:fld>
            <a:endParaRPr lang="pt-PT" sz="4000" b="1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39718E3-E12B-4EB7-90AD-3C50CAE9689F}"/>
              </a:ext>
            </a:extLst>
          </p:cNvPr>
          <p:cNvSpPr/>
          <p:nvPr/>
        </p:nvSpPr>
        <p:spPr>
          <a:xfrm>
            <a:off x="1987233" y="3820964"/>
            <a:ext cx="8217534" cy="114300"/>
          </a:xfrm>
          <a:custGeom>
            <a:avLst/>
            <a:gdLst/>
            <a:ahLst/>
            <a:cxnLst/>
            <a:rect l="l" t="t" r="r" b="b"/>
            <a:pathLst>
              <a:path w="8217534" h="114300">
                <a:moveTo>
                  <a:pt x="8216889" y="0"/>
                </a:moveTo>
                <a:lnTo>
                  <a:pt x="0" y="63500"/>
                </a:lnTo>
                <a:lnTo>
                  <a:pt x="391" y="114300"/>
                </a:lnTo>
                <a:lnTo>
                  <a:pt x="8217296" y="50800"/>
                </a:lnTo>
                <a:lnTo>
                  <a:pt x="8216889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ctr"/>
            <a:endParaRPr sz="1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FC6BD5-11BC-4021-A0A5-F78D6EEBBE46}"/>
              </a:ext>
            </a:extLst>
          </p:cNvPr>
          <p:cNvSpPr txBox="1"/>
          <p:nvPr/>
        </p:nvSpPr>
        <p:spPr>
          <a:xfrm>
            <a:off x="3352800" y="1397323"/>
            <a:ext cx="5486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Models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we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used</a:t>
            </a:r>
            <a:endParaRPr lang="pt-PT" sz="40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600" i="1" dirty="0">
              <a:latin typeface="Avenir Next LT Pro" panose="020B05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5038E9-8F79-4BF0-A193-91F75BF26338}"/>
              </a:ext>
            </a:extLst>
          </p:cNvPr>
          <p:cNvSpPr txBox="1"/>
          <p:nvPr/>
        </p:nvSpPr>
        <p:spPr>
          <a:xfrm>
            <a:off x="1490721" y="2365626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Random</a:t>
            </a:r>
            <a:r>
              <a:rPr lang="pt-PT" sz="24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Forest</a:t>
            </a:r>
            <a:endParaRPr lang="pt-PT" sz="24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6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0D0D1-F410-43FC-BC62-1590A3296282}"/>
              </a:ext>
            </a:extLst>
          </p:cNvPr>
          <p:cNvSpPr txBox="1"/>
          <p:nvPr/>
        </p:nvSpPr>
        <p:spPr>
          <a:xfrm>
            <a:off x="3288008" y="325382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Long short-</a:t>
            </a:r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term</a:t>
            </a:r>
            <a:r>
              <a:rPr lang="pt-PT" sz="24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memory</a:t>
            </a:r>
            <a:r>
              <a:rPr lang="pt-PT" sz="24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(LSTM)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BF25C0-B78E-40FF-8B45-91B28C8273E7}"/>
              </a:ext>
            </a:extLst>
          </p:cNvPr>
          <p:cNvSpPr txBox="1"/>
          <p:nvPr/>
        </p:nvSpPr>
        <p:spPr>
          <a:xfrm>
            <a:off x="6336001" y="237986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Multi-Layer</a:t>
            </a:r>
            <a:r>
              <a:rPr lang="pt-PT" sz="24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Perceptron</a:t>
            </a:r>
            <a:r>
              <a:rPr lang="pt-PT" sz="24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(MLP)</a:t>
            </a:r>
          </a:p>
          <a:p>
            <a:endParaRPr lang="pt-PT" sz="16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74C514-5163-4E90-8DAA-242B1D61866E}"/>
              </a:ext>
            </a:extLst>
          </p:cNvPr>
          <p:cNvSpPr txBox="1"/>
          <p:nvPr/>
        </p:nvSpPr>
        <p:spPr>
          <a:xfrm>
            <a:off x="1838444" y="4064071"/>
            <a:ext cx="8995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What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we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get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from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each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model</a:t>
            </a:r>
            <a:endParaRPr lang="pt-PT" sz="40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600" i="1" dirty="0">
              <a:latin typeface="Avenir Next LT Pro" panose="020B05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E1A39-30F0-4CAB-B3F7-6B48CE6A99C8}"/>
              </a:ext>
            </a:extLst>
          </p:cNvPr>
          <p:cNvSpPr txBox="1"/>
          <p:nvPr/>
        </p:nvSpPr>
        <p:spPr>
          <a:xfrm>
            <a:off x="1490721" y="496290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Accuracy</a:t>
            </a:r>
            <a:endParaRPr lang="pt-PT" sz="24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16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0D2AF6-C1CF-472E-A33B-86E00DF5EEB7}"/>
              </a:ext>
            </a:extLst>
          </p:cNvPr>
          <p:cNvSpPr txBox="1"/>
          <p:nvPr/>
        </p:nvSpPr>
        <p:spPr>
          <a:xfrm>
            <a:off x="6336001" y="4797701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ClassificationReport</a:t>
            </a:r>
            <a:r>
              <a:rPr lang="pt-PT" sz="24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/</a:t>
            </a:r>
          </a:p>
          <a:p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PerformanceMetrics</a:t>
            </a:r>
            <a:endParaRPr lang="pt-PT" sz="24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61295C-881B-47BA-8C44-CDDC5BFF81A2}"/>
              </a:ext>
            </a:extLst>
          </p:cNvPr>
          <p:cNvSpPr txBox="1"/>
          <p:nvPr/>
        </p:nvSpPr>
        <p:spPr>
          <a:xfrm>
            <a:off x="5214879" y="579444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CE95517-410D-443D-BB7F-26DEDD018F5D}"/>
              </a:ext>
            </a:extLst>
          </p:cNvPr>
          <p:cNvSpPr txBox="1"/>
          <p:nvPr/>
        </p:nvSpPr>
        <p:spPr>
          <a:xfrm>
            <a:off x="1490721" y="579444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ConfusionMatrix</a:t>
            </a:r>
            <a:endParaRPr lang="pt-PT" sz="24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6E11A2-A8A2-4364-BEFD-723F6EE64A3E}"/>
              </a:ext>
            </a:extLst>
          </p:cNvPr>
          <p:cNvSpPr txBox="1"/>
          <p:nvPr/>
        </p:nvSpPr>
        <p:spPr>
          <a:xfrm>
            <a:off x="4875184" y="136525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4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Tools</a:t>
            </a:r>
            <a:r>
              <a:rPr lang="pt-PT" sz="4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4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and</a:t>
            </a:r>
            <a:r>
              <a:rPr lang="pt-PT" sz="4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4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Algorithms</a:t>
            </a:r>
            <a:r>
              <a:rPr lang="pt-PT" sz="4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4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used</a:t>
            </a:r>
            <a:endParaRPr lang="pt-PT" sz="4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5135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893</Words>
  <Application>Microsoft Office PowerPoint</Application>
  <PresentationFormat>Ecrã Panorâmico</PresentationFormat>
  <Paragraphs>167</Paragraphs>
  <Slides>26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Malgun Gothic</vt:lpstr>
      <vt:lpstr>Arial</vt:lpstr>
      <vt:lpstr>Avenir Next LT Pro</vt:lpstr>
      <vt:lpstr>Calibri</vt:lpstr>
      <vt:lpstr>Calibri Light</vt:lpstr>
      <vt:lpstr>Consolas</vt:lpstr>
      <vt:lpstr>Tema do Office</vt:lpstr>
      <vt:lpstr>Supervised Learning On Income Around The World (1994): “Adult Dataset” from UCI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On Income Around The World (1996)</dc:title>
  <dc:creator>Beatriz Gonçalves</dc:creator>
  <cp:lastModifiedBy>Beatriz Gonçalves</cp:lastModifiedBy>
  <cp:revision>28</cp:revision>
  <dcterms:created xsi:type="dcterms:W3CDTF">2023-04-13T02:24:25Z</dcterms:created>
  <dcterms:modified xsi:type="dcterms:W3CDTF">2023-04-13T14:38:03Z</dcterms:modified>
</cp:coreProperties>
</file>