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306" r:id="rId3"/>
    <p:sldId id="308" r:id="rId4"/>
    <p:sldId id="259" r:id="rId5"/>
    <p:sldId id="309" r:id="rId6"/>
    <p:sldId id="276" r:id="rId7"/>
    <p:sldId id="311" r:id="rId8"/>
    <p:sldId id="332" r:id="rId9"/>
    <p:sldId id="331" r:id="rId10"/>
    <p:sldId id="280" r:id="rId11"/>
    <p:sldId id="315" r:id="rId12"/>
    <p:sldId id="316" r:id="rId13"/>
    <p:sldId id="288" r:id="rId14"/>
    <p:sldId id="317" r:id="rId15"/>
    <p:sldId id="291" r:id="rId16"/>
    <p:sldId id="319" r:id="rId17"/>
    <p:sldId id="321" r:id="rId18"/>
    <p:sldId id="322" r:id="rId19"/>
    <p:sldId id="324" r:id="rId20"/>
    <p:sldId id="325" r:id="rId21"/>
    <p:sldId id="327" r:id="rId22"/>
    <p:sldId id="333" r:id="rId23"/>
    <p:sldId id="334" r:id="rId24"/>
    <p:sldId id="329" r:id="rId25"/>
  </p:sldIdLst>
  <p:sldSz cx="18288000" cy="13004800"/>
  <p:notesSz cx="18288000" cy="130048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>
      <p:cViewPr varScale="1">
        <p:scale>
          <a:sx n="35" d="100"/>
          <a:sy n="35" d="100"/>
        </p:scale>
        <p:origin x="54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6524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6524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37F8F-46B5-410E-8D66-C3ED0AB29CD3}" type="datetimeFigureOut">
              <a:rPr lang="pt-PT" smtClean="0"/>
              <a:t>18/11/2022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625600"/>
            <a:ext cx="6172200" cy="43894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1828800" y="6257925"/>
            <a:ext cx="14630400" cy="5121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12352338"/>
            <a:ext cx="7924800" cy="6524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10358438" y="12352338"/>
            <a:ext cx="7924800" cy="6524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903618-13D9-4A8B-ADE4-65AD9227D1B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35230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4031488"/>
            <a:ext cx="15544800" cy="27310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7282688"/>
            <a:ext cx="12801600" cy="325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335FB-68AA-4A95-9CE1-CBA5BEE96CC6}" type="datetime1">
              <a:rPr lang="en-US" smtClean="0"/>
              <a:t>11/18/2022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5FCF3-66A3-40DC-96A8-42F493A2E7D1}" type="datetime1">
              <a:rPr lang="en-US" smtClean="0"/>
              <a:t>11/18/2022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991104"/>
            <a:ext cx="7955280" cy="85831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991104"/>
            <a:ext cx="7955280" cy="85831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B8049-3A8A-46B1-93CB-7F4313E42EEB}" type="datetime1">
              <a:rPr lang="en-US" smtClean="0"/>
              <a:t>11/18/2022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FCE31-1ABA-4C3C-899B-77535BF627ED}" type="datetime1">
              <a:rPr lang="en-US" smtClean="0"/>
              <a:t>11/18/2022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7EE7E-8318-4FE8-8270-CCE37F705B36}" type="datetime1">
              <a:rPr lang="en-US" smtClean="0"/>
              <a:t>11/18/2022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3004800"/>
          </a:xfrm>
          <a:custGeom>
            <a:avLst/>
            <a:gdLst/>
            <a:ahLst/>
            <a:cxnLst/>
            <a:rect l="l" t="t" r="r" b="b"/>
            <a:pathLst>
              <a:path w="18288000" h="13004800">
                <a:moveTo>
                  <a:pt x="18288000" y="0"/>
                </a:moveTo>
                <a:lnTo>
                  <a:pt x="0" y="0"/>
                </a:lnTo>
                <a:lnTo>
                  <a:pt x="0" y="13004800"/>
                </a:lnTo>
                <a:lnTo>
                  <a:pt x="18288000" y="130048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1DB853">
              <a:alpha val="53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4400" y="520192"/>
            <a:ext cx="16459200" cy="20807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991104"/>
            <a:ext cx="16459200" cy="85831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12094464"/>
            <a:ext cx="5852160" cy="65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12094464"/>
            <a:ext cx="4206240" cy="65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12C41-7F8F-44F8-8667-937B18D7613A}" type="datetime1">
              <a:rPr lang="en-US" smtClean="0"/>
              <a:t>11/18/2022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12094464"/>
            <a:ext cx="4206240" cy="65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3878670" y="10782861"/>
            <a:ext cx="4409327" cy="22219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84300" y="3429000"/>
            <a:ext cx="6438899" cy="6375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09B72D4-0390-DFEB-4FA2-8F9B227B51C9}"/>
              </a:ext>
            </a:extLst>
          </p:cNvPr>
          <p:cNvSpPr txBox="1"/>
          <p:nvPr/>
        </p:nvSpPr>
        <p:spPr>
          <a:xfrm>
            <a:off x="7843981" y="2357680"/>
            <a:ext cx="93066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5400" b="1" i="0" u="none" strike="noStrike" dirty="0" err="1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Predicting</a:t>
            </a:r>
            <a:r>
              <a:rPr lang="pt-PT" sz="5400" b="1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pt-PT" sz="5400" b="1" i="0" u="none" strike="noStrike" dirty="0" err="1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th</a:t>
            </a:r>
            <a:r>
              <a:rPr lang="pt-PT" sz="5400" b="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</a:t>
            </a:r>
            <a:r>
              <a:rPr lang="pt-PT" sz="5400" b="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pt-PT" sz="5400" b="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most</a:t>
            </a:r>
            <a:r>
              <a:rPr lang="pt-PT" sz="5400" b="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popular </a:t>
            </a:r>
            <a:r>
              <a:rPr lang="pt-PT" sz="5400" b="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songs</a:t>
            </a:r>
            <a:r>
              <a:rPr lang="pt-PT" sz="5400" b="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pt-PT" sz="5400" b="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using</a:t>
            </a:r>
            <a:r>
              <a:rPr lang="pt-PT" sz="5400" b="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pt-PT" sz="5400" b="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the</a:t>
            </a:r>
            <a:r>
              <a:rPr lang="pt-PT" sz="5400" b="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pt-PT" sz="5400" b="1" i="0" u="none" strike="noStrike" dirty="0" err="1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Spotify</a:t>
            </a:r>
            <a:r>
              <a:rPr lang="pt-PT" sz="5400" b="1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Top Hits </a:t>
            </a:r>
            <a:r>
              <a:rPr lang="pt-PT" sz="5400" b="1" i="0" u="none" strike="noStrike" dirty="0" err="1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from</a:t>
            </a:r>
            <a:r>
              <a:rPr lang="pt-PT" sz="5400" b="1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2000-2019 </a:t>
            </a:r>
            <a:r>
              <a:rPr lang="pt-PT" sz="5400" b="1" i="0" u="none" strike="noStrike" dirty="0" err="1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Dataset</a:t>
            </a:r>
            <a:r>
              <a:rPr lang="pt-PT" sz="5400" b="1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</a:p>
          <a:p>
            <a:endParaRPr lang="pt-PT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D693CAB-1D89-08F3-C238-08CE8735700D}"/>
              </a:ext>
            </a:extLst>
          </p:cNvPr>
          <p:cNvSpPr txBox="1"/>
          <p:nvPr/>
        </p:nvSpPr>
        <p:spPr>
          <a:xfrm>
            <a:off x="304800" y="11856885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Tiago Nazário 89980</a:t>
            </a:r>
          </a:p>
          <a:p>
            <a:r>
              <a:rPr lang="pt-PT" sz="2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Beatriz Gonçalves 115367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38AE694-FDEB-9DF8-7D3F-1D0941ACB4D6}"/>
              </a:ext>
            </a:extLst>
          </p:cNvPr>
          <p:cNvSpPr txBox="1"/>
          <p:nvPr/>
        </p:nvSpPr>
        <p:spPr>
          <a:xfrm>
            <a:off x="9164782" y="5847259"/>
            <a:ext cx="85862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400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Machine</a:t>
            </a:r>
            <a:r>
              <a:rPr lang="pt-PT" sz="4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pt-PT" sz="4400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Learning</a:t>
            </a:r>
            <a:r>
              <a:rPr lang="pt-PT" sz="4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pt-PT" sz="4400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Foundations</a:t>
            </a:r>
            <a:endParaRPr lang="pt-PT" sz="44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53298A2-2709-BDF3-5E58-A404AB3365D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167361" y="12094464"/>
            <a:ext cx="4206240" cy="615553"/>
          </a:xfrm>
        </p:spPr>
        <p:txBody>
          <a:bodyPr/>
          <a:lstStyle/>
          <a:p>
            <a:fld id="{B6F15528-21DE-4FAA-801E-634DDDAF4B2B}" type="slidenum">
              <a:rPr lang="pt-PT" sz="4000" b="1" smtClean="0">
                <a:solidFill>
                  <a:schemeClr val="tx1"/>
                </a:solidFill>
              </a:rPr>
              <a:t>1</a:t>
            </a:fld>
            <a:endParaRPr lang="pt-PT" sz="4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B6052610-8347-458E-78E1-A2872F8F623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167361" y="12094464"/>
            <a:ext cx="4206240" cy="615553"/>
          </a:xfrm>
        </p:spPr>
        <p:txBody>
          <a:bodyPr/>
          <a:lstStyle/>
          <a:p>
            <a:fld id="{B6F15528-21DE-4FAA-801E-634DDDAF4B2B}" type="slidenum">
              <a:rPr lang="pt-PT" sz="4000" b="1">
                <a:solidFill>
                  <a:schemeClr val="tx1"/>
                </a:solidFill>
              </a:rPr>
              <a:t>10</a:t>
            </a:fld>
            <a:endParaRPr lang="pt-PT" sz="4000" b="1" dirty="0">
              <a:solidFill>
                <a:schemeClr val="tx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7B9AD12-80A4-63EA-9698-979E89ADACA1}"/>
              </a:ext>
            </a:extLst>
          </p:cNvPr>
          <p:cNvSpPr txBox="1"/>
          <p:nvPr/>
        </p:nvSpPr>
        <p:spPr>
          <a:xfrm>
            <a:off x="14325600" y="482600"/>
            <a:ext cx="15544800" cy="2731008"/>
          </a:xfrm>
          <a:prstGeom prst="rect">
            <a:avLst/>
          </a:prstGeom>
        </p:spPr>
        <p:txBody>
          <a:bodyPr wrap="square" lIns="0" tIns="0" rIns="0" bIns="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pt-PT" sz="5400" b="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Results</a:t>
            </a:r>
            <a:endParaRPr lang="pt-PT" sz="5400" b="1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spcAft>
                <a:spcPts val="600"/>
              </a:spcAft>
            </a:pPr>
            <a:endParaRPr lang="pt-PT" sz="5400" b="1" dirty="0">
              <a:latin typeface="+mj-lt"/>
              <a:ea typeface="+mj-ea"/>
              <a:cs typeface="+mj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181AB41-5019-6712-D763-73C801CAF854}"/>
              </a:ext>
            </a:extLst>
          </p:cNvPr>
          <p:cNvSpPr txBox="1"/>
          <p:nvPr/>
        </p:nvSpPr>
        <p:spPr>
          <a:xfrm>
            <a:off x="775854" y="1023351"/>
            <a:ext cx="1112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b="1" i="1" u="sng" dirty="0" err="1">
                <a:solidFill>
                  <a:schemeClr val="bg1"/>
                </a:solidFill>
              </a:rPr>
              <a:t>Decision</a:t>
            </a:r>
            <a:r>
              <a:rPr lang="pt-PT" sz="4000" b="1" i="1" u="sng" dirty="0">
                <a:solidFill>
                  <a:schemeClr val="bg1"/>
                </a:solidFill>
              </a:rPr>
              <a:t> </a:t>
            </a:r>
            <a:r>
              <a:rPr lang="pt-PT" sz="4000" b="1" i="1" u="sng" dirty="0" err="1">
                <a:solidFill>
                  <a:schemeClr val="bg1"/>
                </a:solidFill>
              </a:rPr>
              <a:t>Tree</a:t>
            </a:r>
            <a:r>
              <a:rPr lang="pt-PT" sz="4000" b="1" i="1" u="sng" dirty="0">
                <a:solidFill>
                  <a:schemeClr val="bg1"/>
                </a:solidFill>
              </a:rPr>
              <a:t> </a:t>
            </a:r>
            <a:r>
              <a:rPr lang="pt-PT" sz="4000" b="1" i="1" u="sng" dirty="0" err="1">
                <a:solidFill>
                  <a:schemeClr val="bg1"/>
                </a:solidFill>
              </a:rPr>
              <a:t>Classifier</a:t>
            </a:r>
            <a:r>
              <a:rPr lang="pt-PT" sz="4000" b="1" i="1" u="sng" dirty="0">
                <a:solidFill>
                  <a:schemeClr val="bg1"/>
                </a:solidFill>
              </a:rPr>
              <a:t> </a:t>
            </a:r>
            <a:r>
              <a:rPr lang="pt-PT" sz="4000" b="1" i="1" u="sng" dirty="0" err="1">
                <a:solidFill>
                  <a:schemeClr val="bg1"/>
                </a:solidFill>
              </a:rPr>
              <a:t>Usind</a:t>
            </a:r>
            <a:r>
              <a:rPr lang="pt-PT" sz="4000" b="1" i="1" u="sng" dirty="0">
                <a:solidFill>
                  <a:schemeClr val="bg1"/>
                </a:solidFill>
              </a:rPr>
              <a:t> </a:t>
            </a:r>
            <a:r>
              <a:rPr lang="pt-PT" sz="4000" b="1" i="1" u="sng" dirty="0" err="1">
                <a:solidFill>
                  <a:schemeClr val="bg1"/>
                </a:solidFill>
              </a:rPr>
              <a:t>Default</a:t>
            </a:r>
            <a:r>
              <a:rPr lang="pt-PT" sz="4000" b="1" i="1" u="sng" dirty="0">
                <a:solidFill>
                  <a:schemeClr val="bg1"/>
                </a:solidFill>
              </a:rPr>
              <a:t> </a:t>
            </a:r>
            <a:r>
              <a:rPr lang="pt-PT" sz="4000" b="1" i="1" u="sng" dirty="0" err="1">
                <a:solidFill>
                  <a:schemeClr val="bg1"/>
                </a:solidFill>
              </a:rPr>
              <a:t>Parameters</a:t>
            </a:r>
            <a:endParaRPr lang="pt-PT" sz="4000" b="1" i="1" u="sng" dirty="0">
              <a:solidFill>
                <a:schemeClr val="bg1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65F0016-4FAA-C70A-8EB7-BFF905538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87" y="5740400"/>
            <a:ext cx="8562225" cy="4495800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A811CA8D-4910-E7CA-1A45-63673776C103}"/>
              </a:ext>
            </a:extLst>
          </p:cNvPr>
          <p:cNvSpPr txBox="1"/>
          <p:nvPr/>
        </p:nvSpPr>
        <p:spPr>
          <a:xfrm>
            <a:off x="775854" y="3212794"/>
            <a:ext cx="155448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Avenir Next LT Pro" panose="020B0504020202020204" pitchFamily="34" charset="0"/>
              </a:rPr>
              <a:t>The dataset is split into a K number of folds (10) and is used to evaluate the model’s ability when given new data. K refers to the number of groups the data sample is split into. Each fold is used as a testing set at one point in the process.</a:t>
            </a:r>
            <a:endParaRPr lang="pt-PT" sz="3200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472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8D83DB1-C3AC-3BB4-20C7-A806A9CEC87F}"/>
              </a:ext>
            </a:extLst>
          </p:cNvPr>
          <p:cNvSpPr txBox="1"/>
          <p:nvPr/>
        </p:nvSpPr>
        <p:spPr>
          <a:xfrm>
            <a:off x="1371600" y="4031488"/>
            <a:ext cx="15544800" cy="2731008"/>
          </a:xfrm>
          <a:prstGeom prst="rect">
            <a:avLst/>
          </a:prstGeom>
        </p:spPr>
        <p:txBody>
          <a:bodyPr wrap="square" lIns="0" tIns="0" rIns="0" bIns="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pt-PT" sz="5400" b="1" dirty="0"/>
              <a:t> </a:t>
            </a:r>
          </a:p>
          <a:p>
            <a:pPr>
              <a:spcAft>
                <a:spcPts val="600"/>
              </a:spcAft>
            </a:pPr>
            <a:endParaRPr lang="pt-PT" sz="5400" b="1" dirty="0">
              <a:latin typeface="+mj-lt"/>
            </a:endParaRPr>
          </a:p>
          <a:p>
            <a:pPr>
              <a:spcAft>
                <a:spcPts val="600"/>
              </a:spcAft>
            </a:pPr>
            <a:endParaRPr lang="pt-PT" sz="5400" b="1" dirty="0">
              <a:latin typeface="+mj-lt"/>
              <a:ea typeface="+mj-ea"/>
              <a:cs typeface="+mj-cs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5954EF5-1BCB-ED5C-6E8F-448BC904CF7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 wrap="square" lIns="0" tIns="0" rIns="0" bIns="0">
            <a:spAutoFit/>
          </a:bodyPr>
          <a:lstStyle/>
          <a:p>
            <a:fld id="{B6F15528-21DE-4FAA-801E-634DDDAF4B2B}" type="slidenum">
              <a:rPr lang="pt-PT" sz="4000" b="1">
                <a:solidFill>
                  <a:schemeClr val="tx1"/>
                </a:solidFill>
              </a:rPr>
              <a:pPr/>
              <a:t>11</a:t>
            </a:fld>
            <a:endParaRPr lang="pt-PT" sz="4000" b="1">
              <a:solidFill>
                <a:schemeClr val="tx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AA41218-F074-F8D3-17C2-59D2C270D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598" y="3928410"/>
            <a:ext cx="11430000" cy="5657850"/>
          </a:xfrm>
          <a:prstGeom prst="rect">
            <a:avLst/>
          </a:prstGeom>
        </p:spPr>
      </p:pic>
      <p:sp>
        <p:nvSpPr>
          <p:cNvPr id="7" name="object 14">
            <a:extLst>
              <a:ext uri="{FF2B5EF4-FFF2-40B4-BE49-F238E27FC236}">
                <a16:creationId xmlns:a16="http://schemas.microsoft.com/office/drawing/2014/main" id="{BE3DB3B9-5243-A441-3521-CD7BE75D9DBF}"/>
              </a:ext>
            </a:extLst>
          </p:cNvPr>
          <p:cNvSpPr/>
          <p:nvPr/>
        </p:nvSpPr>
        <p:spPr>
          <a:xfrm>
            <a:off x="1944198" y="3089899"/>
            <a:ext cx="14667403" cy="6825001"/>
          </a:xfrm>
          <a:custGeom>
            <a:avLst/>
            <a:gdLst/>
            <a:ahLst/>
            <a:cxnLst/>
            <a:rect l="l" t="t" r="r" b="b"/>
            <a:pathLst>
              <a:path w="10718800" h="3797300">
                <a:moveTo>
                  <a:pt x="12700" y="0"/>
                </a:moveTo>
                <a:lnTo>
                  <a:pt x="12" y="0"/>
                </a:lnTo>
                <a:lnTo>
                  <a:pt x="0" y="12687"/>
                </a:lnTo>
                <a:lnTo>
                  <a:pt x="0" y="3784600"/>
                </a:lnTo>
                <a:lnTo>
                  <a:pt x="0" y="3797300"/>
                </a:lnTo>
                <a:lnTo>
                  <a:pt x="12700" y="3797300"/>
                </a:lnTo>
                <a:lnTo>
                  <a:pt x="12700" y="0"/>
                </a:lnTo>
                <a:close/>
              </a:path>
              <a:path w="10718800" h="3797300">
                <a:moveTo>
                  <a:pt x="10718800" y="0"/>
                </a:moveTo>
                <a:lnTo>
                  <a:pt x="10706113" y="0"/>
                </a:lnTo>
                <a:lnTo>
                  <a:pt x="12712" y="0"/>
                </a:lnTo>
                <a:lnTo>
                  <a:pt x="12712" y="12687"/>
                </a:lnTo>
                <a:lnTo>
                  <a:pt x="10706113" y="12687"/>
                </a:lnTo>
                <a:lnTo>
                  <a:pt x="10706113" y="3784587"/>
                </a:lnTo>
                <a:lnTo>
                  <a:pt x="12712" y="3784587"/>
                </a:lnTo>
                <a:lnTo>
                  <a:pt x="12712" y="3797287"/>
                </a:lnTo>
                <a:lnTo>
                  <a:pt x="10706113" y="3797287"/>
                </a:lnTo>
                <a:lnTo>
                  <a:pt x="10718800" y="3797287"/>
                </a:lnTo>
                <a:lnTo>
                  <a:pt x="10718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A8C26A1-E977-36FE-D6C8-67B7B592CC73}"/>
              </a:ext>
            </a:extLst>
          </p:cNvPr>
          <p:cNvSpPr txBox="1"/>
          <p:nvPr/>
        </p:nvSpPr>
        <p:spPr>
          <a:xfrm>
            <a:off x="1371600" y="3148183"/>
            <a:ext cx="8202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600" dirty="0"/>
              <a:t>COST COMPLEXITY PRUNING (CCP)</a:t>
            </a:r>
            <a:endParaRPr lang="pt-PT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9495D9E-F3FA-CFE8-258D-737937FD4F0A}"/>
              </a:ext>
            </a:extLst>
          </p:cNvPr>
          <p:cNvSpPr txBox="1"/>
          <p:nvPr/>
        </p:nvSpPr>
        <p:spPr>
          <a:xfrm>
            <a:off x="14325600" y="482600"/>
            <a:ext cx="15544800" cy="2731008"/>
          </a:xfrm>
          <a:prstGeom prst="rect">
            <a:avLst/>
          </a:prstGeom>
        </p:spPr>
        <p:txBody>
          <a:bodyPr wrap="square" lIns="0" tIns="0" rIns="0" bIns="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pt-PT" sz="5400" b="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Results</a:t>
            </a:r>
            <a:endParaRPr lang="pt-PT" sz="5400" b="1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spcAft>
                <a:spcPts val="600"/>
              </a:spcAft>
            </a:pPr>
            <a:endParaRPr lang="pt-PT" sz="5400" b="1" dirty="0">
              <a:latin typeface="+mj-lt"/>
              <a:ea typeface="+mj-ea"/>
              <a:cs typeface="+mj-cs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C636B0C-2EBC-5BD5-EA98-E773B1C0F88B}"/>
              </a:ext>
            </a:extLst>
          </p:cNvPr>
          <p:cNvSpPr txBox="1"/>
          <p:nvPr/>
        </p:nvSpPr>
        <p:spPr>
          <a:xfrm>
            <a:off x="775854" y="1023351"/>
            <a:ext cx="1112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b="1" i="1" u="sng" dirty="0" err="1">
                <a:solidFill>
                  <a:schemeClr val="bg1"/>
                </a:solidFill>
              </a:rPr>
              <a:t>Decision</a:t>
            </a:r>
            <a:r>
              <a:rPr lang="pt-PT" sz="4000" b="1" i="1" u="sng" dirty="0">
                <a:solidFill>
                  <a:schemeClr val="bg1"/>
                </a:solidFill>
              </a:rPr>
              <a:t> </a:t>
            </a:r>
            <a:r>
              <a:rPr lang="pt-PT" sz="4000" b="1" i="1" u="sng" dirty="0" err="1">
                <a:solidFill>
                  <a:schemeClr val="bg1"/>
                </a:solidFill>
              </a:rPr>
              <a:t>Tree</a:t>
            </a:r>
            <a:r>
              <a:rPr lang="pt-PT" sz="4000" b="1" i="1" u="sng" dirty="0">
                <a:solidFill>
                  <a:schemeClr val="bg1"/>
                </a:solidFill>
              </a:rPr>
              <a:t> </a:t>
            </a:r>
            <a:r>
              <a:rPr lang="pt-PT" sz="4000" b="1" i="1" u="sng" dirty="0" err="1">
                <a:solidFill>
                  <a:schemeClr val="bg1"/>
                </a:solidFill>
              </a:rPr>
              <a:t>Classifier</a:t>
            </a:r>
            <a:r>
              <a:rPr lang="pt-PT" sz="4000" b="1" i="1" u="sng" dirty="0">
                <a:solidFill>
                  <a:schemeClr val="bg1"/>
                </a:solidFill>
              </a:rPr>
              <a:t> </a:t>
            </a:r>
            <a:r>
              <a:rPr lang="pt-PT" sz="4000" b="1" i="1" u="sng" dirty="0" err="1">
                <a:solidFill>
                  <a:schemeClr val="bg1"/>
                </a:solidFill>
              </a:rPr>
              <a:t>Usind</a:t>
            </a:r>
            <a:r>
              <a:rPr lang="pt-PT" sz="4000" b="1" i="1" u="sng" dirty="0">
                <a:solidFill>
                  <a:schemeClr val="bg1"/>
                </a:solidFill>
              </a:rPr>
              <a:t> </a:t>
            </a:r>
            <a:r>
              <a:rPr lang="pt-PT" sz="4000" b="1" i="1" u="sng" dirty="0" err="1">
                <a:solidFill>
                  <a:schemeClr val="bg1"/>
                </a:solidFill>
              </a:rPr>
              <a:t>Default</a:t>
            </a:r>
            <a:r>
              <a:rPr lang="pt-PT" sz="4000" b="1" i="1" u="sng" dirty="0">
                <a:solidFill>
                  <a:schemeClr val="bg1"/>
                </a:solidFill>
              </a:rPr>
              <a:t> </a:t>
            </a:r>
            <a:r>
              <a:rPr lang="pt-PT" sz="4000" b="1" i="1" u="sng" dirty="0" err="1">
                <a:solidFill>
                  <a:schemeClr val="bg1"/>
                </a:solidFill>
              </a:rPr>
              <a:t>Parameters</a:t>
            </a:r>
            <a:endParaRPr lang="pt-PT" sz="4000" b="1" i="1" u="sng" dirty="0">
              <a:solidFill>
                <a:schemeClr val="bg1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F6260B0-5E06-CCF0-3793-484EF2CB67C1}"/>
              </a:ext>
            </a:extLst>
          </p:cNvPr>
          <p:cNvSpPr txBox="1"/>
          <p:nvPr/>
        </p:nvSpPr>
        <p:spPr>
          <a:xfrm>
            <a:off x="1944197" y="10196164"/>
            <a:ext cx="1466740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latin typeface="Avenir Next LT Pro" panose="020B0504020202020204" pitchFamily="34" charset="0"/>
              </a:rPr>
              <a:t>Ccp.alpha</a:t>
            </a:r>
            <a:r>
              <a:rPr lang="en-US" sz="3200" dirty="0">
                <a:latin typeface="Avenir Next LT Pro" panose="020B0504020202020204" pitchFamily="34" charset="0"/>
              </a:rPr>
              <a:t> can be considered as the best parameter when it is the same for train and test, as AUC-ROC (Area Under the ROC Curve) scores for train and test are the correspondent ordinates. </a:t>
            </a:r>
            <a:endParaRPr lang="pt-PT" sz="3200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62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F608BD4-6E90-7037-4C83-780E9D4D5D86}"/>
              </a:ext>
            </a:extLst>
          </p:cNvPr>
          <p:cNvSpPr txBox="1"/>
          <p:nvPr/>
        </p:nvSpPr>
        <p:spPr>
          <a:xfrm>
            <a:off x="2743200" y="7282688"/>
            <a:ext cx="12801600" cy="42489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600"/>
              </a:spcAft>
            </a:pPr>
            <a:endParaRPr lang="pt-PT" sz="2400" dirty="0">
              <a:ea typeface="+mn-ea"/>
              <a:cs typeface="+mn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E237F16-F8B5-7475-4724-B82BD1E8E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804" y="3297482"/>
            <a:ext cx="5309179" cy="290644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EE28069-17D7-2F21-8B94-670409D76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6569" y="2133129"/>
            <a:ext cx="7690573" cy="3635440"/>
          </a:xfrm>
          <a:prstGeom prst="rect">
            <a:avLst/>
          </a:prstGeom>
        </p:spPr>
      </p:pic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5B2EEC2-5D14-8577-1F1D-8E6FB4D46FC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 wrap="square" lIns="0" tIns="0" rIns="0" bIns="0">
            <a:spAutoFit/>
          </a:bodyPr>
          <a:lstStyle/>
          <a:p>
            <a:fld id="{B6F15528-21DE-4FAA-801E-634DDDAF4B2B}" type="slidenum">
              <a:rPr lang="pt-PT" sz="4000" b="1">
                <a:solidFill>
                  <a:schemeClr val="tx1"/>
                </a:solidFill>
              </a:rPr>
              <a:pPr/>
              <a:t>12</a:t>
            </a:fld>
            <a:endParaRPr lang="pt-PT" sz="4000" b="1" dirty="0">
              <a:solidFill>
                <a:schemeClr val="tx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86726D7-9CE5-1431-4F7A-104E0CD1BD4B}"/>
              </a:ext>
            </a:extLst>
          </p:cNvPr>
          <p:cNvSpPr txBox="1"/>
          <p:nvPr/>
        </p:nvSpPr>
        <p:spPr>
          <a:xfrm>
            <a:off x="14325600" y="482600"/>
            <a:ext cx="15544800" cy="2731008"/>
          </a:xfrm>
          <a:prstGeom prst="rect">
            <a:avLst/>
          </a:prstGeom>
        </p:spPr>
        <p:txBody>
          <a:bodyPr wrap="square" lIns="0" tIns="0" rIns="0" bIns="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pt-PT" sz="5400" b="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Results</a:t>
            </a:r>
            <a:endParaRPr lang="pt-PT" sz="5400" b="1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spcAft>
                <a:spcPts val="600"/>
              </a:spcAft>
            </a:pPr>
            <a:endParaRPr lang="pt-PT" sz="5400" b="1" dirty="0">
              <a:latin typeface="+mj-lt"/>
              <a:ea typeface="+mj-ea"/>
              <a:cs typeface="+mj-cs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F0BF905-093D-B62B-A197-AE4C475AA84F}"/>
              </a:ext>
            </a:extLst>
          </p:cNvPr>
          <p:cNvSpPr txBox="1"/>
          <p:nvPr/>
        </p:nvSpPr>
        <p:spPr>
          <a:xfrm>
            <a:off x="775854" y="1023351"/>
            <a:ext cx="1112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b="1" i="1" u="sng" dirty="0">
                <a:solidFill>
                  <a:schemeClr val="bg1"/>
                </a:solidFill>
              </a:rPr>
              <a:t>K-</a:t>
            </a:r>
            <a:r>
              <a:rPr lang="pt-PT" sz="4000" b="1" i="1" u="sng" dirty="0" err="1">
                <a:solidFill>
                  <a:schemeClr val="bg1"/>
                </a:solidFill>
              </a:rPr>
              <a:t>Nearest</a:t>
            </a:r>
            <a:r>
              <a:rPr lang="pt-PT" sz="4000" b="1" i="1" u="sng" dirty="0">
                <a:solidFill>
                  <a:schemeClr val="bg1"/>
                </a:solidFill>
              </a:rPr>
              <a:t> </a:t>
            </a:r>
            <a:r>
              <a:rPr lang="pt-PT" sz="4000" b="1" i="1" u="sng" dirty="0" err="1">
                <a:solidFill>
                  <a:schemeClr val="bg1"/>
                </a:solidFill>
              </a:rPr>
              <a:t>Neighbors</a:t>
            </a:r>
            <a:r>
              <a:rPr lang="pt-PT" sz="4000" b="1" i="1" u="sng" dirty="0">
                <a:solidFill>
                  <a:schemeClr val="bg1"/>
                </a:solidFill>
              </a:rPr>
              <a:t> </a:t>
            </a:r>
            <a:r>
              <a:rPr lang="pt-PT" sz="4000" b="1" i="1" u="sng" dirty="0" err="1">
                <a:solidFill>
                  <a:schemeClr val="bg1"/>
                </a:solidFill>
              </a:rPr>
              <a:t>Usind</a:t>
            </a:r>
            <a:r>
              <a:rPr lang="pt-PT" sz="4000" b="1" i="1" u="sng" dirty="0">
                <a:solidFill>
                  <a:schemeClr val="bg1"/>
                </a:solidFill>
              </a:rPr>
              <a:t> </a:t>
            </a:r>
            <a:r>
              <a:rPr lang="pt-PT" sz="4000" b="1" i="1" u="sng" dirty="0" err="1">
                <a:solidFill>
                  <a:schemeClr val="bg1"/>
                </a:solidFill>
              </a:rPr>
              <a:t>Default</a:t>
            </a:r>
            <a:r>
              <a:rPr lang="pt-PT" sz="4000" b="1" i="1" u="sng" dirty="0">
                <a:solidFill>
                  <a:schemeClr val="bg1"/>
                </a:solidFill>
              </a:rPr>
              <a:t> </a:t>
            </a:r>
            <a:r>
              <a:rPr lang="pt-PT" sz="4000" b="1" i="1" u="sng" dirty="0" err="1">
                <a:solidFill>
                  <a:schemeClr val="bg1"/>
                </a:solidFill>
              </a:rPr>
              <a:t>Parameters</a:t>
            </a:r>
            <a:endParaRPr lang="pt-PT" sz="4000" b="1" i="1" u="sng" dirty="0">
              <a:solidFill>
                <a:schemeClr val="bg1"/>
              </a:solidFill>
            </a:endParaRPr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AA0ED224-08D6-6A01-9F55-D5A120FED3A3}"/>
              </a:ext>
            </a:extLst>
          </p:cNvPr>
          <p:cNvSpPr/>
          <p:nvPr/>
        </p:nvSpPr>
        <p:spPr>
          <a:xfrm>
            <a:off x="232062" y="2376193"/>
            <a:ext cx="7699665" cy="4039582"/>
          </a:xfrm>
          <a:custGeom>
            <a:avLst/>
            <a:gdLst/>
            <a:ahLst/>
            <a:cxnLst/>
            <a:rect l="l" t="t" r="r" b="b"/>
            <a:pathLst>
              <a:path w="10718800" h="3797300">
                <a:moveTo>
                  <a:pt x="12700" y="0"/>
                </a:moveTo>
                <a:lnTo>
                  <a:pt x="12" y="0"/>
                </a:lnTo>
                <a:lnTo>
                  <a:pt x="0" y="12687"/>
                </a:lnTo>
                <a:lnTo>
                  <a:pt x="0" y="3784600"/>
                </a:lnTo>
                <a:lnTo>
                  <a:pt x="0" y="3797300"/>
                </a:lnTo>
                <a:lnTo>
                  <a:pt x="12700" y="3797300"/>
                </a:lnTo>
                <a:lnTo>
                  <a:pt x="12700" y="0"/>
                </a:lnTo>
                <a:close/>
              </a:path>
              <a:path w="10718800" h="3797300">
                <a:moveTo>
                  <a:pt x="10718800" y="0"/>
                </a:moveTo>
                <a:lnTo>
                  <a:pt x="10706113" y="0"/>
                </a:lnTo>
                <a:lnTo>
                  <a:pt x="12712" y="0"/>
                </a:lnTo>
                <a:lnTo>
                  <a:pt x="12712" y="12687"/>
                </a:lnTo>
                <a:lnTo>
                  <a:pt x="10706113" y="12687"/>
                </a:lnTo>
                <a:lnTo>
                  <a:pt x="10706113" y="3784587"/>
                </a:lnTo>
                <a:lnTo>
                  <a:pt x="12712" y="3784587"/>
                </a:lnTo>
                <a:lnTo>
                  <a:pt x="12712" y="3797287"/>
                </a:lnTo>
                <a:lnTo>
                  <a:pt x="10706113" y="3797287"/>
                </a:lnTo>
                <a:lnTo>
                  <a:pt x="10718800" y="3797287"/>
                </a:lnTo>
                <a:lnTo>
                  <a:pt x="10718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F077DC89-23E8-9B08-C900-F268C3EAB74C}"/>
              </a:ext>
            </a:extLst>
          </p:cNvPr>
          <p:cNvSpPr/>
          <p:nvPr/>
        </p:nvSpPr>
        <p:spPr>
          <a:xfrm>
            <a:off x="9769532" y="6072102"/>
            <a:ext cx="6905779" cy="6825001"/>
          </a:xfrm>
          <a:custGeom>
            <a:avLst/>
            <a:gdLst/>
            <a:ahLst/>
            <a:cxnLst/>
            <a:rect l="l" t="t" r="r" b="b"/>
            <a:pathLst>
              <a:path w="10718800" h="3797300">
                <a:moveTo>
                  <a:pt x="12700" y="0"/>
                </a:moveTo>
                <a:lnTo>
                  <a:pt x="12" y="0"/>
                </a:lnTo>
                <a:lnTo>
                  <a:pt x="0" y="12687"/>
                </a:lnTo>
                <a:lnTo>
                  <a:pt x="0" y="3784600"/>
                </a:lnTo>
                <a:lnTo>
                  <a:pt x="0" y="3797300"/>
                </a:lnTo>
                <a:lnTo>
                  <a:pt x="12700" y="3797300"/>
                </a:lnTo>
                <a:lnTo>
                  <a:pt x="12700" y="0"/>
                </a:lnTo>
                <a:close/>
              </a:path>
              <a:path w="10718800" h="3797300">
                <a:moveTo>
                  <a:pt x="10718800" y="0"/>
                </a:moveTo>
                <a:lnTo>
                  <a:pt x="10706113" y="0"/>
                </a:lnTo>
                <a:lnTo>
                  <a:pt x="12712" y="0"/>
                </a:lnTo>
                <a:lnTo>
                  <a:pt x="12712" y="12687"/>
                </a:lnTo>
                <a:lnTo>
                  <a:pt x="10706113" y="12687"/>
                </a:lnTo>
                <a:lnTo>
                  <a:pt x="10706113" y="3784587"/>
                </a:lnTo>
                <a:lnTo>
                  <a:pt x="12712" y="3784587"/>
                </a:lnTo>
                <a:lnTo>
                  <a:pt x="12712" y="3797287"/>
                </a:lnTo>
                <a:lnTo>
                  <a:pt x="10706113" y="3797287"/>
                </a:lnTo>
                <a:lnTo>
                  <a:pt x="10718800" y="3797287"/>
                </a:lnTo>
                <a:lnTo>
                  <a:pt x="10718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0427CE6-CF6B-EB9F-2B64-8EC2BC8BCFDE}"/>
              </a:ext>
            </a:extLst>
          </p:cNvPr>
          <p:cNvSpPr txBox="1"/>
          <p:nvPr/>
        </p:nvSpPr>
        <p:spPr>
          <a:xfrm>
            <a:off x="8598623" y="6127849"/>
            <a:ext cx="548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6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ROC CURVE</a:t>
            </a:r>
          </a:p>
          <a:p>
            <a:pPr algn="ctr"/>
            <a:endParaRPr lang="pt-PT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9" name="object 14">
            <a:extLst>
              <a:ext uri="{FF2B5EF4-FFF2-40B4-BE49-F238E27FC236}">
                <a16:creationId xmlns:a16="http://schemas.microsoft.com/office/drawing/2014/main" id="{73C54E5D-3A5D-B7B2-0615-5F49F66043C6}"/>
              </a:ext>
            </a:extLst>
          </p:cNvPr>
          <p:cNvSpPr/>
          <p:nvPr/>
        </p:nvSpPr>
        <p:spPr>
          <a:xfrm>
            <a:off x="740928" y="7125220"/>
            <a:ext cx="7699665" cy="5523178"/>
          </a:xfrm>
          <a:custGeom>
            <a:avLst/>
            <a:gdLst/>
            <a:ahLst/>
            <a:cxnLst/>
            <a:rect l="l" t="t" r="r" b="b"/>
            <a:pathLst>
              <a:path w="10718800" h="3797300">
                <a:moveTo>
                  <a:pt x="12700" y="0"/>
                </a:moveTo>
                <a:lnTo>
                  <a:pt x="12" y="0"/>
                </a:lnTo>
                <a:lnTo>
                  <a:pt x="0" y="12687"/>
                </a:lnTo>
                <a:lnTo>
                  <a:pt x="0" y="3784600"/>
                </a:lnTo>
                <a:lnTo>
                  <a:pt x="0" y="3797300"/>
                </a:lnTo>
                <a:lnTo>
                  <a:pt x="12700" y="3797300"/>
                </a:lnTo>
                <a:lnTo>
                  <a:pt x="12700" y="0"/>
                </a:lnTo>
                <a:close/>
              </a:path>
              <a:path w="10718800" h="3797300">
                <a:moveTo>
                  <a:pt x="10718800" y="0"/>
                </a:moveTo>
                <a:lnTo>
                  <a:pt x="10706113" y="0"/>
                </a:lnTo>
                <a:lnTo>
                  <a:pt x="12712" y="0"/>
                </a:lnTo>
                <a:lnTo>
                  <a:pt x="12712" y="12687"/>
                </a:lnTo>
                <a:lnTo>
                  <a:pt x="10706113" y="12687"/>
                </a:lnTo>
                <a:lnTo>
                  <a:pt x="10706113" y="3784587"/>
                </a:lnTo>
                <a:lnTo>
                  <a:pt x="12712" y="3784587"/>
                </a:lnTo>
                <a:lnTo>
                  <a:pt x="12712" y="3797287"/>
                </a:lnTo>
                <a:lnTo>
                  <a:pt x="10706113" y="3797287"/>
                </a:lnTo>
                <a:lnTo>
                  <a:pt x="10718800" y="3797287"/>
                </a:lnTo>
                <a:lnTo>
                  <a:pt x="10718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10FD1F5-FF3C-8349-C28E-BE02C8EB2C26}"/>
              </a:ext>
            </a:extLst>
          </p:cNvPr>
          <p:cNvSpPr txBox="1"/>
          <p:nvPr/>
        </p:nvSpPr>
        <p:spPr>
          <a:xfrm>
            <a:off x="-840222" y="2531832"/>
            <a:ext cx="548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6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ACCURACIES</a:t>
            </a:r>
          </a:p>
          <a:p>
            <a:pPr algn="ctr"/>
            <a:endParaRPr lang="pt-PT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9644063-EEE4-8BC1-80EC-707D6F7A3758}"/>
              </a:ext>
            </a:extLst>
          </p:cNvPr>
          <p:cNvSpPr txBox="1"/>
          <p:nvPr/>
        </p:nvSpPr>
        <p:spPr>
          <a:xfrm>
            <a:off x="593321" y="7196266"/>
            <a:ext cx="548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6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CONFUSION MATRIX</a:t>
            </a:r>
          </a:p>
          <a:p>
            <a:pPr algn="ctr"/>
            <a:endParaRPr lang="pt-PT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731BBA04-02E1-BD86-E157-FEF3D9061C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2689" y="8103121"/>
            <a:ext cx="6304837" cy="4248912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A474BCBA-5D08-E2D0-B8E4-80B2715F9F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8398" y="6873810"/>
            <a:ext cx="6025901" cy="587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555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2046335-B412-2EA6-7BED-FA4F00995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691" y="4368800"/>
            <a:ext cx="9656618" cy="5398109"/>
          </a:xfrm>
          <a:prstGeom prst="rect">
            <a:avLst/>
          </a:prstGeo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AAF6814-A4EB-23B7-FEE8-802F7328F36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167361" y="12094464"/>
            <a:ext cx="4206240" cy="276999"/>
          </a:xfrm>
        </p:spPr>
        <p:txBody>
          <a:bodyPr wrap="square" lIns="0" tIns="0" rIns="0" bIns="0">
            <a:spAutoFit/>
          </a:bodyPr>
          <a:lstStyle/>
          <a:p>
            <a:fld id="{B6F15528-21DE-4FAA-801E-634DDDAF4B2B}" type="slidenum">
              <a:rPr lang="pt-PT" sz="4000" b="1">
                <a:solidFill>
                  <a:schemeClr val="tx1"/>
                </a:solidFill>
              </a:rPr>
              <a:pPr/>
              <a:t>13</a:t>
            </a:fld>
            <a:endParaRPr lang="pt-PT" sz="4000" b="1" dirty="0">
              <a:solidFill>
                <a:schemeClr val="tx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2E17B22-C8B6-3C3D-B93D-6967C9D321DA}"/>
              </a:ext>
            </a:extLst>
          </p:cNvPr>
          <p:cNvSpPr txBox="1"/>
          <p:nvPr/>
        </p:nvSpPr>
        <p:spPr>
          <a:xfrm>
            <a:off x="14325600" y="482600"/>
            <a:ext cx="15544800" cy="2731008"/>
          </a:xfrm>
          <a:prstGeom prst="rect">
            <a:avLst/>
          </a:prstGeom>
        </p:spPr>
        <p:txBody>
          <a:bodyPr wrap="square" lIns="0" tIns="0" rIns="0" bIns="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pt-PT" sz="5400" b="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Results</a:t>
            </a:r>
            <a:endParaRPr lang="pt-PT" sz="5400" b="1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spcAft>
                <a:spcPts val="600"/>
              </a:spcAft>
            </a:pPr>
            <a:endParaRPr lang="pt-PT" sz="5400" b="1" dirty="0">
              <a:latin typeface="+mj-lt"/>
              <a:ea typeface="+mj-ea"/>
              <a:cs typeface="+mj-cs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75994C7-15BF-056F-F78C-649679DB98B7}"/>
              </a:ext>
            </a:extLst>
          </p:cNvPr>
          <p:cNvSpPr txBox="1"/>
          <p:nvPr/>
        </p:nvSpPr>
        <p:spPr>
          <a:xfrm>
            <a:off x="775854" y="1023351"/>
            <a:ext cx="1112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b="1" i="1" u="sng" dirty="0">
                <a:solidFill>
                  <a:schemeClr val="bg1"/>
                </a:solidFill>
              </a:rPr>
              <a:t>K-</a:t>
            </a:r>
            <a:r>
              <a:rPr lang="pt-PT" sz="4000" b="1" i="1" u="sng" dirty="0" err="1">
                <a:solidFill>
                  <a:schemeClr val="bg1"/>
                </a:solidFill>
              </a:rPr>
              <a:t>Nearest</a:t>
            </a:r>
            <a:r>
              <a:rPr lang="pt-PT" sz="4000" b="1" i="1" u="sng" dirty="0">
                <a:solidFill>
                  <a:schemeClr val="bg1"/>
                </a:solidFill>
              </a:rPr>
              <a:t> </a:t>
            </a:r>
            <a:r>
              <a:rPr lang="pt-PT" sz="4000" b="1" i="1" u="sng" dirty="0" err="1">
                <a:solidFill>
                  <a:schemeClr val="bg1"/>
                </a:solidFill>
              </a:rPr>
              <a:t>Neighbors</a:t>
            </a:r>
            <a:r>
              <a:rPr lang="pt-PT" sz="4000" b="1" i="1" u="sng" dirty="0">
                <a:solidFill>
                  <a:schemeClr val="bg1"/>
                </a:solidFill>
              </a:rPr>
              <a:t> </a:t>
            </a:r>
            <a:r>
              <a:rPr lang="pt-PT" sz="4000" b="1" i="1" u="sng" dirty="0" err="1">
                <a:solidFill>
                  <a:schemeClr val="bg1"/>
                </a:solidFill>
              </a:rPr>
              <a:t>Usind</a:t>
            </a:r>
            <a:r>
              <a:rPr lang="pt-PT" sz="4000" b="1" i="1" u="sng" dirty="0">
                <a:solidFill>
                  <a:schemeClr val="bg1"/>
                </a:solidFill>
              </a:rPr>
              <a:t> </a:t>
            </a:r>
            <a:r>
              <a:rPr lang="pt-PT" sz="4000" b="1" i="1" u="sng" dirty="0" err="1">
                <a:solidFill>
                  <a:schemeClr val="bg1"/>
                </a:solidFill>
              </a:rPr>
              <a:t>Default</a:t>
            </a:r>
            <a:r>
              <a:rPr lang="pt-PT" sz="4000" b="1" i="1" u="sng" dirty="0">
                <a:solidFill>
                  <a:schemeClr val="bg1"/>
                </a:solidFill>
              </a:rPr>
              <a:t> </a:t>
            </a:r>
            <a:r>
              <a:rPr lang="pt-PT" sz="4000" b="1" i="1" u="sng" dirty="0" err="1">
                <a:solidFill>
                  <a:schemeClr val="bg1"/>
                </a:solidFill>
              </a:rPr>
              <a:t>Parameters</a:t>
            </a:r>
            <a:endParaRPr lang="pt-PT" sz="4000" b="1" i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682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8D83DB1-C3AC-3BB4-20C7-A806A9CEC87F}"/>
              </a:ext>
            </a:extLst>
          </p:cNvPr>
          <p:cNvSpPr txBox="1"/>
          <p:nvPr/>
        </p:nvSpPr>
        <p:spPr>
          <a:xfrm>
            <a:off x="1371600" y="4031488"/>
            <a:ext cx="15544800" cy="2731008"/>
          </a:xfrm>
          <a:prstGeom prst="rect">
            <a:avLst/>
          </a:prstGeom>
        </p:spPr>
        <p:txBody>
          <a:bodyPr wrap="square" lIns="0" tIns="0" rIns="0" bIns="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pt-PT" sz="5400" b="1" dirty="0"/>
              <a:t> </a:t>
            </a:r>
          </a:p>
          <a:p>
            <a:pPr>
              <a:spcAft>
                <a:spcPts val="600"/>
              </a:spcAft>
            </a:pPr>
            <a:endParaRPr lang="pt-PT" sz="5400" b="1" dirty="0">
              <a:latin typeface="+mj-lt"/>
            </a:endParaRPr>
          </a:p>
          <a:p>
            <a:pPr>
              <a:spcAft>
                <a:spcPts val="600"/>
              </a:spcAft>
            </a:pPr>
            <a:endParaRPr lang="pt-PT" sz="5400" b="1" dirty="0">
              <a:latin typeface="+mj-lt"/>
              <a:ea typeface="+mj-ea"/>
              <a:cs typeface="+mj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F608BD4-6E90-7037-4C83-780E9D4D5D86}"/>
              </a:ext>
            </a:extLst>
          </p:cNvPr>
          <p:cNvSpPr txBox="1"/>
          <p:nvPr/>
        </p:nvSpPr>
        <p:spPr>
          <a:xfrm>
            <a:off x="2743200" y="7282688"/>
            <a:ext cx="12801600" cy="3251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600"/>
              </a:spcAft>
            </a:pPr>
            <a:endParaRPr lang="pt-PT" sz="2400" dirty="0">
              <a:ea typeface="+mn-ea"/>
              <a:cs typeface="+mn-cs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2DF88E2-1978-156C-8626-C897AF490D1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 wrap="square" lIns="0" tIns="0" rIns="0" bIns="0">
            <a:spAutoFit/>
          </a:bodyPr>
          <a:lstStyle/>
          <a:p>
            <a:fld id="{B6F15528-21DE-4FAA-801E-634DDDAF4B2B}" type="slidenum">
              <a:rPr lang="pt-PT" sz="4000" b="1">
                <a:solidFill>
                  <a:schemeClr val="tx1"/>
                </a:solidFill>
              </a:rPr>
              <a:pPr/>
              <a:t>14</a:t>
            </a:fld>
            <a:endParaRPr lang="pt-PT" sz="4000" b="1">
              <a:solidFill>
                <a:schemeClr val="tx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00AAF55-1D73-8958-80A8-8F453A56EC57}"/>
              </a:ext>
            </a:extLst>
          </p:cNvPr>
          <p:cNvSpPr txBox="1"/>
          <p:nvPr/>
        </p:nvSpPr>
        <p:spPr>
          <a:xfrm>
            <a:off x="2743200" y="7282688"/>
            <a:ext cx="12801600" cy="42489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600"/>
              </a:spcAft>
            </a:pPr>
            <a:endParaRPr lang="pt-PT" sz="2400" dirty="0">
              <a:ea typeface="+mn-ea"/>
              <a:cs typeface="+mn-cs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08BD4CC-5FEB-899C-A590-EBBC5A6FD4F2}"/>
              </a:ext>
            </a:extLst>
          </p:cNvPr>
          <p:cNvSpPr txBox="1"/>
          <p:nvPr/>
        </p:nvSpPr>
        <p:spPr>
          <a:xfrm>
            <a:off x="14325600" y="482600"/>
            <a:ext cx="15544800" cy="2731008"/>
          </a:xfrm>
          <a:prstGeom prst="rect">
            <a:avLst/>
          </a:prstGeom>
        </p:spPr>
        <p:txBody>
          <a:bodyPr wrap="square" lIns="0" tIns="0" rIns="0" bIns="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pt-PT" sz="5400" b="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Results</a:t>
            </a:r>
            <a:endParaRPr lang="pt-PT" sz="5400" b="1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spcAft>
                <a:spcPts val="600"/>
              </a:spcAft>
            </a:pPr>
            <a:endParaRPr lang="pt-PT" sz="5400" b="1" dirty="0">
              <a:latin typeface="+mj-lt"/>
              <a:ea typeface="+mj-ea"/>
              <a:cs typeface="+mj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BEFD308-03C6-E943-751D-AE064F6CBE77}"/>
              </a:ext>
            </a:extLst>
          </p:cNvPr>
          <p:cNvSpPr txBox="1"/>
          <p:nvPr/>
        </p:nvSpPr>
        <p:spPr>
          <a:xfrm>
            <a:off x="775854" y="1023351"/>
            <a:ext cx="1112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b="1" i="1" u="sng" dirty="0" err="1">
                <a:solidFill>
                  <a:schemeClr val="bg1"/>
                </a:solidFill>
              </a:rPr>
              <a:t>Logistic</a:t>
            </a:r>
            <a:r>
              <a:rPr lang="pt-PT" sz="4000" b="1" i="1" u="sng" dirty="0">
                <a:solidFill>
                  <a:schemeClr val="bg1"/>
                </a:solidFill>
              </a:rPr>
              <a:t> </a:t>
            </a:r>
            <a:r>
              <a:rPr lang="pt-PT" sz="4000" b="1" i="1" u="sng" dirty="0" err="1">
                <a:solidFill>
                  <a:schemeClr val="bg1"/>
                </a:solidFill>
              </a:rPr>
              <a:t>Regression</a:t>
            </a:r>
            <a:r>
              <a:rPr lang="pt-PT" sz="4000" b="1" i="1" u="sng" dirty="0">
                <a:solidFill>
                  <a:schemeClr val="bg1"/>
                </a:solidFill>
              </a:rPr>
              <a:t> </a:t>
            </a:r>
            <a:r>
              <a:rPr lang="pt-PT" sz="4000" b="1" i="1" u="sng" dirty="0" err="1">
                <a:solidFill>
                  <a:schemeClr val="bg1"/>
                </a:solidFill>
              </a:rPr>
              <a:t>Usind</a:t>
            </a:r>
            <a:r>
              <a:rPr lang="pt-PT" sz="4000" b="1" i="1" u="sng" dirty="0">
                <a:solidFill>
                  <a:schemeClr val="bg1"/>
                </a:solidFill>
              </a:rPr>
              <a:t> </a:t>
            </a:r>
            <a:r>
              <a:rPr lang="pt-PT" sz="4000" b="1" i="1" u="sng" dirty="0" err="1">
                <a:solidFill>
                  <a:schemeClr val="bg1"/>
                </a:solidFill>
              </a:rPr>
              <a:t>Default</a:t>
            </a:r>
            <a:r>
              <a:rPr lang="pt-PT" sz="4000" b="1" i="1" u="sng" dirty="0">
                <a:solidFill>
                  <a:schemeClr val="bg1"/>
                </a:solidFill>
              </a:rPr>
              <a:t> </a:t>
            </a:r>
            <a:r>
              <a:rPr lang="pt-PT" sz="4000" b="1" i="1" u="sng" dirty="0" err="1">
                <a:solidFill>
                  <a:schemeClr val="bg1"/>
                </a:solidFill>
              </a:rPr>
              <a:t>Parameters</a:t>
            </a:r>
            <a:endParaRPr lang="pt-PT" sz="4000" b="1" i="1" u="sng" dirty="0">
              <a:solidFill>
                <a:schemeClr val="bg1"/>
              </a:solidFill>
            </a:endParaRPr>
          </a:p>
        </p:txBody>
      </p:sp>
      <p:sp>
        <p:nvSpPr>
          <p:cNvPr id="10" name="object 14">
            <a:extLst>
              <a:ext uri="{FF2B5EF4-FFF2-40B4-BE49-F238E27FC236}">
                <a16:creationId xmlns:a16="http://schemas.microsoft.com/office/drawing/2014/main" id="{8CF69FF5-056F-1905-7553-798734547654}"/>
              </a:ext>
            </a:extLst>
          </p:cNvPr>
          <p:cNvSpPr/>
          <p:nvPr/>
        </p:nvSpPr>
        <p:spPr>
          <a:xfrm>
            <a:off x="232062" y="2376193"/>
            <a:ext cx="7699665" cy="4039582"/>
          </a:xfrm>
          <a:custGeom>
            <a:avLst/>
            <a:gdLst/>
            <a:ahLst/>
            <a:cxnLst/>
            <a:rect l="l" t="t" r="r" b="b"/>
            <a:pathLst>
              <a:path w="10718800" h="3797300">
                <a:moveTo>
                  <a:pt x="12700" y="0"/>
                </a:moveTo>
                <a:lnTo>
                  <a:pt x="12" y="0"/>
                </a:lnTo>
                <a:lnTo>
                  <a:pt x="0" y="12687"/>
                </a:lnTo>
                <a:lnTo>
                  <a:pt x="0" y="3784600"/>
                </a:lnTo>
                <a:lnTo>
                  <a:pt x="0" y="3797300"/>
                </a:lnTo>
                <a:lnTo>
                  <a:pt x="12700" y="3797300"/>
                </a:lnTo>
                <a:lnTo>
                  <a:pt x="12700" y="0"/>
                </a:lnTo>
                <a:close/>
              </a:path>
              <a:path w="10718800" h="3797300">
                <a:moveTo>
                  <a:pt x="10718800" y="0"/>
                </a:moveTo>
                <a:lnTo>
                  <a:pt x="10706113" y="0"/>
                </a:lnTo>
                <a:lnTo>
                  <a:pt x="12712" y="0"/>
                </a:lnTo>
                <a:lnTo>
                  <a:pt x="12712" y="12687"/>
                </a:lnTo>
                <a:lnTo>
                  <a:pt x="10706113" y="12687"/>
                </a:lnTo>
                <a:lnTo>
                  <a:pt x="10706113" y="3784587"/>
                </a:lnTo>
                <a:lnTo>
                  <a:pt x="12712" y="3784587"/>
                </a:lnTo>
                <a:lnTo>
                  <a:pt x="12712" y="3797287"/>
                </a:lnTo>
                <a:lnTo>
                  <a:pt x="10706113" y="3797287"/>
                </a:lnTo>
                <a:lnTo>
                  <a:pt x="10718800" y="3797287"/>
                </a:lnTo>
                <a:lnTo>
                  <a:pt x="10718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4">
            <a:extLst>
              <a:ext uri="{FF2B5EF4-FFF2-40B4-BE49-F238E27FC236}">
                <a16:creationId xmlns:a16="http://schemas.microsoft.com/office/drawing/2014/main" id="{73D7C845-E512-1046-E9FA-DD66E1A93B50}"/>
              </a:ext>
            </a:extLst>
          </p:cNvPr>
          <p:cNvSpPr/>
          <p:nvPr/>
        </p:nvSpPr>
        <p:spPr>
          <a:xfrm>
            <a:off x="9769532" y="6072102"/>
            <a:ext cx="6905779" cy="6825001"/>
          </a:xfrm>
          <a:custGeom>
            <a:avLst/>
            <a:gdLst/>
            <a:ahLst/>
            <a:cxnLst/>
            <a:rect l="l" t="t" r="r" b="b"/>
            <a:pathLst>
              <a:path w="10718800" h="3797300">
                <a:moveTo>
                  <a:pt x="12700" y="0"/>
                </a:moveTo>
                <a:lnTo>
                  <a:pt x="12" y="0"/>
                </a:lnTo>
                <a:lnTo>
                  <a:pt x="0" y="12687"/>
                </a:lnTo>
                <a:lnTo>
                  <a:pt x="0" y="3784600"/>
                </a:lnTo>
                <a:lnTo>
                  <a:pt x="0" y="3797300"/>
                </a:lnTo>
                <a:lnTo>
                  <a:pt x="12700" y="3797300"/>
                </a:lnTo>
                <a:lnTo>
                  <a:pt x="12700" y="0"/>
                </a:lnTo>
                <a:close/>
              </a:path>
              <a:path w="10718800" h="3797300">
                <a:moveTo>
                  <a:pt x="10718800" y="0"/>
                </a:moveTo>
                <a:lnTo>
                  <a:pt x="10706113" y="0"/>
                </a:lnTo>
                <a:lnTo>
                  <a:pt x="12712" y="0"/>
                </a:lnTo>
                <a:lnTo>
                  <a:pt x="12712" y="12687"/>
                </a:lnTo>
                <a:lnTo>
                  <a:pt x="10706113" y="12687"/>
                </a:lnTo>
                <a:lnTo>
                  <a:pt x="10706113" y="3784587"/>
                </a:lnTo>
                <a:lnTo>
                  <a:pt x="12712" y="3784587"/>
                </a:lnTo>
                <a:lnTo>
                  <a:pt x="12712" y="3797287"/>
                </a:lnTo>
                <a:lnTo>
                  <a:pt x="10706113" y="3797287"/>
                </a:lnTo>
                <a:lnTo>
                  <a:pt x="10718800" y="3797287"/>
                </a:lnTo>
                <a:lnTo>
                  <a:pt x="10718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9B472BC-F6D8-E24B-7614-0D352C64E4DA}"/>
              </a:ext>
            </a:extLst>
          </p:cNvPr>
          <p:cNvSpPr txBox="1"/>
          <p:nvPr/>
        </p:nvSpPr>
        <p:spPr>
          <a:xfrm>
            <a:off x="8598623" y="6127849"/>
            <a:ext cx="548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6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ROC CURVE</a:t>
            </a:r>
          </a:p>
          <a:p>
            <a:pPr algn="ctr"/>
            <a:endParaRPr lang="pt-PT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7CAE3E3-F422-6F85-BB52-E23E7ECC6614}"/>
              </a:ext>
            </a:extLst>
          </p:cNvPr>
          <p:cNvSpPr txBox="1"/>
          <p:nvPr/>
        </p:nvSpPr>
        <p:spPr>
          <a:xfrm>
            <a:off x="-840222" y="2531832"/>
            <a:ext cx="548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6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ACCURACIES</a:t>
            </a:r>
          </a:p>
          <a:p>
            <a:pPr algn="ctr"/>
            <a:endParaRPr lang="pt-PT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F0E2B8A-4C74-6D0C-4A4C-C1D182771D4C}"/>
              </a:ext>
            </a:extLst>
          </p:cNvPr>
          <p:cNvSpPr txBox="1"/>
          <p:nvPr/>
        </p:nvSpPr>
        <p:spPr>
          <a:xfrm>
            <a:off x="593321" y="7196266"/>
            <a:ext cx="548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6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CONFUSION MATRIX</a:t>
            </a:r>
          </a:p>
          <a:p>
            <a:pPr algn="ctr"/>
            <a:endParaRPr lang="pt-PT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3B967BC6-D7D8-11BF-A1DF-28E5208FB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321" y="3211055"/>
            <a:ext cx="5486400" cy="3038326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7E98C4DE-46A0-B504-50B5-C4872E317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588" y="1963000"/>
            <a:ext cx="7699665" cy="3654832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D4D08601-1303-E9F2-CCA9-60D34A101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8209" y="6729014"/>
            <a:ext cx="6190784" cy="6031535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306DE82-1C3B-42BD-8D04-06B0D9140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472" y="7904676"/>
            <a:ext cx="6697077" cy="4515865"/>
          </a:xfrm>
          <a:prstGeom prst="rect">
            <a:avLst/>
          </a:prstGeom>
        </p:spPr>
      </p:pic>
      <p:sp>
        <p:nvSpPr>
          <p:cNvPr id="20" name="object 14">
            <a:extLst>
              <a:ext uri="{FF2B5EF4-FFF2-40B4-BE49-F238E27FC236}">
                <a16:creationId xmlns:a16="http://schemas.microsoft.com/office/drawing/2014/main" id="{C83DB2BD-75F4-278C-9B09-77164FDFA62B}"/>
              </a:ext>
            </a:extLst>
          </p:cNvPr>
          <p:cNvSpPr/>
          <p:nvPr/>
        </p:nvSpPr>
        <p:spPr>
          <a:xfrm>
            <a:off x="232062" y="7067261"/>
            <a:ext cx="9081510" cy="5532388"/>
          </a:xfrm>
          <a:custGeom>
            <a:avLst/>
            <a:gdLst/>
            <a:ahLst/>
            <a:cxnLst/>
            <a:rect l="l" t="t" r="r" b="b"/>
            <a:pathLst>
              <a:path w="10718800" h="3797300">
                <a:moveTo>
                  <a:pt x="12700" y="0"/>
                </a:moveTo>
                <a:lnTo>
                  <a:pt x="12" y="0"/>
                </a:lnTo>
                <a:lnTo>
                  <a:pt x="0" y="12687"/>
                </a:lnTo>
                <a:lnTo>
                  <a:pt x="0" y="3784600"/>
                </a:lnTo>
                <a:lnTo>
                  <a:pt x="0" y="3797300"/>
                </a:lnTo>
                <a:lnTo>
                  <a:pt x="12700" y="3797300"/>
                </a:lnTo>
                <a:lnTo>
                  <a:pt x="12700" y="0"/>
                </a:lnTo>
                <a:close/>
              </a:path>
              <a:path w="10718800" h="3797300">
                <a:moveTo>
                  <a:pt x="10718800" y="0"/>
                </a:moveTo>
                <a:lnTo>
                  <a:pt x="10706113" y="0"/>
                </a:lnTo>
                <a:lnTo>
                  <a:pt x="12712" y="0"/>
                </a:lnTo>
                <a:lnTo>
                  <a:pt x="12712" y="12687"/>
                </a:lnTo>
                <a:lnTo>
                  <a:pt x="10706113" y="12687"/>
                </a:lnTo>
                <a:lnTo>
                  <a:pt x="10706113" y="3784587"/>
                </a:lnTo>
                <a:lnTo>
                  <a:pt x="12712" y="3784587"/>
                </a:lnTo>
                <a:lnTo>
                  <a:pt x="12712" y="3797287"/>
                </a:lnTo>
                <a:lnTo>
                  <a:pt x="10706113" y="3797287"/>
                </a:lnTo>
                <a:lnTo>
                  <a:pt x="10718800" y="3797287"/>
                </a:lnTo>
                <a:lnTo>
                  <a:pt x="10718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6940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4BC71F9-9AED-74D6-653F-E61A195F5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3073400"/>
            <a:ext cx="12268200" cy="685800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42046335-B412-2EA6-7BED-FA4F00995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3073401"/>
            <a:ext cx="12268200" cy="685799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7B77DB5-29B4-D74B-F179-052F1E739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00" y="3073398"/>
            <a:ext cx="12268200" cy="6857999"/>
          </a:xfrm>
          <a:prstGeom prst="rect">
            <a:avLst/>
          </a:prstGeo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E99774E-0A1C-D01F-28EE-C62C325E7F9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 wrap="square" lIns="0" tIns="0" rIns="0" bIns="0">
            <a:spAutoFit/>
          </a:bodyPr>
          <a:lstStyle/>
          <a:p>
            <a:fld id="{B6F15528-21DE-4FAA-801E-634DDDAF4B2B}" type="slidenum">
              <a:rPr lang="pt-PT" sz="4000" b="1">
                <a:solidFill>
                  <a:schemeClr val="tx1"/>
                </a:solidFill>
              </a:rPr>
              <a:pPr/>
              <a:t>15</a:t>
            </a:fld>
            <a:endParaRPr lang="pt-PT" sz="4000" b="1" dirty="0">
              <a:solidFill>
                <a:schemeClr val="tx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796D542-DF5A-C2A5-39A5-38AEE9E66E0C}"/>
              </a:ext>
            </a:extLst>
          </p:cNvPr>
          <p:cNvSpPr txBox="1"/>
          <p:nvPr/>
        </p:nvSpPr>
        <p:spPr>
          <a:xfrm>
            <a:off x="14325600" y="482600"/>
            <a:ext cx="15544800" cy="2731008"/>
          </a:xfrm>
          <a:prstGeom prst="rect">
            <a:avLst/>
          </a:prstGeom>
        </p:spPr>
        <p:txBody>
          <a:bodyPr wrap="square" lIns="0" tIns="0" rIns="0" bIns="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pt-PT" sz="5400" b="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Results</a:t>
            </a:r>
            <a:endParaRPr lang="pt-PT" sz="5400" b="1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spcAft>
                <a:spcPts val="600"/>
              </a:spcAft>
            </a:pPr>
            <a:endParaRPr lang="pt-PT" sz="5400" b="1" dirty="0">
              <a:latin typeface="+mj-lt"/>
              <a:ea typeface="+mj-ea"/>
              <a:cs typeface="+mj-cs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A2BFE22-CD1B-F13A-E2BF-D966B7205013}"/>
              </a:ext>
            </a:extLst>
          </p:cNvPr>
          <p:cNvSpPr txBox="1"/>
          <p:nvPr/>
        </p:nvSpPr>
        <p:spPr>
          <a:xfrm>
            <a:off x="775854" y="1023351"/>
            <a:ext cx="1112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b="1" i="1" u="sng" dirty="0" err="1">
                <a:solidFill>
                  <a:schemeClr val="bg1"/>
                </a:solidFill>
              </a:rPr>
              <a:t>Logistic</a:t>
            </a:r>
            <a:r>
              <a:rPr lang="pt-PT" sz="4000" b="1" i="1" u="sng" dirty="0">
                <a:solidFill>
                  <a:schemeClr val="bg1"/>
                </a:solidFill>
              </a:rPr>
              <a:t> </a:t>
            </a:r>
            <a:r>
              <a:rPr lang="pt-PT" sz="4000" b="1" i="1" u="sng" dirty="0" err="1">
                <a:solidFill>
                  <a:schemeClr val="bg1"/>
                </a:solidFill>
              </a:rPr>
              <a:t>Regression</a:t>
            </a:r>
            <a:r>
              <a:rPr lang="pt-PT" sz="4000" b="1" i="1" u="sng" dirty="0">
                <a:solidFill>
                  <a:schemeClr val="bg1"/>
                </a:solidFill>
              </a:rPr>
              <a:t> </a:t>
            </a:r>
            <a:r>
              <a:rPr lang="pt-PT" sz="4000" b="1" i="1" u="sng" dirty="0" err="1">
                <a:solidFill>
                  <a:schemeClr val="bg1"/>
                </a:solidFill>
              </a:rPr>
              <a:t>Usind</a:t>
            </a:r>
            <a:r>
              <a:rPr lang="pt-PT" sz="4000" b="1" i="1" u="sng" dirty="0">
                <a:solidFill>
                  <a:schemeClr val="bg1"/>
                </a:solidFill>
              </a:rPr>
              <a:t> </a:t>
            </a:r>
            <a:r>
              <a:rPr lang="pt-PT" sz="4000" b="1" i="1" u="sng" dirty="0" err="1">
                <a:solidFill>
                  <a:schemeClr val="bg1"/>
                </a:solidFill>
              </a:rPr>
              <a:t>Default</a:t>
            </a:r>
            <a:r>
              <a:rPr lang="pt-PT" sz="4000" b="1" i="1" u="sng" dirty="0">
                <a:solidFill>
                  <a:schemeClr val="bg1"/>
                </a:solidFill>
              </a:rPr>
              <a:t> </a:t>
            </a:r>
            <a:r>
              <a:rPr lang="pt-PT" sz="4000" b="1" i="1" u="sng" dirty="0" err="1">
                <a:solidFill>
                  <a:schemeClr val="bg1"/>
                </a:solidFill>
              </a:rPr>
              <a:t>Parameters</a:t>
            </a:r>
            <a:endParaRPr lang="pt-PT" sz="4000" b="1" i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169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8D83DB1-C3AC-3BB4-20C7-A806A9CEC87F}"/>
              </a:ext>
            </a:extLst>
          </p:cNvPr>
          <p:cNvSpPr txBox="1"/>
          <p:nvPr/>
        </p:nvSpPr>
        <p:spPr>
          <a:xfrm>
            <a:off x="1371600" y="1564640"/>
            <a:ext cx="15544800" cy="2731008"/>
          </a:xfrm>
          <a:prstGeom prst="rect">
            <a:avLst/>
          </a:prstGeom>
        </p:spPr>
        <p:txBody>
          <a:bodyPr wrap="square" lIns="0" tIns="0" rIns="0" bIns="0" rtlCol="0">
            <a:normAutofit/>
          </a:bodyPr>
          <a:lstStyle/>
          <a:p>
            <a:pPr>
              <a:spcAft>
                <a:spcPts val="600"/>
              </a:spcAft>
            </a:pPr>
            <a:endParaRPr lang="pt-PT" sz="54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D511B31-41C6-FBCF-20B0-7AF040761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972" y="1469193"/>
            <a:ext cx="10134600" cy="4937369"/>
          </a:xfrm>
          <a:prstGeom prst="rect">
            <a:avLst/>
          </a:prstGeo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431F506-6645-BBFA-02DC-6F96E35B31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 wrap="square" lIns="0" tIns="0" rIns="0" bIns="0">
            <a:spAutoFit/>
          </a:bodyPr>
          <a:lstStyle/>
          <a:p>
            <a:fld id="{B6F15528-21DE-4FAA-801E-634DDDAF4B2B}" type="slidenum">
              <a:rPr lang="pt-PT" sz="4000" b="1">
                <a:solidFill>
                  <a:schemeClr val="tx1"/>
                </a:solidFill>
              </a:rPr>
              <a:pPr/>
              <a:t>16</a:t>
            </a:fld>
            <a:endParaRPr lang="pt-PT" sz="4000" b="1" dirty="0">
              <a:solidFill>
                <a:schemeClr val="tx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2213E7-8663-1856-8711-9415C828F48F}"/>
              </a:ext>
            </a:extLst>
          </p:cNvPr>
          <p:cNvSpPr txBox="1"/>
          <p:nvPr/>
        </p:nvSpPr>
        <p:spPr>
          <a:xfrm>
            <a:off x="14325600" y="482600"/>
            <a:ext cx="15544800" cy="2731008"/>
          </a:xfrm>
          <a:prstGeom prst="rect">
            <a:avLst/>
          </a:prstGeom>
        </p:spPr>
        <p:txBody>
          <a:bodyPr wrap="square" lIns="0" tIns="0" rIns="0" bIns="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pt-PT" sz="5400" b="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Results</a:t>
            </a:r>
            <a:endParaRPr lang="pt-PT" sz="5400" b="1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spcAft>
                <a:spcPts val="600"/>
              </a:spcAft>
            </a:pPr>
            <a:endParaRPr lang="pt-PT" sz="5400" b="1" dirty="0">
              <a:latin typeface="+mj-lt"/>
              <a:ea typeface="+mj-ea"/>
              <a:cs typeface="+mj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6666E88-18F2-B641-FED6-6EAB6642E8CA}"/>
              </a:ext>
            </a:extLst>
          </p:cNvPr>
          <p:cNvSpPr txBox="1"/>
          <p:nvPr/>
        </p:nvSpPr>
        <p:spPr>
          <a:xfrm>
            <a:off x="775853" y="489330"/>
            <a:ext cx="123915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b="1" i="1" u="sng" dirty="0" err="1">
                <a:solidFill>
                  <a:schemeClr val="bg1"/>
                </a:solidFill>
              </a:rPr>
              <a:t>Models</a:t>
            </a:r>
            <a:r>
              <a:rPr lang="pt-PT" sz="4000" b="1" i="1" u="sng" dirty="0">
                <a:solidFill>
                  <a:schemeClr val="bg1"/>
                </a:solidFill>
              </a:rPr>
              <a:t> </a:t>
            </a:r>
            <a:r>
              <a:rPr lang="pt-PT" sz="4000" b="1" i="1" u="sng" dirty="0" err="1">
                <a:solidFill>
                  <a:schemeClr val="bg1"/>
                </a:solidFill>
              </a:rPr>
              <a:t>Comparison</a:t>
            </a:r>
            <a:r>
              <a:rPr lang="pt-PT" sz="4000" b="1" i="1" u="sng" dirty="0">
                <a:solidFill>
                  <a:schemeClr val="bg1"/>
                </a:solidFill>
              </a:rPr>
              <a:t> </a:t>
            </a:r>
            <a:r>
              <a:rPr lang="pt-PT" sz="4000" b="1" i="1" u="sng" dirty="0" err="1">
                <a:solidFill>
                  <a:schemeClr val="bg1"/>
                </a:solidFill>
              </a:rPr>
              <a:t>using</a:t>
            </a:r>
            <a:r>
              <a:rPr lang="pt-PT" sz="4000" b="1" i="1" u="sng" dirty="0">
                <a:solidFill>
                  <a:schemeClr val="bg1"/>
                </a:solidFill>
              </a:rPr>
              <a:t> </a:t>
            </a:r>
            <a:r>
              <a:rPr lang="pt-PT" sz="4000" b="1" i="1" u="sng" dirty="0" err="1">
                <a:solidFill>
                  <a:schemeClr val="bg1"/>
                </a:solidFill>
              </a:rPr>
              <a:t>default</a:t>
            </a:r>
            <a:r>
              <a:rPr lang="pt-PT" sz="4000" b="1" i="1" u="sng" dirty="0">
                <a:solidFill>
                  <a:schemeClr val="bg1"/>
                </a:solidFill>
              </a:rPr>
              <a:t> </a:t>
            </a:r>
            <a:r>
              <a:rPr lang="pt-PT" sz="4000" b="1" i="1" u="sng" dirty="0" err="1">
                <a:solidFill>
                  <a:schemeClr val="bg1"/>
                </a:solidFill>
              </a:rPr>
              <a:t>hyper-parameters</a:t>
            </a:r>
            <a:endParaRPr lang="pt-PT" sz="4000" b="1" i="1" u="sng" dirty="0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</a:pPr>
            <a:endParaRPr lang="pt-PT" sz="4000" b="1" dirty="0">
              <a:latin typeface="+mj-lt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72A1FD1-5B8C-50CF-7289-33FBD62A83A4}"/>
              </a:ext>
            </a:extLst>
          </p:cNvPr>
          <p:cNvSpPr txBox="1"/>
          <p:nvPr/>
        </p:nvSpPr>
        <p:spPr>
          <a:xfrm>
            <a:off x="304800" y="6663136"/>
            <a:ext cx="123915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b="1" i="1" u="sng" dirty="0" err="1">
                <a:solidFill>
                  <a:schemeClr val="bg1"/>
                </a:solidFill>
              </a:rPr>
              <a:t>Voting</a:t>
            </a:r>
            <a:r>
              <a:rPr lang="pt-PT" sz="4000" b="1" i="1" u="sng" dirty="0">
                <a:solidFill>
                  <a:schemeClr val="bg1"/>
                </a:solidFill>
              </a:rPr>
              <a:t> </a:t>
            </a:r>
            <a:r>
              <a:rPr lang="pt-PT" sz="4000" b="1" i="1" u="sng" dirty="0" err="1">
                <a:solidFill>
                  <a:schemeClr val="bg1"/>
                </a:solidFill>
              </a:rPr>
              <a:t>Classifier</a:t>
            </a:r>
            <a:r>
              <a:rPr lang="pt-PT" sz="4000" b="1" i="1" u="sng" dirty="0">
                <a:solidFill>
                  <a:schemeClr val="bg1"/>
                </a:solidFill>
              </a:rPr>
              <a:t> (</a:t>
            </a:r>
            <a:r>
              <a:rPr lang="pt-PT" sz="4000" b="1" i="1" u="sng" dirty="0" err="1">
                <a:solidFill>
                  <a:schemeClr val="bg1"/>
                </a:solidFill>
              </a:rPr>
              <a:t>accuracy</a:t>
            </a:r>
            <a:r>
              <a:rPr lang="pt-PT" sz="4000" b="1" i="1" u="sng" dirty="0">
                <a:solidFill>
                  <a:schemeClr val="bg1"/>
                </a:solidFill>
              </a:rPr>
              <a:t> ≃ 56% )</a:t>
            </a:r>
          </a:p>
          <a:p>
            <a:pPr>
              <a:spcAft>
                <a:spcPts val="600"/>
              </a:spcAft>
            </a:pPr>
            <a:endParaRPr lang="pt-PT" sz="4000" b="1" dirty="0">
              <a:latin typeface="+mj-lt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796587C-4FB3-8D33-5000-F944D9BD9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567" y="8175950"/>
            <a:ext cx="8845978" cy="4553119"/>
          </a:xfrm>
          <a:prstGeom prst="rect">
            <a:avLst/>
          </a:prstGeom>
        </p:spPr>
      </p:pic>
      <p:sp>
        <p:nvSpPr>
          <p:cNvPr id="10" name="object 14">
            <a:extLst>
              <a:ext uri="{FF2B5EF4-FFF2-40B4-BE49-F238E27FC236}">
                <a16:creationId xmlns:a16="http://schemas.microsoft.com/office/drawing/2014/main" id="{B7FD635C-1F99-7485-FC64-519607A9DFEE}"/>
              </a:ext>
            </a:extLst>
          </p:cNvPr>
          <p:cNvSpPr/>
          <p:nvPr/>
        </p:nvSpPr>
        <p:spPr>
          <a:xfrm>
            <a:off x="334339" y="7481872"/>
            <a:ext cx="11289628" cy="5420360"/>
          </a:xfrm>
          <a:custGeom>
            <a:avLst/>
            <a:gdLst/>
            <a:ahLst/>
            <a:cxnLst/>
            <a:rect l="l" t="t" r="r" b="b"/>
            <a:pathLst>
              <a:path w="10718800" h="3797300">
                <a:moveTo>
                  <a:pt x="12700" y="0"/>
                </a:moveTo>
                <a:lnTo>
                  <a:pt x="12" y="0"/>
                </a:lnTo>
                <a:lnTo>
                  <a:pt x="0" y="12687"/>
                </a:lnTo>
                <a:lnTo>
                  <a:pt x="0" y="3784600"/>
                </a:lnTo>
                <a:lnTo>
                  <a:pt x="0" y="3797300"/>
                </a:lnTo>
                <a:lnTo>
                  <a:pt x="12700" y="3797300"/>
                </a:lnTo>
                <a:lnTo>
                  <a:pt x="12700" y="0"/>
                </a:lnTo>
                <a:close/>
              </a:path>
              <a:path w="10718800" h="3797300">
                <a:moveTo>
                  <a:pt x="10718800" y="0"/>
                </a:moveTo>
                <a:lnTo>
                  <a:pt x="10706113" y="0"/>
                </a:lnTo>
                <a:lnTo>
                  <a:pt x="12712" y="0"/>
                </a:lnTo>
                <a:lnTo>
                  <a:pt x="12712" y="12687"/>
                </a:lnTo>
                <a:lnTo>
                  <a:pt x="10706113" y="12687"/>
                </a:lnTo>
                <a:lnTo>
                  <a:pt x="10706113" y="3784587"/>
                </a:lnTo>
                <a:lnTo>
                  <a:pt x="12712" y="3784587"/>
                </a:lnTo>
                <a:lnTo>
                  <a:pt x="12712" y="3797287"/>
                </a:lnTo>
                <a:lnTo>
                  <a:pt x="10706113" y="3797287"/>
                </a:lnTo>
                <a:lnTo>
                  <a:pt x="10718800" y="3797287"/>
                </a:lnTo>
                <a:lnTo>
                  <a:pt x="10718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227B5D4-A717-E0DE-8643-9F620FA16560}"/>
              </a:ext>
            </a:extLst>
          </p:cNvPr>
          <p:cNvSpPr txBox="1"/>
          <p:nvPr/>
        </p:nvSpPr>
        <p:spPr>
          <a:xfrm>
            <a:off x="-20782" y="7466188"/>
            <a:ext cx="7174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6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K-FOLD CROSS VALIDATION</a:t>
            </a:r>
          </a:p>
          <a:p>
            <a:pPr algn="ctr"/>
            <a:endParaRPr lang="pt-PT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5303D1B-9094-B1A8-B093-9A5FAA17DE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35982" y="2948108"/>
            <a:ext cx="5506590" cy="8753493"/>
          </a:xfrm>
          <a:prstGeom prst="rect">
            <a:avLst/>
          </a:prstGeom>
        </p:spPr>
      </p:pic>
      <p:sp>
        <p:nvSpPr>
          <p:cNvPr id="13" name="object 14">
            <a:extLst>
              <a:ext uri="{FF2B5EF4-FFF2-40B4-BE49-F238E27FC236}">
                <a16:creationId xmlns:a16="http://schemas.microsoft.com/office/drawing/2014/main" id="{CFBB9DE2-AAE8-FBBF-5605-38A6FB354A2D}"/>
              </a:ext>
            </a:extLst>
          </p:cNvPr>
          <p:cNvSpPr/>
          <p:nvPr/>
        </p:nvSpPr>
        <p:spPr>
          <a:xfrm>
            <a:off x="11979086" y="2002144"/>
            <a:ext cx="6087685" cy="10092320"/>
          </a:xfrm>
          <a:custGeom>
            <a:avLst/>
            <a:gdLst/>
            <a:ahLst/>
            <a:cxnLst/>
            <a:rect l="l" t="t" r="r" b="b"/>
            <a:pathLst>
              <a:path w="10718800" h="3797300">
                <a:moveTo>
                  <a:pt x="12700" y="0"/>
                </a:moveTo>
                <a:lnTo>
                  <a:pt x="12" y="0"/>
                </a:lnTo>
                <a:lnTo>
                  <a:pt x="0" y="12687"/>
                </a:lnTo>
                <a:lnTo>
                  <a:pt x="0" y="3784600"/>
                </a:lnTo>
                <a:lnTo>
                  <a:pt x="0" y="3797300"/>
                </a:lnTo>
                <a:lnTo>
                  <a:pt x="12700" y="3797300"/>
                </a:lnTo>
                <a:lnTo>
                  <a:pt x="12700" y="0"/>
                </a:lnTo>
                <a:close/>
              </a:path>
              <a:path w="10718800" h="3797300">
                <a:moveTo>
                  <a:pt x="10718800" y="0"/>
                </a:moveTo>
                <a:lnTo>
                  <a:pt x="10706113" y="0"/>
                </a:lnTo>
                <a:lnTo>
                  <a:pt x="12712" y="0"/>
                </a:lnTo>
                <a:lnTo>
                  <a:pt x="12712" y="12687"/>
                </a:lnTo>
                <a:lnTo>
                  <a:pt x="10706113" y="12687"/>
                </a:lnTo>
                <a:lnTo>
                  <a:pt x="10706113" y="3784587"/>
                </a:lnTo>
                <a:lnTo>
                  <a:pt x="12712" y="3784587"/>
                </a:lnTo>
                <a:lnTo>
                  <a:pt x="12712" y="3797287"/>
                </a:lnTo>
                <a:lnTo>
                  <a:pt x="10706113" y="3797287"/>
                </a:lnTo>
                <a:lnTo>
                  <a:pt x="10718800" y="3797287"/>
                </a:lnTo>
                <a:lnTo>
                  <a:pt x="10718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C1BE8BB-B0AD-276B-4B88-CBE3B959E2BB}"/>
              </a:ext>
            </a:extLst>
          </p:cNvPr>
          <p:cNvSpPr txBox="1"/>
          <p:nvPr/>
        </p:nvSpPr>
        <p:spPr>
          <a:xfrm>
            <a:off x="9961469" y="2130878"/>
            <a:ext cx="7174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6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ROC CURVE</a:t>
            </a:r>
          </a:p>
          <a:p>
            <a:pPr algn="ctr"/>
            <a:endParaRPr lang="pt-PT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232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759EC8E-1F8A-B7F3-8CBB-CB4316CEE94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 wrap="square" lIns="0" tIns="0" rIns="0" bIns="0">
            <a:spAutoFit/>
          </a:bodyPr>
          <a:lstStyle/>
          <a:p>
            <a:fld id="{B6F15528-21DE-4FAA-801E-634DDDAF4B2B}" type="slidenum">
              <a:rPr lang="pt-PT" sz="4000" b="1">
                <a:solidFill>
                  <a:schemeClr val="tx1"/>
                </a:solidFill>
              </a:rPr>
              <a:pPr/>
              <a:t>17</a:t>
            </a:fld>
            <a:endParaRPr lang="pt-PT" sz="4000" b="1" dirty="0">
              <a:solidFill>
                <a:schemeClr val="tx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32AC3AA-60B7-175F-B5FC-A156C47AAE4A}"/>
              </a:ext>
            </a:extLst>
          </p:cNvPr>
          <p:cNvSpPr txBox="1"/>
          <p:nvPr/>
        </p:nvSpPr>
        <p:spPr>
          <a:xfrm>
            <a:off x="775854" y="1023351"/>
            <a:ext cx="1112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b="1" i="1" dirty="0" err="1">
                <a:solidFill>
                  <a:schemeClr val="bg1"/>
                </a:solidFill>
              </a:rPr>
              <a:t>Decision</a:t>
            </a:r>
            <a:r>
              <a:rPr lang="pt-PT" sz="4000" b="1" i="1" dirty="0">
                <a:solidFill>
                  <a:schemeClr val="bg1"/>
                </a:solidFill>
              </a:rPr>
              <a:t> </a:t>
            </a:r>
            <a:r>
              <a:rPr lang="pt-PT" sz="4000" b="1" i="1" dirty="0" err="1">
                <a:solidFill>
                  <a:schemeClr val="bg1"/>
                </a:solidFill>
              </a:rPr>
              <a:t>Tree</a:t>
            </a:r>
            <a:r>
              <a:rPr lang="pt-PT" sz="4000" b="1" i="1" dirty="0">
                <a:solidFill>
                  <a:schemeClr val="bg1"/>
                </a:solidFill>
              </a:rPr>
              <a:t> </a:t>
            </a:r>
            <a:r>
              <a:rPr lang="pt-PT" sz="4000" b="1" i="1" dirty="0" err="1">
                <a:solidFill>
                  <a:schemeClr val="bg1"/>
                </a:solidFill>
              </a:rPr>
              <a:t>Classifier</a:t>
            </a:r>
            <a:r>
              <a:rPr lang="pt-PT" sz="4000" b="1" i="1" dirty="0">
                <a:solidFill>
                  <a:schemeClr val="bg1"/>
                </a:solidFill>
              </a:rPr>
              <a:t> </a:t>
            </a:r>
            <a:r>
              <a:rPr lang="pt-PT" sz="4000" b="1" i="1" u="sng" dirty="0" err="1">
                <a:solidFill>
                  <a:schemeClr val="bg1"/>
                </a:solidFill>
              </a:rPr>
              <a:t>Usind</a:t>
            </a:r>
            <a:r>
              <a:rPr lang="pt-PT" sz="4000" b="1" i="1" u="sng" dirty="0">
                <a:solidFill>
                  <a:schemeClr val="bg1"/>
                </a:solidFill>
              </a:rPr>
              <a:t> </a:t>
            </a:r>
            <a:r>
              <a:rPr lang="pt-PT" sz="4000" b="1" i="1" u="sng" dirty="0" err="1">
                <a:solidFill>
                  <a:schemeClr val="bg1"/>
                </a:solidFill>
              </a:rPr>
              <a:t>GridSearchCV</a:t>
            </a:r>
            <a:endParaRPr lang="pt-PT" sz="4000" b="1" i="1" u="sng" dirty="0">
              <a:solidFill>
                <a:schemeClr val="bg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D822A28-A76C-CE88-CF98-BD006936CAD6}"/>
              </a:ext>
            </a:extLst>
          </p:cNvPr>
          <p:cNvSpPr txBox="1"/>
          <p:nvPr/>
        </p:nvSpPr>
        <p:spPr>
          <a:xfrm>
            <a:off x="14325600" y="482600"/>
            <a:ext cx="15544800" cy="2731008"/>
          </a:xfrm>
          <a:prstGeom prst="rect">
            <a:avLst/>
          </a:prstGeom>
        </p:spPr>
        <p:txBody>
          <a:bodyPr wrap="square" lIns="0" tIns="0" rIns="0" bIns="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pt-PT" sz="5400" b="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Results</a:t>
            </a:r>
            <a:endParaRPr lang="pt-PT" sz="5400" b="1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spcAft>
                <a:spcPts val="600"/>
              </a:spcAft>
            </a:pPr>
            <a:endParaRPr lang="pt-PT" sz="54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230F709A-F012-459F-5A3E-6FD007980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212" y="7214235"/>
            <a:ext cx="13816446" cy="4362672"/>
          </a:xfrm>
          <a:prstGeom prst="rect">
            <a:avLst/>
          </a:prstGeom>
        </p:spPr>
      </p:pic>
      <p:sp>
        <p:nvSpPr>
          <p:cNvPr id="18" name="object 14">
            <a:extLst>
              <a:ext uri="{FF2B5EF4-FFF2-40B4-BE49-F238E27FC236}">
                <a16:creationId xmlns:a16="http://schemas.microsoft.com/office/drawing/2014/main" id="{8EBDF692-0C05-2FBC-35F6-318BA63ABF58}"/>
              </a:ext>
            </a:extLst>
          </p:cNvPr>
          <p:cNvSpPr/>
          <p:nvPr/>
        </p:nvSpPr>
        <p:spPr>
          <a:xfrm>
            <a:off x="1061702" y="6476993"/>
            <a:ext cx="15063356" cy="5309242"/>
          </a:xfrm>
          <a:custGeom>
            <a:avLst/>
            <a:gdLst/>
            <a:ahLst/>
            <a:cxnLst/>
            <a:rect l="l" t="t" r="r" b="b"/>
            <a:pathLst>
              <a:path w="10718800" h="3797300">
                <a:moveTo>
                  <a:pt x="12700" y="0"/>
                </a:moveTo>
                <a:lnTo>
                  <a:pt x="12" y="0"/>
                </a:lnTo>
                <a:lnTo>
                  <a:pt x="0" y="12687"/>
                </a:lnTo>
                <a:lnTo>
                  <a:pt x="0" y="3784600"/>
                </a:lnTo>
                <a:lnTo>
                  <a:pt x="0" y="3797300"/>
                </a:lnTo>
                <a:lnTo>
                  <a:pt x="12700" y="3797300"/>
                </a:lnTo>
                <a:lnTo>
                  <a:pt x="12700" y="0"/>
                </a:lnTo>
                <a:close/>
              </a:path>
              <a:path w="10718800" h="3797300">
                <a:moveTo>
                  <a:pt x="10718800" y="0"/>
                </a:moveTo>
                <a:lnTo>
                  <a:pt x="10706113" y="0"/>
                </a:lnTo>
                <a:lnTo>
                  <a:pt x="12712" y="0"/>
                </a:lnTo>
                <a:lnTo>
                  <a:pt x="12712" y="12687"/>
                </a:lnTo>
                <a:lnTo>
                  <a:pt x="10706113" y="12687"/>
                </a:lnTo>
                <a:lnTo>
                  <a:pt x="10706113" y="3784587"/>
                </a:lnTo>
                <a:lnTo>
                  <a:pt x="12712" y="3784587"/>
                </a:lnTo>
                <a:lnTo>
                  <a:pt x="12712" y="3797287"/>
                </a:lnTo>
                <a:lnTo>
                  <a:pt x="10706113" y="3797287"/>
                </a:lnTo>
                <a:lnTo>
                  <a:pt x="10718800" y="3797287"/>
                </a:lnTo>
                <a:lnTo>
                  <a:pt x="10718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B953C0E-90C6-9F8E-EDCF-4B8EED34C00A}"/>
              </a:ext>
            </a:extLst>
          </p:cNvPr>
          <p:cNvSpPr txBox="1"/>
          <p:nvPr/>
        </p:nvSpPr>
        <p:spPr>
          <a:xfrm>
            <a:off x="706581" y="6461309"/>
            <a:ext cx="10154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6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PERFORMANCE VS. HYPER-PARAMETERS</a:t>
            </a:r>
          </a:p>
          <a:p>
            <a:pPr algn="ctr"/>
            <a:endParaRPr lang="pt-PT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6D00F6DD-B91D-D02B-D390-9EA8EE460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3244630"/>
            <a:ext cx="12380082" cy="2198779"/>
          </a:xfrm>
          <a:prstGeom prst="rect">
            <a:avLst/>
          </a:prstGeom>
        </p:spPr>
      </p:pic>
      <p:sp>
        <p:nvSpPr>
          <p:cNvPr id="23" name="object 14">
            <a:extLst>
              <a:ext uri="{FF2B5EF4-FFF2-40B4-BE49-F238E27FC236}">
                <a16:creationId xmlns:a16="http://schemas.microsoft.com/office/drawing/2014/main" id="{7784294C-EC14-50E5-29C5-41F1BE24C5B1}"/>
              </a:ext>
            </a:extLst>
          </p:cNvPr>
          <p:cNvSpPr/>
          <p:nvPr/>
        </p:nvSpPr>
        <p:spPr>
          <a:xfrm>
            <a:off x="1067245" y="2489403"/>
            <a:ext cx="13258355" cy="3087040"/>
          </a:xfrm>
          <a:custGeom>
            <a:avLst/>
            <a:gdLst/>
            <a:ahLst/>
            <a:cxnLst/>
            <a:rect l="l" t="t" r="r" b="b"/>
            <a:pathLst>
              <a:path w="10718800" h="3797300">
                <a:moveTo>
                  <a:pt x="12700" y="0"/>
                </a:moveTo>
                <a:lnTo>
                  <a:pt x="12" y="0"/>
                </a:lnTo>
                <a:lnTo>
                  <a:pt x="0" y="12687"/>
                </a:lnTo>
                <a:lnTo>
                  <a:pt x="0" y="3784600"/>
                </a:lnTo>
                <a:lnTo>
                  <a:pt x="0" y="3797300"/>
                </a:lnTo>
                <a:lnTo>
                  <a:pt x="12700" y="3797300"/>
                </a:lnTo>
                <a:lnTo>
                  <a:pt x="12700" y="0"/>
                </a:lnTo>
                <a:close/>
              </a:path>
              <a:path w="10718800" h="3797300">
                <a:moveTo>
                  <a:pt x="10718800" y="0"/>
                </a:moveTo>
                <a:lnTo>
                  <a:pt x="10706113" y="0"/>
                </a:lnTo>
                <a:lnTo>
                  <a:pt x="12712" y="0"/>
                </a:lnTo>
                <a:lnTo>
                  <a:pt x="12712" y="12687"/>
                </a:lnTo>
                <a:lnTo>
                  <a:pt x="10706113" y="12687"/>
                </a:lnTo>
                <a:lnTo>
                  <a:pt x="10706113" y="3784587"/>
                </a:lnTo>
                <a:lnTo>
                  <a:pt x="12712" y="3784587"/>
                </a:lnTo>
                <a:lnTo>
                  <a:pt x="12712" y="3797287"/>
                </a:lnTo>
                <a:lnTo>
                  <a:pt x="10706113" y="3797287"/>
                </a:lnTo>
                <a:lnTo>
                  <a:pt x="10718800" y="3797287"/>
                </a:lnTo>
                <a:lnTo>
                  <a:pt x="10718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50D3934-5B26-413C-60D6-22AD1E410D86}"/>
              </a:ext>
            </a:extLst>
          </p:cNvPr>
          <p:cNvSpPr txBox="1"/>
          <p:nvPr/>
        </p:nvSpPr>
        <p:spPr>
          <a:xfrm>
            <a:off x="1061702" y="2573637"/>
            <a:ext cx="10154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6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BEST SCORE, PARAMETERS AND ESTIMATOR</a:t>
            </a:r>
          </a:p>
          <a:p>
            <a:pPr algn="ctr"/>
            <a:endParaRPr lang="pt-PT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038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D0F8E53-9E55-64A1-6896-EB1BD554C2D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 wrap="square" lIns="0" tIns="0" rIns="0" bIns="0">
            <a:spAutoFit/>
          </a:bodyPr>
          <a:lstStyle/>
          <a:p>
            <a:fld id="{B6F15528-21DE-4FAA-801E-634DDDAF4B2B}" type="slidenum">
              <a:rPr lang="pt-PT" sz="4000" b="1">
                <a:solidFill>
                  <a:schemeClr val="tx1"/>
                </a:solidFill>
              </a:rPr>
              <a:pPr/>
              <a:t>18</a:t>
            </a:fld>
            <a:endParaRPr lang="pt-PT" sz="4000" b="1" dirty="0">
              <a:solidFill>
                <a:schemeClr val="tx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0B68558-56BA-1FDC-804E-F9A5F4AF4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332" y="4826000"/>
            <a:ext cx="5637179" cy="534660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1E7A219-B0CB-432F-EBFA-B83375C60B4F}"/>
              </a:ext>
            </a:extLst>
          </p:cNvPr>
          <p:cNvSpPr txBox="1"/>
          <p:nvPr/>
        </p:nvSpPr>
        <p:spPr>
          <a:xfrm>
            <a:off x="775854" y="1023351"/>
            <a:ext cx="1112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b="1" i="1" dirty="0" err="1">
                <a:solidFill>
                  <a:schemeClr val="bg1"/>
                </a:solidFill>
              </a:rPr>
              <a:t>Decision</a:t>
            </a:r>
            <a:r>
              <a:rPr lang="pt-PT" sz="4000" b="1" i="1" dirty="0">
                <a:solidFill>
                  <a:schemeClr val="bg1"/>
                </a:solidFill>
              </a:rPr>
              <a:t> </a:t>
            </a:r>
            <a:r>
              <a:rPr lang="pt-PT" sz="4000" b="1" i="1" dirty="0" err="1">
                <a:solidFill>
                  <a:schemeClr val="bg1"/>
                </a:solidFill>
              </a:rPr>
              <a:t>Tree</a:t>
            </a:r>
            <a:r>
              <a:rPr lang="pt-PT" sz="4000" b="1" i="1" dirty="0">
                <a:solidFill>
                  <a:schemeClr val="bg1"/>
                </a:solidFill>
              </a:rPr>
              <a:t> </a:t>
            </a:r>
            <a:r>
              <a:rPr lang="pt-PT" sz="4000" b="1" i="1" dirty="0" err="1">
                <a:solidFill>
                  <a:schemeClr val="bg1"/>
                </a:solidFill>
              </a:rPr>
              <a:t>Classifier</a:t>
            </a:r>
            <a:r>
              <a:rPr lang="pt-PT" sz="4000" b="1" i="1" dirty="0">
                <a:solidFill>
                  <a:schemeClr val="bg1"/>
                </a:solidFill>
              </a:rPr>
              <a:t> </a:t>
            </a:r>
            <a:r>
              <a:rPr lang="pt-PT" sz="4000" b="1" i="1" u="sng" dirty="0" err="1">
                <a:solidFill>
                  <a:schemeClr val="bg1"/>
                </a:solidFill>
              </a:rPr>
              <a:t>Usind</a:t>
            </a:r>
            <a:r>
              <a:rPr lang="pt-PT" sz="4000" b="1" i="1" u="sng" dirty="0">
                <a:solidFill>
                  <a:schemeClr val="bg1"/>
                </a:solidFill>
              </a:rPr>
              <a:t> </a:t>
            </a:r>
            <a:r>
              <a:rPr lang="pt-PT" sz="4000" b="1" i="1" u="sng" dirty="0" err="1">
                <a:solidFill>
                  <a:schemeClr val="bg1"/>
                </a:solidFill>
              </a:rPr>
              <a:t>GridSearchCV</a:t>
            </a:r>
            <a:endParaRPr lang="pt-PT" sz="4000" b="1" i="1" u="sng" dirty="0">
              <a:solidFill>
                <a:schemeClr val="bg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D5E5BA9-CF38-BB1A-05EC-68EAEEE76C68}"/>
              </a:ext>
            </a:extLst>
          </p:cNvPr>
          <p:cNvSpPr txBox="1"/>
          <p:nvPr/>
        </p:nvSpPr>
        <p:spPr>
          <a:xfrm>
            <a:off x="14325600" y="482600"/>
            <a:ext cx="15544800" cy="2731008"/>
          </a:xfrm>
          <a:prstGeom prst="rect">
            <a:avLst/>
          </a:prstGeom>
        </p:spPr>
        <p:txBody>
          <a:bodyPr wrap="square" lIns="0" tIns="0" rIns="0" bIns="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pt-PT" sz="5400" b="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Results</a:t>
            </a:r>
            <a:endParaRPr lang="pt-PT" sz="5400" b="1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spcAft>
                <a:spcPts val="600"/>
              </a:spcAft>
            </a:pPr>
            <a:endParaRPr lang="pt-PT" sz="54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E5D8F22-8FE1-BD9C-73B2-FE4B2E85F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0" y="3810831"/>
            <a:ext cx="7896668" cy="7667937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F7D96DD4-EB8A-5587-F6DE-000662969AB9}"/>
              </a:ext>
            </a:extLst>
          </p:cNvPr>
          <p:cNvSpPr txBox="1"/>
          <p:nvPr/>
        </p:nvSpPr>
        <p:spPr>
          <a:xfrm>
            <a:off x="181729" y="3902670"/>
            <a:ext cx="5887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6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CONFUSION MATRIX</a:t>
            </a:r>
          </a:p>
          <a:p>
            <a:pPr algn="ctr"/>
            <a:endParaRPr lang="pt-PT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1" name="object 14">
            <a:extLst>
              <a:ext uri="{FF2B5EF4-FFF2-40B4-BE49-F238E27FC236}">
                <a16:creationId xmlns:a16="http://schemas.microsoft.com/office/drawing/2014/main" id="{6AB7226C-137C-A534-EA77-03DA54E3BA58}"/>
              </a:ext>
            </a:extLst>
          </p:cNvPr>
          <p:cNvSpPr/>
          <p:nvPr/>
        </p:nvSpPr>
        <p:spPr>
          <a:xfrm>
            <a:off x="533399" y="3829304"/>
            <a:ext cx="7162801" cy="6559296"/>
          </a:xfrm>
          <a:custGeom>
            <a:avLst/>
            <a:gdLst/>
            <a:ahLst/>
            <a:cxnLst/>
            <a:rect l="l" t="t" r="r" b="b"/>
            <a:pathLst>
              <a:path w="10718800" h="3797300">
                <a:moveTo>
                  <a:pt x="12700" y="0"/>
                </a:moveTo>
                <a:lnTo>
                  <a:pt x="12" y="0"/>
                </a:lnTo>
                <a:lnTo>
                  <a:pt x="0" y="12687"/>
                </a:lnTo>
                <a:lnTo>
                  <a:pt x="0" y="3784600"/>
                </a:lnTo>
                <a:lnTo>
                  <a:pt x="0" y="3797300"/>
                </a:lnTo>
                <a:lnTo>
                  <a:pt x="12700" y="3797300"/>
                </a:lnTo>
                <a:lnTo>
                  <a:pt x="12700" y="0"/>
                </a:lnTo>
                <a:close/>
              </a:path>
              <a:path w="10718800" h="3797300">
                <a:moveTo>
                  <a:pt x="10718800" y="0"/>
                </a:moveTo>
                <a:lnTo>
                  <a:pt x="10706113" y="0"/>
                </a:lnTo>
                <a:lnTo>
                  <a:pt x="12712" y="0"/>
                </a:lnTo>
                <a:lnTo>
                  <a:pt x="12712" y="12687"/>
                </a:lnTo>
                <a:lnTo>
                  <a:pt x="10706113" y="12687"/>
                </a:lnTo>
                <a:lnTo>
                  <a:pt x="10706113" y="3784587"/>
                </a:lnTo>
                <a:lnTo>
                  <a:pt x="12712" y="3784587"/>
                </a:lnTo>
                <a:lnTo>
                  <a:pt x="12712" y="3797287"/>
                </a:lnTo>
                <a:lnTo>
                  <a:pt x="10706113" y="3797287"/>
                </a:lnTo>
                <a:lnTo>
                  <a:pt x="10718800" y="3797287"/>
                </a:lnTo>
                <a:lnTo>
                  <a:pt x="10718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E905805-05D5-2622-FD51-CFEC86794309}"/>
              </a:ext>
            </a:extLst>
          </p:cNvPr>
          <p:cNvSpPr txBox="1"/>
          <p:nvPr/>
        </p:nvSpPr>
        <p:spPr>
          <a:xfrm>
            <a:off x="8141746" y="3144117"/>
            <a:ext cx="7048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6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ROC CURVE</a:t>
            </a:r>
          </a:p>
          <a:p>
            <a:pPr algn="ctr"/>
            <a:endParaRPr lang="pt-PT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object 14">
            <a:extLst>
              <a:ext uri="{FF2B5EF4-FFF2-40B4-BE49-F238E27FC236}">
                <a16:creationId xmlns:a16="http://schemas.microsoft.com/office/drawing/2014/main" id="{B73C8832-8F86-4023-4B20-C8A86F47E44E}"/>
              </a:ext>
            </a:extLst>
          </p:cNvPr>
          <p:cNvSpPr/>
          <p:nvPr/>
        </p:nvSpPr>
        <p:spPr>
          <a:xfrm>
            <a:off x="8493416" y="3070751"/>
            <a:ext cx="8575384" cy="8910698"/>
          </a:xfrm>
          <a:custGeom>
            <a:avLst/>
            <a:gdLst/>
            <a:ahLst/>
            <a:cxnLst/>
            <a:rect l="l" t="t" r="r" b="b"/>
            <a:pathLst>
              <a:path w="10718800" h="3797300">
                <a:moveTo>
                  <a:pt x="12700" y="0"/>
                </a:moveTo>
                <a:lnTo>
                  <a:pt x="12" y="0"/>
                </a:lnTo>
                <a:lnTo>
                  <a:pt x="0" y="12687"/>
                </a:lnTo>
                <a:lnTo>
                  <a:pt x="0" y="3784600"/>
                </a:lnTo>
                <a:lnTo>
                  <a:pt x="0" y="3797300"/>
                </a:lnTo>
                <a:lnTo>
                  <a:pt x="12700" y="3797300"/>
                </a:lnTo>
                <a:lnTo>
                  <a:pt x="12700" y="0"/>
                </a:lnTo>
                <a:close/>
              </a:path>
              <a:path w="10718800" h="3797300">
                <a:moveTo>
                  <a:pt x="10718800" y="0"/>
                </a:moveTo>
                <a:lnTo>
                  <a:pt x="10706113" y="0"/>
                </a:lnTo>
                <a:lnTo>
                  <a:pt x="12712" y="0"/>
                </a:lnTo>
                <a:lnTo>
                  <a:pt x="12712" y="12687"/>
                </a:lnTo>
                <a:lnTo>
                  <a:pt x="10706113" y="12687"/>
                </a:lnTo>
                <a:lnTo>
                  <a:pt x="10706113" y="3784587"/>
                </a:lnTo>
                <a:lnTo>
                  <a:pt x="12712" y="3784587"/>
                </a:lnTo>
                <a:lnTo>
                  <a:pt x="12712" y="3797287"/>
                </a:lnTo>
                <a:lnTo>
                  <a:pt x="10706113" y="3797287"/>
                </a:lnTo>
                <a:lnTo>
                  <a:pt x="10718800" y="3797287"/>
                </a:lnTo>
                <a:lnTo>
                  <a:pt x="10718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6640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8D83DB1-C3AC-3BB4-20C7-A806A9CEC87F}"/>
              </a:ext>
            </a:extLst>
          </p:cNvPr>
          <p:cNvSpPr txBox="1"/>
          <p:nvPr/>
        </p:nvSpPr>
        <p:spPr>
          <a:xfrm>
            <a:off x="1371600" y="4031488"/>
            <a:ext cx="15544800" cy="2731008"/>
          </a:xfrm>
          <a:prstGeom prst="rect">
            <a:avLst/>
          </a:prstGeom>
        </p:spPr>
        <p:txBody>
          <a:bodyPr wrap="square" lIns="0" tIns="0" rIns="0" bIns="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pt-PT" sz="5400" b="1" dirty="0"/>
              <a:t> </a:t>
            </a:r>
          </a:p>
          <a:p>
            <a:pPr>
              <a:spcAft>
                <a:spcPts val="600"/>
              </a:spcAft>
            </a:pPr>
            <a:endParaRPr lang="pt-PT" sz="5400" b="1" dirty="0">
              <a:latin typeface="+mj-lt"/>
            </a:endParaRPr>
          </a:p>
          <a:p>
            <a:pPr>
              <a:spcAft>
                <a:spcPts val="600"/>
              </a:spcAft>
            </a:pPr>
            <a:endParaRPr lang="pt-PT" sz="5400" b="1" dirty="0">
              <a:latin typeface="+mj-lt"/>
              <a:ea typeface="+mj-ea"/>
              <a:cs typeface="+mj-cs"/>
            </a:endParaRP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8AF6686-9EF2-74AD-B4D0-77881356510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167361" y="12094464"/>
            <a:ext cx="4206240" cy="615553"/>
          </a:xfrm>
        </p:spPr>
        <p:txBody>
          <a:bodyPr/>
          <a:lstStyle/>
          <a:p>
            <a:fld id="{B6F15528-21DE-4FAA-801E-634DDDAF4B2B}" type="slidenum">
              <a:rPr lang="pt-PT" sz="4000" b="1">
                <a:solidFill>
                  <a:schemeClr val="tx1"/>
                </a:solidFill>
              </a:rPr>
              <a:t>19</a:t>
            </a:fld>
            <a:endParaRPr lang="pt-PT" sz="4000" b="1" dirty="0">
              <a:solidFill>
                <a:schemeClr val="tx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55F3E9-FC03-3502-1502-918787011E8B}"/>
              </a:ext>
            </a:extLst>
          </p:cNvPr>
          <p:cNvSpPr txBox="1"/>
          <p:nvPr/>
        </p:nvSpPr>
        <p:spPr>
          <a:xfrm>
            <a:off x="775854" y="1023351"/>
            <a:ext cx="1112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b="1" i="1" dirty="0">
                <a:solidFill>
                  <a:schemeClr val="bg1"/>
                </a:solidFill>
              </a:rPr>
              <a:t>K-NN </a:t>
            </a:r>
            <a:r>
              <a:rPr lang="pt-PT" sz="4000" b="1" i="1" u="sng" dirty="0" err="1">
                <a:solidFill>
                  <a:schemeClr val="bg1"/>
                </a:solidFill>
              </a:rPr>
              <a:t>Usind</a:t>
            </a:r>
            <a:r>
              <a:rPr lang="pt-PT" sz="4000" b="1" i="1" u="sng" dirty="0">
                <a:solidFill>
                  <a:schemeClr val="bg1"/>
                </a:solidFill>
              </a:rPr>
              <a:t> </a:t>
            </a:r>
            <a:r>
              <a:rPr lang="pt-PT" sz="4000" b="1" i="1" u="sng" dirty="0" err="1">
                <a:solidFill>
                  <a:schemeClr val="bg1"/>
                </a:solidFill>
              </a:rPr>
              <a:t>GridSearchCV</a:t>
            </a:r>
            <a:endParaRPr lang="pt-PT" sz="4000" b="1" i="1" u="sng" dirty="0">
              <a:solidFill>
                <a:schemeClr val="bg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FD5F68E-4351-1A1A-1D4E-CDB06191B64E}"/>
              </a:ext>
            </a:extLst>
          </p:cNvPr>
          <p:cNvSpPr txBox="1"/>
          <p:nvPr/>
        </p:nvSpPr>
        <p:spPr>
          <a:xfrm>
            <a:off x="14325600" y="482600"/>
            <a:ext cx="15544800" cy="2731008"/>
          </a:xfrm>
          <a:prstGeom prst="rect">
            <a:avLst/>
          </a:prstGeom>
        </p:spPr>
        <p:txBody>
          <a:bodyPr wrap="square" lIns="0" tIns="0" rIns="0" bIns="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pt-PT" sz="5400" b="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Results</a:t>
            </a:r>
            <a:endParaRPr lang="pt-PT" sz="5400" b="1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spcAft>
                <a:spcPts val="600"/>
              </a:spcAft>
            </a:pPr>
            <a:endParaRPr lang="pt-PT" sz="5400" b="1" dirty="0">
              <a:latin typeface="+mj-lt"/>
              <a:ea typeface="+mj-ea"/>
              <a:cs typeface="+mj-cs"/>
            </a:endParaRPr>
          </a:p>
        </p:txBody>
      </p:sp>
      <p:sp>
        <p:nvSpPr>
          <p:cNvPr id="9" name="object 14">
            <a:extLst>
              <a:ext uri="{FF2B5EF4-FFF2-40B4-BE49-F238E27FC236}">
                <a16:creationId xmlns:a16="http://schemas.microsoft.com/office/drawing/2014/main" id="{F44F0041-2D04-B7F4-B096-14AFDC1FC668}"/>
              </a:ext>
            </a:extLst>
          </p:cNvPr>
          <p:cNvSpPr/>
          <p:nvPr/>
        </p:nvSpPr>
        <p:spPr>
          <a:xfrm>
            <a:off x="1061702" y="6476993"/>
            <a:ext cx="15063356" cy="5309242"/>
          </a:xfrm>
          <a:custGeom>
            <a:avLst/>
            <a:gdLst/>
            <a:ahLst/>
            <a:cxnLst/>
            <a:rect l="l" t="t" r="r" b="b"/>
            <a:pathLst>
              <a:path w="10718800" h="3797300">
                <a:moveTo>
                  <a:pt x="12700" y="0"/>
                </a:moveTo>
                <a:lnTo>
                  <a:pt x="12" y="0"/>
                </a:lnTo>
                <a:lnTo>
                  <a:pt x="0" y="12687"/>
                </a:lnTo>
                <a:lnTo>
                  <a:pt x="0" y="3784600"/>
                </a:lnTo>
                <a:lnTo>
                  <a:pt x="0" y="3797300"/>
                </a:lnTo>
                <a:lnTo>
                  <a:pt x="12700" y="3797300"/>
                </a:lnTo>
                <a:lnTo>
                  <a:pt x="12700" y="0"/>
                </a:lnTo>
                <a:close/>
              </a:path>
              <a:path w="10718800" h="3797300">
                <a:moveTo>
                  <a:pt x="10718800" y="0"/>
                </a:moveTo>
                <a:lnTo>
                  <a:pt x="10706113" y="0"/>
                </a:lnTo>
                <a:lnTo>
                  <a:pt x="12712" y="0"/>
                </a:lnTo>
                <a:lnTo>
                  <a:pt x="12712" y="12687"/>
                </a:lnTo>
                <a:lnTo>
                  <a:pt x="10706113" y="12687"/>
                </a:lnTo>
                <a:lnTo>
                  <a:pt x="10706113" y="3784587"/>
                </a:lnTo>
                <a:lnTo>
                  <a:pt x="12712" y="3784587"/>
                </a:lnTo>
                <a:lnTo>
                  <a:pt x="12712" y="3797287"/>
                </a:lnTo>
                <a:lnTo>
                  <a:pt x="10706113" y="3797287"/>
                </a:lnTo>
                <a:lnTo>
                  <a:pt x="10718800" y="3797287"/>
                </a:lnTo>
                <a:lnTo>
                  <a:pt x="10718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9838EAA-44ED-E66F-4EB9-22AD6A278261}"/>
              </a:ext>
            </a:extLst>
          </p:cNvPr>
          <p:cNvSpPr txBox="1"/>
          <p:nvPr/>
        </p:nvSpPr>
        <p:spPr>
          <a:xfrm>
            <a:off x="706581" y="6461309"/>
            <a:ext cx="10154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6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PERFORMANCE VS. HYPER-PARAMETERS</a:t>
            </a:r>
          </a:p>
          <a:p>
            <a:pPr algn="ctr"/>
            <a:endParaRPr lang="pt-PT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object 14">
            <a:extLst>
              <a:ext uri="{FF2B5EF4-FFF2-40B4-BE49-F238E27FC236}">
                <a16:creationId xmlns:a16="http://schemas.microsoft.com/office/drawing/2014/main" id="{3ACF4CE6-A096-F31A-D456-168B7E5D4917}"/>
              </a:ext>
            </a:extLst>
          </p:cNvPr>
          <p:cNvSpPr/>
          <p:nvPr/>
        </p:nvSpPr>
        <p:spPr>
          <a:xfrm>
            <a:off x="1067245" y="2489403"/>
            <a:ext cx="13258355" cy="3087040"/>
          </a:xfrm>
          <a:custGeom>
            <a:avLst/>
            <a:gdLst/>
            <a:ahLst/>
            <a:cxnLst/>
            <a:rect l="l" t="t" r="r" b="b"/>
            <a:pathLst>
              <a:path w="10718800" h="3797300">
                <a:moveTo>
                  <a:pt x="12700" y="0"/>
                </a:moveTo>
                <a:lnTo>
                  <a:pt x="12" y="0"/>
                </a:lnTo>
                <a:lnTo>
                  <a:pt x="0" y="12687"/>
                </a:lnTo>
                <a:lnTo>
                  <a:pt x="0" y="3784600"/>
                </a:lnTo>
                <a:lnTo>
                  <a:pt x="0" y="3797300"/>
                </a:lnTo>
                <a:lnTo>
                  <a:pt x="12700" y="3797300"/>
                </a:lnTo>
                <a:lnTo>
                  <a:pt x="12700" y="0"/>
                </a:lnTo>
                <a:close/>
              </a:path>
              <a:path w="10718800" h="3797300">
                <a:moveTo>
                  <a:pt x="10718800" y="0"/>
                </a:moveTo>
                <a:lnTo>
                  <a:pt x="10706113" y="0"/>
                </a:lnTo>
                <a:lnTo>
                  <a:pt x="12712" y="0"/>
                </a:lnTo>
                <a:lnTo>
                  <a:pt x="12712" y="12687"/>
                </a:lnTo>
                <a:lnTo>
                  <a:pt x="10706113" y="12687"/>
                </a:lnTo>
                <a:lnTo>
                  <a:pt x="10706113" y="3784587"/>
                </a:lnTo>
                <a:lnTo>
                  <a:pt x="12712" y="3784587"/>
                </a:lnTo>
                <a:lnTo>
                  <a:pt x="12712" y="3797287"/>
                </a:lnTo>
                <a:lnTo>
                  <a:pt x="10706113" y="3797287"/>
                </a:lnTo>
                <a:lnTo>
                  <a:pt x="10718800" y="3797287"/>
                </a:lnTo>
                <a:lnTo>
                  <a:pt x="10718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EC5B12F-1829-E93C-2689-96D3613EEE43}"/>
              </a:ext>
            </a:extLst>
          </p:cNvPr>
          <p:cNvSpPr txBox="1"/>
          <p:nvPr/>
        </p:nvSpPr>
        <p:spPr>
          <a:xfrm>
            <a:off x="1061702" y="2573637"/>
            <a:ext cx="10154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6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BEST SCORE, PARAMETERS AND ESTIMATOR</a:t>
            </a:r>
          </a:p>
          <a:p>
            <a:pPr algn="ctr"/>
            <a:endParaRPr lang="pt-PT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E6E8256B-2A67-100E-5CBD-40DB5BB9BA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053" b="73060"/>
          <a:stretch/>
        </p:blipFill>
        <p:spPr>
          <a:xfrm>
            <a:off x="1333722" y="3512651"/>
            <a:ext cx="12725400" cy="172434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C01EA26B-67D1-89DD-5640-E1FF9CE647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73"/>
          <a:stretch/>
        </p:blipFill>
        <p:spPr>
          <a:xfrm>
            <a:off x="2162942" y="7216640"/>
            <a:ext cx="13030200" cy="427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395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8D83DB1-C3AC-3BB4-20C7-A806A9CEC87F}"/>
              </a:ext>
            </a:extLst>
          </p:cNvPr>
          <p:cNvSpPr txBox="1"/>
          <p:nvPr/>
        </p:nvSpPr>
        <p:spPr>
          <a:xfrm>
            <a:off x="10744200" y="787400"/>
            <a:ext cx="15544800" cy="2731008"/>
          </a:xfrm>
          <a:prstGeom prst="rect">
            <a:avLst/>
          </a:prstGeom>
        </p:spPr>
        <p:txBody>
          <a:bodyPr wrap="square" lIns="0" tIns="0" rIns="0" bIns="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pt-PT" sz="5400" b="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Data </a:t>
            </a:r>
            <a:r>
              <a:rPr lang="pt-PT" sz="5400" b="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Preprocessing</a:t>
            </a:r>
            <a:endParaRPr lang="pt-PT" sz="5400" b="1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spcAft>
                <a:spcPts val="600"/>
              </a:spcAft>
            </a:pPr>
            <a:endParaRPr lang="pt-PT" sz="5400" b="1" dirty="0">
              <a:latin typeface="+mj-lt"/>
              <a:ea typeface="+mj-ea"/>
              <a:cs typeface="+mj-cs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1F63AA1-AE27-46DD-94AA-A6D0990C245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 wrap="square" lIns="0" tIns="0" rIns="0" bIns="0">
            <a:spAutoFit/>
          </a:bodyPr>
          <a:lstStyle/>
          <a:p>
            <a:fld id="{B6F15528-21DE-4FAA-801E-634DDDAF4B2B}" type="slidenum">
              <a:rPr lang="pt-PT" sz="4000" b="1">
                <a:solidFill>
                  <a:schemeClr val="tx1"/>
                </a:solidFill>
              </a:rPr>
              <a:pPr/>
              <a:t>2</a:t>
            </a:fld>
            <a:endParaRPr lang="pt-PT" sz="4000" b="1">
              <a:solidFill>
                <a:schemeClr val="tx1"/>
              </a:solidFill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6BB861EF-CADC-382E-5ABA-BDBE3DB9A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980" y="3868453"/>
            <a:ext cx="16047621" cy="2350070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60C5EF1F-8459-3E23-939B-050F7531D4B1}"/>
              </a:ext>
            </a:extLst>
          </p:cNvPr>
          <p:cNvSpPr txBox="1"/>
          <p:nvPr/>
        </p:nvSpPr>
        <p:spPr>
          <a:xfrm>
            <a:off x="1325980" y="2504561"/>
            <a:ext cx="155447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 err="1">
                <a:latin typeface="Avenir Next LT Pro" panose="020B0504020202020204" pitchFamily="34" charset="0"/>
              </a:rPr>
              <a:t>Looking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at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the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raw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dataset</a:t>
            </a:r>
            <a:r>
              <a:rPr lang="pt-PT" sz="3200" dirty="0">
                <a:latin typeface="Avenir Next LT Pro" panose="020B0504020202020204" pitchFamily="34" charset="0"/>
              </a:rPr>
              <a:t>, some </a:t>
            </a:r>
            <a:r>
              <a:rPr lang="pt-PT" sz="3200" dirty="0" err="1">
                <a:latin typeface="Avenir Next LT Pro" panose="020B0504020202020204" pitchFamily="34" charset="0"/>
              </a:rPr>
              <a:t>assumptions</a:t>
            </a:r>
            <a:r>
              <a:rPr lang="pt-PT" sz="3200" dirty="0">
                <a:latin typeface="Avenir Next LT Pro" panose="020B0504020202020204" pitchFamily="34" charset="0"/>
              </a:rPr>
              <a:t> can </a:t>
            </a:r>
            <a:r>
              <a:rPr lang="pt-PT" sz="3200" dirty="0" err="1">
                <a:latin typeface="Avenir Next LT Pro" panose="020B0504020202020204" pitchFamily="34" charset="0"/>
              </a:rPr>
              <a:t>be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made</a:t>
            </a:r>
            <a:r>
              <a:rPr lang="pt-PT" sz="3200" dirty="0">
                <a:latin typeface="Avenir Next LT Pro" panose="020B0504020202020204" pitchFamily="34" charset="0"/>
              </a:rPr>
              <a:t> as to </a:t>
            </a:r>
            <a:r>
              <a:rPr lang="pt-PT" sz="3200" dirty="0" err="1">
                <a:latin typeface="Avenir Next LT Pro" panose="020B0504020202020204" pitchFamily="34" charset="0"/>
              </a:rPr>
              <a:t>what</a:t>
            </a:r>
            <a:r>
              <a:rPr lang="pt-PT" sz="3200" dirty="0">
                <a:latin typeface="Avenir Next LT Pro" panose="020B0504020202020204" pitchFamily="34" charset="0"/>
              </a:rPr>
              <a:t> can </a:t>
            </a:r>
            <a:r>
              <a:rPr lang="pt-PT" sz="3200" dirty="0" err="1">
                <a:latin typeface="Avenir Next LT Pro" panose="020B0504020202020204" pitchFamily="34" charset="0"/>
              </a:rPr>
              <a:t>impact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or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not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the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predictive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model</a:t>
            </a:r>
            <a:r>
              <a:rPr lang="pt-PT" sz="3200" dirty="0">
                <a:latin typeface="Avenir Next LT Pro" panose="020B0504020202020204" pitchFamily="34" charset="0"/>
              </a:rPr>
              <a:t>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96E65E1-D4BB-19DB-7D85-1043AAF532D4}"/>
              </a:ext>
            </a:extLst>
          </p:cNvPr>
          <p:cNvSpPr txBox="1"/>
          <p:nvPr/>
        </p:nvSpPr>
        <p:spPr>
          <a:xfrm>
            <a:off x="1645828" y="6508825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Duplicates</a:t>
            </a:r>
            <a:endParaRPr lang="pt-PT" sz="2000" b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AC2C44A-9EFD-F254-86C1-E2733FD88B30}"/>
              </a:ext>
            </a:extLst>
          </p:cNvPr>
          <p:cNvSpPr txBox="1"/>
          <p:nvPr/>
        </p:nvSpPr>
        <p:spPr>
          <a:xfrm>
            <a:off x="1645828" y="7204578"/>
            <a:ext cx="6956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Remove </a:t>
            </a:r>
            <a:r>
              <a:rPr lang="pt-PT" sz="3200" i="1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Song</a:t>
            </a:r>
            <a:r>
              <a:rPr lang="pt-PT" sz="3200" i="1" dirty="0">
                <a:solidFill>
                  <a:schemeClr val="bg1"/>
                </a:solidFill>
                <a:latin typeface="Avenir Next LT Pro" panose="020B0504020202020204" pitchFamily="34" charset="0"/>
              </a:rPr>
              <a:t>/</a:t>
            </a:r>
            <a:r>
              <a:rPr lang="pt-PT" sz="3200" i="1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Key</a:t>
            </a:r>
            <a:r>
              <a:rPr lang="pt-PT" sz="3200" dirty="0">
                <a:solidFill>
                  <a:schemeClr val="bg1"/>
                </a:solidFill>
                <a:latin typeface="Avenir Next LT Pro" panose="020B0504020202020204" pitchFamily="34" charset="0"/>
              </a:rPr>
              <a:t> </a:t>
            </a:r>
            <a:r>
              <a:rPr lang="pt-PT" sz="3200" b="1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parameter</a:t>
            </a:r>
            <a:endParaRPr lang="pt-PT" sz="2000" b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68DD6D7-A2A0-7DDE-7AC6-27BEC8DE08D0}"/>
              </a:ext>
            </a:extLst>
          </p:cNvPr>
          <p:cNvSpPr txBox="1"/>
          <p:nvPr/>
        </p:nvSpPr>
        <p:spPr>
          <a:xfrm>
            <a:off x="1645828" y="8011309"/>
            <a:ext cx="6956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Remove </a:t>
            </a:r>
            <a:r>
              <a:rPr lang="pt-PT" sz="3200" i="1" dirty="0">
                <a:solidFill>
                  <a:schemeClr val="bg1"/>
                </a:solidFill>
                <a:latin typeface="Avenir Next LT Pro" panose="020B0504020202020204" pitchFamily="34" charset="0"/>
              </a:rPr>
              <a:t>out </a:t>
            </a:r>
            <a:r>
              <a:rPr lang="pt-PT" sz="3200" i="1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of</a:t>
            </a:r>
            <a:r>
              <a:rPr lang="pt-PT" sz="3200" i="1" dirty="0">
                <a:solidFill>
                  <a:schemeClr val="bg1"/>
                </a:solidFill>
                <a:latin typeface="Avenir Next LT Pro" panose="020B0504020202020204" pitchFamily="34" charset="0"/>
              </a:rPr>
              <a:t> </a:t>
            </a:r>
            <a:r>
              <a:rPr lang="pt-PT" sz="3200" i="1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year</a:t>
            </a:r>
            <a:r>
              <a:rPr lang="pt-PT" sz="3200" i="1" dirty="0">
                <a:solidFill>
                  <a:schemeClr val="bg1"/>
                </a:solidFill>
                <a:latin typeface="Avenir Next LT Pro" panose="020B0504020202020204" pitchFamily="34" charset="0"/>
              </a:rPr>
              <a:t> range </a:t>
            </a:r>
            <a:r>
              <a:rPr lang="pt-PT" sz="3200" b="1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rows</a:t>
            </a:r>
            <a:endParaRPr lang="pt-PT" sz="2000" b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962898F-B0A5-F67C-2A55-8B393E0FA6F1}"/>
              </a:ext>
            </a:extLst>
          </p:cNvPr>
          <p:cNvSpPr txBox="1"/>
          <p:nvPr/>
        </p:nvSpPr>
        <p:spPr>
          <a:xfrm>
            <a:off x="1645828" y="8883966"/>
            <a:ext cx="8041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Change the </a:t>
            </a:r>
            <a:r>
              <a:rPr lang="en-US" sz="3200" i="1" dirty="0">
                <a:solidFill>
                  <a:schemeClr val="bg1"/>
                </a:solidFill>
                <a:latin typeface="Avenir Next LT Pro" panose="020B0504020202020204" pitchFamily="34" charset="0"/>
              </a:rPr>
              <a:t>unit of measure </a:t>
            </a:r>
            <a:r>
              <a:rPr lang="en-US" sz="32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for duration</a:t>
            </a:r>
            <a:endParaRPr lang="pt-PT" sz="2000" b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D490AD8-21DE-D29A-1F5A-5807C26C4244}"/>
              </a:ext>
            </a:extLst>
          </p:cNvPr>
          <p:cNvSpPr txBox="1"/>
          <p:nvPr/>
        </p:nvSpPr>
        <p:spPr>
          <a:xfrm>
            <a:off x="1699514" y="9836150"/>
            <a:ext cx="8041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Assign a </a:t>
            </a:r>
            <a:r>
              <a:rPr lang="en-US" sz="3200" i="1" dirty="0">
                <a:solidFill>
                  <a:schemeClr val="bg1"/>
                </a:solidFill>
                <a:latin typeface="Avenir Next LT Pro" panose="020B0504020202020204" pitchFamily="34" charset="0"/>
              </a:rPr>
              <a:t>genre</a:t>
            </a:r>
            <a:r>
              <a:rPr lang="en-US" sz="32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 to set()</a:t>
            </a:r>
            <a:endParaRPr lang="pt-PT" sz="2000" b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0A6516E-3F24-90A9-0380-7B546DB7F2A1}"/>
              </a:ext>
            </a:extLst>
          </p:cNvPr>
          <p:cNvSpPr txBox="1"/>
          <p:nvPr/>
        </p:nvSpPr>
        <p:spPr>
          <a:xfrm>
            <a:off x="1645828" y="10642881"/>
            <a:ext cx="80415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Remove </a:t>
            </a:r>
            <a:r>
              <a:rPr lang="en-US" sz="3200" i="1" dirty="0">
                <a:solidFill>
                  <a:schemeClr val="bg1"/>
                </a:solidFill>
                <a:latin typeface="Avenir Next LT Pro" panose="020B0504020202020204" pitchFamily="34" charset="0"/>
              </a:rPr>
              <a:t>popularity</a:t>
            </a:r>
            <a:r>
              <a:rPr lang="en-US" sz="32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 parameter and create </a:t>
            </a:r>
            <a:r>
              <a:rPr lang="en-US" sz="3200" i="1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popularity_class</a:t>
            </a:r>
            <a:endParaRPr lang="pt-PT" sz="2000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FCE1D28C-D241-8A7C-E3CF-6D8914535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4361" y="7474427"/>
            <a:ext cx="6176418" cy="398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926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636D1954-1DFE-0BE5-7F0C-404436D6B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970" y="3302953"/>
            <a:ext cx="5410200" cy="5195960"/>
          </a:xfrm>
          <a:prstGeom prst="rect">
            <a:avLst/>
          </a:prstGeom>
        </p:spPr>
      </p:pic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2A92DA1-CEFF-302F-1AF0-BE9922F8468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PT" smtClean="0"/>
              <a:t>20</a:t>
            </a:fld>
            <a:endParaRPr lang="pt-PT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05152C3-3549-9ADA-F3FB-56441A9975DA}"/>
              </a:ext>
            </a:extLst>
          </p:cNvPr>
          <p:cNvSpPr txBox="1"/>
          <p:nvPr/>
        </p:nvSpPr>
        <p:spPr>
          <a:xfrm>
            <a:off x="0" y="2232366"/>
            <a:ext cx="5887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6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CONFUSION MATRIX</a:t>
            </a:r>
          </a:p>
          <a:p>
            <a:pPr algn="ctr"/>
            <a:endParaRPr lang="pt-PT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0" name="object 14">
            <a:extLst>
              <a:ext uri="{FF2B5EF4-FFF2-40B4-BE49-F238E27FC236}">
                <a16:creationId xmlns:a16="http://schemas.microsoft.com/office/drawing/2014/main" id="{64C4AD1C-37D7-924B-47A7-C71A84EE3FA6}"/>
              </a:ext>
            </a:extLst>
          </p:cNvPr>
          <p:cNvSpPr/>
          <p:nvPr/>
        </p:nvSpPr>
        <p:spPr>
          <a:xfrm>
            <a:off x="351670" y="2159000"/>
            <a:ext cx="7162801" cy="6559296"/>
          </a:xfrm>
          <a:custGeom>
            <a:avLst/>
            <a:gdLst/>
            <a:ahLst/>
            <a:cxnLst/>
            <a:rect l="l" t="t" r="r" b="b"/>
            <a:pathLst>
              <a:path w="10718800" h="3797300">
                <a:moveTo>
                  <a:pt x="12700" y="0"/>
                </a:moveTo>
                <a:lnTo>
                  <a:pt x="12" y="0"/>
                </a:lnTo>
                <a:lnTo>
                  <a:pt x="0" y="12687"/>
                </a:lnTo>
                <a:lnTo>
                  <a:pt x="0" y="3784600"/>
                </a:lnTo>
                <a:lnTo>
                  <a:pt x="0" y="3797300"/>
                </a:lnTo>
                <a:lnTo>
                  <a:pt x="12700" y="3797300"/>
                </a:lnTo>
                <a:lnTo>
                  <a:pt x="12700" y="0"/>
                </a:lnTo>
                <a:close/>
              </a:path>
              <a:path w="10718800" h="3797300">
                <a:moveTo>
                  <a:pt x="10718800" y="0"/>
                </a:moveTo>
                <a:lnTo>
                  <a:pt x="10706113" y="0"/>
                </a:lnTo>
                <a:lnTo>
                  <a:pt x="12712" y="0"/>
                </a:lnTo>
                <a:lnTo>
                  <a:pt x="12712" y="12687"/>
                </a:lnTo>
                <a:lnTo>
                  <a:pt x="10706113" y="12687"/>
                </a:lnTo>
                <a:lnTo>
                  <a:pt x="10706113" y="3784587"/>
                </a:lnTo>
                <a:lnTo>
                  <a:pt x="12712" y="3784587"/>
                </a:lnTo>
                <a:lnTo>
                  <a:pt x="12712" y="3797287"/>
                </a:lnTo>
                <a:lnTo>
                  <a:pt x="10706113" y="3797287"/>
                </a:lnTo>
                <a:lnTo>
                  <a:pt x="10718800" y="3797287"/>
                </a:lnTo>
                <a:lnTo>
                  <a:pt x="10718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2FAAE4C-EF2E-F237-F970-CD24D2ED83D0}"/>
              </a:ext>
            </a:extLst>
          </p:cNvPr>
          <p:cNvSpPr txBox="1"/>
          <p:nvPr/>
        </p:nvSpPr>
        <p:spPr>
          <a:xfrm>
            <a:off x="775854" y="1023351"/>
            <a:ext cx="1112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b="1" i="1" dirty="0">
                <a:solidFill>
                  <a:schemeClr val="bg1"/>
                </a:solidFill>
              </a:rPr>
              <a:t>K-NN </a:t>
            </a:r>
            <a:r>
              <a:rPr lang="pt-PT" sz="4000" b="1" i="1" u="sng" dirty="0" err="1">
                <a:solidFill>
                  <a:schemeClr val="bg1"/>
                </a:solidFill>
              </a:rPr>
              <a:t>Usind</a:t>
            </a:r>
            <a:r>
              <a:rPr lang="pt-PT" sz="4000" b="1" i="1" u="sng" dirty="0">
                <a:solidFill>
                  <a:schemeClr val="bg1"/>
                </a:solidFill>
              </a:rPr>
              <a:t> </a:t>
            </a:r>
            <a:r>
              <a:rPr lang="pt-PT" sz="4000" b="1" i="1" u="sng" dirty="0" err="1">
                <a:solidFill>
                  <a:schemeClr val="bg1"/>
                </a:solidFill>
              </a:rPr>
              <a:t>GridSearchCV</a:t>
            </a:r>
            <a:endParaRPr lang="pt-PT" sz="4000" b="1" i="1" u="sng" dirty="0">
              <a:solidFill>
                <a:schemeClr val="bg1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35652A9-A511-522D-43A2-AC80E56EAB38}"/>
              </a:ext>
            </a:extLst>
          </p:cNvPr>
          <p:cNvSpPr txBox="1"/>
          <p:nvPr/>
        </p:nvSpPr>
        <p:spPr>
          <a:xfrm>
            <a:off x="14325600" y="482600"/>
            <a:ext cx="15544800" cy="2731008"/>
          </a:xfrm>
          <a:prstGeom prst="rect">
            <a:avLst/>
          </a:prstGeom>
        </p:spPr>
        <p:txBody>
          <a:bodyPr wrap="square" lIns="0" tIns="0" rIns="0" bIns="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pt-PT" sz="5400" b="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Results</a:t>
            </a:r>
            <a:endParaRPr lang="pt-PT" sz="5400" b="1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spcAft>
                <a:spcPts val="600"/>
              </a:spcAft>
            </a:pPr>
            <a:endParaRPr lang="pt-PT" sz="5400" b="1" dirty="0">
              <a:latin typeface="+mj-lt"/>
              <a:ea typeface="+mj-ea"/>
              <a:cs typeface="+mj-cs"/>
            </a:endParaRPr>
          </a:p>
        </p:txBody>
      </p:sp>
      <p:sp>
        <p:nvSpPr>
          <p:cNvPr id="13" name="Marcador de Posição do Número do Diapositivo 4">
            <a:extLst>
              <a:ext uri="{FF2B5EF4-FFF2-40B4-BE49-F238E27FC236}">
                <a16:creationId xmlns:a16="http://schemas.microsoft.com/office/drawing/2014/main" id="{4C3690F7-BAF2-9CDC-E666-C75B94D9C1E2}"/>
              </a:ext>
            </a:extLst>
          </p:cNvPr>
          <p:cNvSpPr txBox="1">
            <a:spLocks/>
          </p:cNvSpPr>
          <p:nvPr/>
        </p:nvSpPr>
        <p:spPr>
          <a:xfrm>
            <a:off x="13167361" y="12094464"/>
            <a:ext cx="420624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pt-PT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pt-PT" sz="4000" b="1" smtClean="0">
                <a:solidFill>
                  <a:schemeClr val="tx1"/>
                </a:solidFill>
              </a:rPr>
              <a:pPr/>
              <a:t>20</a:t>
            </a:fld>
            <a:endParaRPr lang="pt-PT" sz="4000" b="1" dirty="0">
              <a:solidFill>
                <a:schemeClr val="tx1"/>
              </a:solidFill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017B65FC-6B3C-1A27-7E73-CD0623D6A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9799" y="3137850"/>
            <a:ext cx="6586472" cy="6416132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EDC381AA-4A9F-0AEF-3B9C-F515570BF6C7}"/>
              </a:ext>
            </a:extLst>
          </p:cNvPr>
          <p:cNvSpPr txBox="1"/>
          <p:nvPr/>
        </p:nvSpPr>
        <p:spPr>
          <a:xfrm>
            <a:off x="7866141" y="2307622"/>
            <a:ext cx="6573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6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ROC CURVE</a:t>
            </a:r>
          </a:p>
          <a:p>
            <a:pPr algn="ctr"/>
            <a:endParaRPr lang="pt-PT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F891DF92-1EC7-505A-413A-C9B733BF6918}"/>
              </a:ext>
            </a:extLst>
          </p:cNvPr>
          <p:cNvSpPr/>
          <p:nvPr/>
        </p:nvSpPr>
        <p:spPr>
          <a:xfrm>
            <a:off x="9222759" y="2149764"/>
            <a:ext cx="7997314" cy="7704571"/>
          </a:xfrm>
          <a:custGeom>
            <a:avLst/>
            <a:gdLst/>
            <a:ahLst/>
            <a:cxnLst/>
            <a:rect l="l" t="t" r="r" b="b"/>
            <a:pathLst>
              <a:path w="10718800" h="3797300">
                <a:moveTo>
                  <a:pt x="12700" y="0"/>
                </a:moveTo>
                <a:lnTo>
                  <a:pt x="12" y="0"/>
                </a:lnTo>
                <a:lnTo>
                  <a:pt x="0" y="12687"/>
                </a:lnTo>
                <a:lnTo>
                  <a:pt x="0" y="3784600"/>
                </a:lnTo>
                <a:lnTo>
                  <a:pt x="0" y="3797300"/>
                </a:lnTo>
                <a:lnTo>
                  <a:pt x="12700" y="3797300"/>
                </a:lnTo>
                <a:lnTo>
                  <a:pt x="12700" y="0"/>
                </a:lnTo>
                <a:close/>
              </a:path>
              <a:path w="10718800" h="3797300">
                <a:moveTo>
                  <a:pt x="10718800" y="0"/>
                </a:moveTo>
                <a:lnTo>
                  <a:pt x="10706113" y="0"/>
                </a:lnTo>
                <a:lnTo>
                  <a:pt x="12712" y="0"/>
                </a:lnTo>
                <a:lnTo>
                  <a:pt x="12712" y="12687"/>
                </a:lnTo>
                <a:lnTo>
                  <a:pt x="10706113" y="12687"/>
                </a:lnTo>
                <a:lnTo>
                  <a:pt x="10706113" y="3784587"/>
                </a:lnTo>
                <a:lnTo>
                  <a:pt x="12712" y="3784587"/>
                </a:lnTo>
                <a:lnTo>
                  <a:pt x="12712" y="3797287"/>
                </a:lnTo>
                <a:lnTo>
                  <a:pt x="10706113" y="3797287"/>
                </a:lnTo>
                <a:lnTo>
                  <a:pt x="10718800" y="3797287"/>
                </a:lnTo>
                <a:lnTo>
                  <a:pt x="10718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16C8CD6A-2EE0-0998-5F43-08C981E6D4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622" r="37736" b="1"/>
          <a:stretch/>
        </p:blipFill>
        <p:spPr>
          <a:xfrm>
            <a:off x="446794" y="9082731"/>
            <a:ext cx="8088308" cy="362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120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ção do Número do Diapositivo 7">
            <a:extLst>
              <a:ext uri="{FF2B5EF4-FFF2-40B4-BE49-F238E27FC236}">
                <a16:creationId xmlns:a16="http://schemas.microsoft.com/office/drawing/2014/main" id="{A8E045FE-7C35-928E-622F-E70C2DB548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 wrap="square" lIns="0" tIns="0" rIns="0" bIns="0">
            <a:spAutoFit/>
          </a:bodyPr>
          <a:lstStyle/>
          <a:p>
            <a:fld id="{B6F15528-21DE-4FAA-801E-634DDDAF4B2B}" type="slidenum">
              <a:rPr lang="pt-PT" sz="4000" b="1">
                <a:solidFill>
                  <a:schemeClr val="tx1"/>
                </a:solidFill>
              </a:rPr>
              <a:pPr/>
              <a:t>21</a:t>
            </a:fld>
            <a:endParaRPr lang="pt-PT" sz="4000" b="1" dirty="0">
              <a:solidFill>
                <a:schemeClr val="tx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F3CAB4D-32F2-DC52-4730-BAA87D51D7CB}"/>
              </a:ext>
            </a:extLst>
          </p:cNvPr>
          <p:cNvSpPr txBox="1"/>
          <p:nvPr/>
        </p:nvSpPr>
        <p:spPr>
          <a:xfrm>
            <a:off x="775854" y="1023351"/>
            <a:ext cx="1112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b="1" i="1" dirty="0" err="1">
                <a:solidFill>
                  <a:schemeClr val="bg1"/>
                </a:solidFill>
              </a:rPr>
              <a:t>Logistic</a:t>
            </a:r>
            <a:r>
              <a:rPr lang="pt-PT" sz="4000" b="1" i="1" dirty="0">
                <a:solidFill>
                  <a:schemeClr val="bg1"/>
                </a:solidFill>
              </a:rPr>
              <a:t> </a:t>
            </a:r>
            <a:r>
              <a:rPr lang="pt-PT" sz="4000" b="1" i="1" dirty="0" err="1">
                <a:solidFill>
                  <a:schemeClr val="bg1"/>
                </a:solidFill>
              </a:rPr>
              <a:t>Regression</a:t>
            </a:r>
            <a:r>
              <a:rPr lang="pt-PT" sz="4000" b="1" i="1" dirty="0">
                <a:solidFill>
                  <a:schemeClr val="bg1"/>
                </a:solidFill>
              </a:rPr>
              <a:t> </a:t>
            </a:r>
            <a:r>
              <a:rPr lang="pt-PT" sz="4000" b="1" i="1" u="sng" dirty="0" err="1">
                <a:solidFill>
                  <a:schemeClr val="bg1"/>
                </a:solidFill>
              </a:rPr>
              <a:t>Usind</a:t>
            </a:r>
            <a:r>
              <a:rPr lang="pt-PT" sz="4000" b="1" i="1" u="sng" dirty="0">
                <a:solidFill>
                  <a:schemeClr val="bg1"/>
                </a:solidFill>
              </a:rPr>
              <a:t> </a:t>
            </a:r>
            <a:r>
              <a:rPr lang="pt-PT" sz="4000" b="1" i="1" u="sng" dirty="0" err="1">
                <a:solidFill>
                  <a:schemeClr val="bg1"/>
                </a:solidFill>
              </a:rPr>
              <a:t>GridSearchCV</a:t>
            </a:r>
            <a:endParaRPr lang="pt-PT" sz="4000" b="1" i="1" u="sng" dirty="0">
              <a:solidFill>
                <a:schemeClr val="bg1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C6FC068-6314-3619-CBC6-8C659B2C1047}"/>
              </a:ext>
            </a:extLst>
          </p:cNvPr>
          <p:cNvSpPr txBox="1"/>
          <p:nvPr/>
        </p:nvSpPr>
        <p:spPr>
          <a:xfrm>
            <a:off x="14325600" y="482600"/>
            <a:ext cx="15544800" cy="2731008"/>
          </a:xfrm>
          <a:prstGeom prst="rect">
            <a:avLst/>
          </a:prstGeom>
        </p:spPr>
        <p:txBody>
          <a:bodyPr wrap="square" lIns="0" tIns="0" rIns="0" bIns="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pt-PT" sz="5400" b="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Results</a:t>
            </a:r>
            <a:endParaRPr lang="pt-PT" sz="5400" b="1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spcAft>
                <a:spcPts val="600"/>
              </a:spcAft>
            </a:pPr>
            <a:endParaRPr lang="pt-PT" sz="5400" b="1" dirty="0">
              <a:latin typeface="+mj-lt"/>
              <a:ea typeface="+mj-ea"/>
              <a:cs typeface="+mj-cs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BCEC059-BEB9-989F-8159-FCDDFF46954C}"/>
              </a:ext>
            </a:extLst>
          </p:cNvPr>
          <p:cNvSpPr txBox="1"/>
          <p:nvPr/>
        </p:nvSpPr>
        <p:spPr>
          <a:xfrm>
            <a:off x="1371600" y="4031488"/>
            <a:ext cx="15544800" cy="2731008"/>
          </a:xfrm>
          <a:prstGeom prst="rect">
            <a:avLst/>
          </a:prstGeom>
        </p:spPr>
        <p:txBody>
          <a:bodyPr wrap="square" lIns="0" tIns="0" rIns="0" bIns="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pt-PT" sz="5400" b="1" dirty="0"/>
              <a:t> </a:t>
            </a:r>
          </a:p>
          <a:p>
            <a:pPr>
              <a:spcAft>
                <a:spcPts val="600"/>
              </a:spcAft>
            </a:pPr>
            <a:endParaRPr lang="pt-PT" sz="5400" b="1" dirty="0">
              <a:latin typeface="+mj-lt"/>
            </a:endParaRPr>
          </a:p>
          <a:p>
            <a:pPr>
              <a:spcAft>
                <a:spcPts val="600"/>
              </a:spcAft>
            </a:pPr>
            <a:endParaRPr lang="pt-PT" sz="5400" b="1" dirty="0">
              <a:latin typeface="+mj-lt"/>
              <a:ea typeface="+mj-ea"/>
              <a:cs typeface="+mj-cs"/>
            </a:endParaRPr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0C31D601-EAA2-925B-D995-004AE0348C8C}"/>
              </a:ext>
            </a:extLst>
          </p:cNvPr>
          <p:cNvSpPr/>
          <p:nvPr/>
        </p:nvSpPr>
        <p:spPr>
          <a:xfrm>
            <a:off x="1061702" y="6476993"/>
            <a:ext cx="15063356" cy="5309242"/>
          </a:xfrm>
          <a:custGeom>
            <a:avLst/>
            <a:gdLst/>
            <a:ahLst/>
            <a:cxnLst/>
            <a:rect l="l" t="t" r="r" b="b"/>
            <a:pathLst>
              <a:path w="10718800" h="3797300">
                <a:moveTo>
                  <a:pt x="12700" y="0"/>
                </a:moveTo>
                <a:lnTo>
                  <a:pt x="12" y="0"/>
                </a:lnTo>
                <a:lnTo>
                  <a:pt x="0" y="12687"/>
                </a:lnTo>
                <a:lnTo>
                  <a:pt x="0" y="3784600"/>
                </a:lnTo>
                <a:lnTo>
                  <a:pt x="0" y="3797300"/>
                </a:lnTo>
                <a:lnTo>
                  <a:pt x="12700" y="3797300"/>
                </a:lnTo>
                <a:lnTo>
                  <a:pt x="12700" y="0"/>
                </a:lnTo>
                <a:close/>
              </a:path>
              <a:path w="10718800" h="3797300">
                <a:moveTo>
                  <a:pt x="10718800" y="0"/>
                </a:moveTo>
                <a:lnTo>
                  <a:pt x="10706113" y="0"/>
                </a:lnTo>
                <a:lnTo>
                  <a:pt x="12712" y="0"/>
                </a:lnTo>
                <a:lnTo>
                  <a:pt x="12712" y="12687"/>
                </a:lnTo>
                <a:lnTo>
                  <a:pt x="10706113" y="12687"/>
                </a:lnTo>
                <a:lnTo>
                  <a:pt x="10706113" y="3784587"/>
                </a:lnTo>
                <a:lnTo>
                  <a:pt x="12712" y="3784587"/>
                </a:lnTo>
                <a:lnTo>
                  <a:pt x="12712" y="3797287"/>
                </a:lnTo>
                <a:lnTo>
                  <a:pt x="10706113" y="3797287"/>
                </a:lnTo>
                <a:lnTo>
                  <a:pt x="10718800" y="3797287"/>
                </a:lnTo>
                <a:lnTo>
                  <a:pt x="10718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1D6F3F4-CC83-A15D-EB53-4ADB136950A3}"/>
              </a:ext>
            </a:extLst>
          </p:cNvPr>
          <p:cNvSpPr txBox="1"/>
          <p:nvPr/>
        </p:nvSpPr>
        <p:spPr>
          <a:xfrm>
            <a:off x="706581" y="6461309"/>
            <a:ext cx="10154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6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PERFORMANCE VS. HYPER-PARAMETERS</a:t>
            </a:r>
          </a:p>
          <a:p>
            <a:pPr algn="ctr"/>
            <a:endParaRPr lang="pt-PT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8" name="object 14">
            <a:extLst>
              <a:ext uri="{FF2B5EF4-FFF2-40B4-BE49-F238E27FC236}">
                <a16:creationId xmlns:a16="http://schemas.microsoft.com/office/drawing/2014/main" id="{0FC64B32-698E-673B-6765-E039811F8FB5}"/>
              </a:ext>
            </a:extLst>
          </p:cNvPr>
          <p:cNvSpPr/>
          <p:nvPr/>
        </p:nvSpPr>
        <p:spPr>
          <a:xfrm>
            <a:off x="1067245" y="2489403"/>
            <a:ext cx="13258355" cy="3087040"/>
          </a:xfrm>
          <a:custGeom>
            <a:avLst/>
            <a:gdLst/>
            <a:ahLst/>
            <a:cxnLst/>
            <a:rect l="l" t="t" r="r" b="b"/>
            <a:pathLst>
              <a:path w="10718800" h="3797300">
                <a:moveTo>
                  <a:pt x="12700" y="0"/>
                </a:moveTo>
                <a:lnTo>
                  <a:pt x="12" y="0"/>
                </a:lnTo>
                <a:lnTo>
                  <a:pt x="0" y="12687"/>
                </a:lnTo>
                <a:lnTo>
                  <a:pt x="0" y="3784600"/>
                </a:lnTo>
                <a:lnTo>
                  <a:pt x="0" y="3797300"/>
                </a:lnTo>
                <a:lnTo>
                  <a:pt x="12700" y="3797300"/>
                </a:lnTo>
                <a:lnTo>
                  <a:pt x="12700" y="0"/>
                </a:lnTo>
                <a:close/>
              </a:path>
              <a:path w="10718800" h="3797300">
                <a:moveTo>
                  <a:pt x="10718800" y="0"/>
                </a:moveTo>
                <a:lnTo>
                  <a:pt x="10706113" y="0"/>
                </a:lnTo>
                <a:lnTo>
                  <a:pt x="12712" y="0"/>
                </a:lnTo>
                <a:lnTo>
                  <a:pt x="12712" y="12687"/>
                </a:lnTo>
                <a:lnTo>
                  <a:pt x="10706113" y="12687"/>
                </a:lnTo>
                <a:lnTo>
                  <a:pt x="10706113" y="3784587"/>
                </a:lnTo>
                <a:lnTo>
                  <a:pt x="12712" y="3784587"/>
                </a:lnTo>
                <a:lnTo>
                  <a:pt x="12712" y="3797287"/>
                </a:lnTo>
                <a:lnTo>
                  <a:pt x="10706113" y="3797287"/>
                </a:lnTo>
                <a:lnTo>
                  <a:pt x="10718800" y="3797287"/>
                </a:lnTo>
                <a:lnTo>
                  <a:pt x="10718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2AE9421-DC61-A771-4EAC-FC4AC298C1F4}"/>
              </a:ext>
            </a:extLst>
          </p:cNvPr>
          <p:cNvSpPr txBox="1"/>
          <p:nvPr/>
        </p:nvSpPr>
        <p:spPr>
          <a:xfrm>
            <a:off x="1061702" y="2573637"/>
            <a:ext cx="10154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6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BEST SCORE, PARAMETERS AND ESTIMATOR</a:t>
            </a:r>
          </a:p>
          <a:p>
            <a:pPr algn="ctr"/>
            <a:endParaRPr lang="pt-PT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B89D035F-4F37-0DCF-D079-952F2CF36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679" y="7281333"/>
            <a:ext cx="13291802" cy="4197011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A8407ACD-FB63-0DEB-3E74-4D69263AD9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064"/>
          <a:stretch/>
        </p:blipFill>
        <p:spPr>
          <a:xfrm>
            <a:off x="1298791" y="3293741"/>
            <a:ext cx="12692645" cy="200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584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A239EE5A-22C1-2830-0C62-AA8CF8E48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276" y="2860819"/>
            <a:ext cx="6526928" cy="6093470"/>
          </a:xfrm>
          <a:prstGeom prst="rect">
            <a:avLst/>
          </a:prstGeom>
        </p:spPr>
      </p:pic>
      <p:sp>
        <p:nvSpPr>
          <p:cNvPr id="8" name="Marcador de Posição do Número do Diapositivo 7">
            <a:extLst>
              <a:ext uri="{FF2B5EF4-FFF2-40B4-BE49-F238E27FC236}">
                <a16:creationId xmlns:a16="http://schemas.microsoft.com/office/drawing/2014/main" id="{A8E045FE-7C35-928E-622F-E70C2DB548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 wrap="square" lIns="0" tIns="0" rIns="0" bIns="0">
            <a:spAutoFit/>
          </a:bodyPr>
          <a:lstStyle/>
          <a:p>
            <a:fld id="{B6F15528-21DE-4FAA-801E-634DDDAF4B2B}" type="slidenum">
              <a:rPr lang="pt-PT" sz="4000" b="1">
                <a:solidFill>
                  <a:schemeClr val="tx1"/>
                </a:solidFill>
              </a:rPr>
              <a:pPr/>
              <a:t>22</a:t>
            </a:fld>
            <a:endParaRPr lang="pt-PT" sz="4000" b="1">
              <a:solidFill>
                <a:schemeClr val="tx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F3CAB4D-32F2-DC52-4730-BAA87D51D7CB}"/>
              </a:ext>
            </a:extLst>
          </p:cNvPr>
          <p:cNvSpPr txBox="1"/>
          <p:nvPr/>
        </p:nvSpPr>
        <p:spPr>
          <a:xfrm>
            <a:off x="775854" y="1023351"/>
            <a:ext cx="1112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b="1" i="1" dirty="0" err="1">
                <a:solidFill>
                  <a:schemeClr val="bg1"/>
                </a:solidFill>
              </a:rPr>
              <a:t>Logistic</a:t>
            </a:r>
            <a:r>
              <a:rPr lang="pt-PT" sz="4000" b="1" i="1" dirty="0">
                <a:solidFill>
                  <a:schemeClr val="bg1"/>
                </a:solidFill>
              </a:rPr>
              <a:t> </a:t>
            </a:r>
            <a:r>
              <a:rPr lang="pt-PT" sz="4000" b="1" i="1" dirty="0" err="1">
                <a:solidFill>
                  <a:schemeClr val="bg1"/>
                </a:solidFill>
              </a:rPr>
              <a:t>Regression</a:t>
            </a:r>
            <a:r>
              <a:rPr lang="pt-PT" sz="4000" b="1" i="1" dirty="0">
                <a:solidFill>
                  <a:schemeClr val="bg1"/>
                </a:solidFill>
              </a:rPr>
              <a:t> </a:t>
            </a:r>
            <a:r>
              <a:rPr lang="pt-PT" sz="4000" b="1" i="1" u="sng" dirty="0" err="1">
                <a:solidFill>
                  <a:schemeClr val="bg1"/>
                </a:solidFill>
              </a:rPr>
              <a:t>Usind</a:t>
            </a:r>
            <a:r>
              <a:rPr lang="pt-PT" sz="4000" b="1" i="1" u="sng" dirty="0">
                <a:solidFill>
                  <a:schemeClr val="bg1"/>
                </a:solidFill>
              </a:rPr>
              <a:t> </a:t>
            </a:r>
            <a:r>
              <a:rPr lang="pt-PT" sz="4000" b="1" i="1" u="sng" dirty="0" err="1">
                <a:solidFill>
                  <a:schemeClr val="bg1"/>
                </a:solidFill>
              </a:rPr>
              <a:t>GridSearchCV</a:t>
            </a:r>
            <a:endParaRPr lang="pt-PT" sz="4000" b="1" i="1" u="sng" dirty="0">
              <a:solidFill>
                <a:schemeClr val="bg1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C6FC068-6314-3619-CBC6-8C659B2C1047}"/>
              </a:ext>
            </a:extLst>
          </p:cNvPr>
          <p:cNvSpPr txBox="1"/>
          <p:nvPr/>
        </p:nvSpPr>
        <p:spPr>
          <a:xfrm>
            <a:off x="14325600" y="482600"/>
            <a:ext cx="15544800" cy="2731008"/>
          </a:xfrm>
          <a:prstGeom prst="rect">
            <a:avLst/>
          </a:prstGeom>
        </p:spPr>
        <p:txBody>
          <a:bodyPr wrap="square" lIns="0" tIns="0" rIns="0" bIns="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pt-PT" sz="5400" b="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Results</a:t>
            </a:r>
            <a:endParaRPr lang="pt-PT" sz="5400" b="1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spcAft>
                <a:spcPts val="600"/>
              </a:spcAft>
            </a:pPr>
            <a:endParaRPr lang="pt-PT" sz="54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894471-532B-0ABC-521F-9F7B7025E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7522" y="3427093"/>
            <a:ext cx="6190535" cy="6556721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14593534-7EEA-4698-4A01-0F455922CDD1}"/>
              </a:ext>
            </a:extLst>
          </p:cNvPr>
          <p:cNvSpPr txBox="1"/>
          <p:nvPr/>
        </p:nvSpPr>
        <p:spPr>
          <a:xfrm>
            <a:off x="9263865" y="2596866"/>
            <a:ext cx="6177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6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ROC CURVE</a:t>
            </a:r>
          </a:p>
          <a:p>
            <a:pPr algn="ctr"/>
            <a:endParaRPr lang="pt-PT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5B7E18A6-7953-6F3E-7FFC-0F92560FF050}"/>
              </a:ext>
            </a:extLst>
          </p:cNvPr>
          <p:cNvSpPr/>
          <p:nvPr/>
        </p:nvSpPr>
        <p:spPr>
          <a:xfrm>
            <a:off x="10620482" y="2439008"/>
            <a:ext cx="7267174" cy="7873392"/>
          </a:xfrm>
          <a:custGeom>
            <a:avLst/>
            <a:gdLst/>
            <a:ahLst/>
            <a:cxnLst/>
            <a:rect l="l" t="t" r="r" b="b"/>
            <a:pathLst>
              <a:path w="10718800" h="3797300">
                <a:moveTo>
                  <a:pt x="12700" y="0"/>
                </a:moveTo>
                <a:lnTo>
                  <a:pt x="12" y="0"/>
                </a:lnTo>
                <a:lnTo>
                  <a:pt x="0" y="12687"/>
                </a:lnTo>
                <a:lnTo>
                  <a:pt x="0" y="3784600"/>
                </a:lnTo>
                <a:lnTo>
                  <a:pt x="0" y="3797300"/>
                </a:lnTo>
                <a:lnTo>
                  <a:pt x="12700" y="3797300"/>
                </a:lnTo>
                <a:lnTo>
                  <a:pt x="12700" y="0"/>
                </a:lnTo>
                <a:close/>
              </a:path>
              <a:path w="10718800" h="3797300">
                <a:moveTo>
                  <a:pt x="10718800" y="0"/>
                </a:moveTo>
                <a:lnTo>
                  <a:pt x="10706113" y="0"/>
                </a:lnTo>
                <a:lnTo>
                  <a:pt x="12712" y="0"/>
                </a:lnTo>
                <a:lnTo>
                  <a:pt x="12712" y="12687"/>
                </a:lnTo>
                <a:lnTo>
                  <a:pt x="10706113" y="12687"/>
                </a:lnTo>
                <a:lnTo>
                  <a:pt x="10706113" y="3784587"/>
                </a:lnTo>
                <a:lnTo>
                  <a:pt x="12712" y="3784587"/>
                </a:lnTo>
                <a:lnTo>
                  <a:pt x="12712" y="3797287"/>
                </a:lnTo>
                <a:lnTo>
                  <a:pt x="10706113" y="3797287"/>
                </a:lnTo>
                <a:lnTo>
                  <a:pt x="10718800" y="3797287"/>
                </a:lnTo>
                <a:lnTo>
                  <a:pt x="10718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82520C3-200C-A261-3050-1CE76E46BA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72" t="46057" r="37322" b="8665"/>
          <a:stretch/>
        </p:blipFill>
        <p:spPr>
          <a:xfrm>
            <a:off x="665007" y="9415246"/>
            <a:ext cx="8926272" cy="305158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12E6AA8A-47D2-EA70-A74A-4BB2C62D5BD1}"/>
              </a:ext>
            </a:extLst>
          </p:cNvPr>
          <p:cNvSpPr txBox="1"/>
          <p:nvPr/>
        </p:nvSpPr>
        <p:spPr>
          <a:xfrm>
            <a:off x="272853" y="2134492"/>
            <a:ext cx="5928327" cy="924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6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CONFUSION MATRIX</a:t>
            </a:r>
          </a:p>
          <a:p>
            <a:pPr algn="ctr"/>
            <a:endParaRPr lang="pt-PT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46EE9FB8-F698-0D47-CFD8-8B92CA942015}"/>
              </a:ext>
            </a:extLst>
          </p:cNvPr>
          <p:cNvSpPr/>
          <p:nvPr/>
        </p:nvSpPr>
        <p:spPr>
          <a:xfrm>
            <a:off x="837295" y="2017198"/>
            <a:ext cx="7212912" cy="7112087"/>
          </a:xfrm>
          <a:custGeom>
            <a:avLst/>
            <a:gdLst/>
            <a:ahLst/>
            <a:cxnLst/>
            <a:rect l="l" t="t" r="r" b="b"/>
            <a:pathLst>
              <a:path w="10718800" h="3797300">
                <a:moveTo>
                  <a:pt x="12700" y="0"/>
                </a:moveTo>
                <a:lnTo>
                  <a:pt x="12" y="0"/>
                </a:lnTo>
                <a:lnTo>
                  <a:pt x="0" y="12687"/>
                </a:lnTo>
                <a:lnTo>
                  <a:pt x="0" y="3784600"/>
                </a:lnTo>
                <a:lnTo>
                  <a:pt x="0" y="3797300"/>
                </a:lnTo>
                <a:lnTo>
                  <a:pt x="12700" y="3797300"/>
                </a:lnTo>
                <a:lnTo>
                  <a:pt x="12700" y="0"/>
                </a:lnTo>
                <a:close/>
              </a:path>
              <a:path w="10718800" h="3797300">
                <a:moveTo>
                  <a:pt x="10718800" y="0"/>
                </a:moveTo>
                <a:lnTo>
                  <a:pt x="10706113" y="0"/>
                </a:lnTo>
                <a:lnTo>
                  <a:pt x="12712" y="0"/>
                </a:lnTo>
                <a:lnTo>
                  <a:pt x="12712" y="12687"/>
                </a:lnTo>
                <a:lnTo>
                  <a:pt x="10706113" y="12687"/>
                </a:lnTo>
                <a:lnTo>
                  <a:pt x="10706113" y="3784587"/>
                </a:lnTo>
                <a:lnTo>
                  <a:pt x="12712" y="3784587"/>
                </a:lnTo>
                <a:lnTo>
                  <a:pt x="12712" y="3797287"/>
                </a:lnTo>
                <a:lnTo>
                  <a:pt x="10706113" y="3797287"/>
                </a:lnTo>
                <a:lnTo>
                  <a:pt x="10718800" y="3797287"/>
                </a:lnTo>
                <a:lnTo>
                  <a:pt x="10718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0081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ção do Número do Diapositivo 7">
            <a:extLst>
              <a:ext uri="{FF2B5EF4-FFF2-40B4-BE49-F238E27FC236}">
                <a16:creationId xmlns:a16="http://schemas.microsoft.com/office/drawing/2014/main" id="{A8E045FE-7C35-928E-622F-E70C2DB548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 wrap="square" lIns="0" tIns="0" rIns="0" bIns="0">
            <a:spAutoFit/>
          </a:bodyPr>
          <a:lstStyle/>
          <a:p>
            <a:fld id="{B6F15528-21DE-4FAA-801E-634DDDAF4B2B}" type="slidenum">
              <a:rPr lang="pt-PT" sz="4000" b="1">
                <a:solidFill>
                  <a:schemeClr val="tx1"/>
                </a:solidFill>
              </a:rPr>
              <a:pPr/>
              <a:t>23</a:t>
            </a:fld>
            <a:endParaRPr lang="pt-PT" sz="4000" b="1" dirty="0">
              <a:solidFill>
                <a:schemeClr val="tx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19AB65A-D989-7134-08F0-73532855FA98}"/>
              </a:ext>
            </a:extLst>
          </p:cNvPr>
          <p:cNvSpPr txBox="1"/>
          <p:nvPr/>
        </p:nvSpPr>
        <p:spPr>
          <a:xfrm>
            <a:off x="1371600" y="1564640"/>
            <a:ext cx="15544800" cy="2731008"/>
          </a:xfrm>
          <a:prstGeom prst="rect">
            <a:avLst/>
          </a:prstGeom>
        </p:spPr>
        <p:txBody>
          <a:bodyPr wrap="square" lIns="0" tIns="0" rIns="0" bIns="0" rtlCol="0">
            <a:normAutofit/>
          </a:bodyPr>
          <a:lstStyle/>
          <a:p>
            <a:pPr>
              <a:spcAft>
                <a:spcPts val="600"/>
              </a:spcAft>
            </a:pPr>
            <a:endParaRPr lang="pt-PT" sz="5400" b="1" dirty="0">
              <a:latin typeface="+mj-lt"/>
              <a:ea typeface="+mj-ea"/>
              <a:cs typeface="+mj-cs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5163C57-7AB1-3DB1-3686-EFAD78A69A61}"/>
              </a:ext>
            </a:extLst>
          </p:cNvPr>
          <p:cNvSpPr txBox="1">
            <a:spLocks/>
          </p:cNvSpPr>
          <p:nvPr/>
        </p:nvSpPr>
        <p:spPr>
          <a:xfrm>
            <a:off x="13167361" y="12094464"/>
            <a:ext cx="4206240" cy="65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pt-PT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pt-PT" sz="4000" b="1" smtClean="0">
                <a:solidFill>
                  <a:schemeClr val="tx1"/>
                </a:solidFill>
              </a:rPr>
              <a:pPr/>
              <a:t>23</a:t>
            </a:fld>
            <a:endParaRPr lang="pt-PT" sz="4000" b="1" dirty="0">
              <a:solidFill>
                <a:schemeClr val="tx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924E3A4-3DBD-351A-E08F-A8589035CCCF}"/>
              </a:ext>
            </a:extLst>
          </p:cNvPr>
          <p:cNvSpPr txBox="1"/>
          <p:nvPr/>
        </p:nvSpPr>
        <p:spPr>
          <a:xfrm>
            <a:off x="775853" y="489330"/>
            <a:ext cx="123915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b="1" i="1" dirty="0" err="1">
                <a:solidFill>
                  <a:schemeClr val="bg1"/>
                </a:solidFill>
              </a:rPr>
              <a:t>Models</a:t>
            </a:r>
            <a:r>
              <a:rPr lang="pt-PT" sz="4000" b="1" i="1" dirty="0">
                <a:solidFill>
                  <a:schemeClr val="bg1"/>
                </a:solidFill>
              </a:rPr>
              <a:t> </a:t>
            </a:r>
            <a:r>
              <a:rPr lang="pt-PT" sz="4000" b="1" i="1" dirty="0" err="1">
                <a:solidFill>
                  <a:schemeClr val="bg1"/>
                </a:solidFill>
              </a:rPr>
              <a:t>Comparison</a:t>
            </a:r>
            <a:r>
              <a:rPr lang="pt-PT" sz="4000" b="1" i="1" dirty="0">
                <a:solidFill>
                  <a:schemeClr val="bg1"/>
                </a:solidFill>
              </a:rPr>
              <a:t> </a:t>
            </a:r>
            <a:r>
              <a:rPr lang="pt-PT" sz="4000" b="1" i="1" u="sng" dirty="0" err="1">
                <a:solidFill>
                  <a:schemeClr val="bg1"/>
                </a:solidFill>
              </a:rPr>
              <a:t>Usind</a:t>
            </a:r>
            <a:r>
              <a:rPr lang="pt-PT" sz="4000" b="1" i="1" u="sng" dirty="0">
                <a:solidFill>
                  <a:schemeClr val="bg1"/>
                </a:solidFill>
              </a:rPr>
              <a:t> </a:t>
            </a:r>
            <a:r>
              <a:rPr lang="pt-PT" sz="4000" b="1" i="1" u="sng" dirty="0" err="1">
                <a:solidFill>
                  <a:schemeClr val="bg1"/>
                </a:solidFill>
              </a:rPr>
              <a:t>GridSearchCV</a:t>
            </a:r>
            <a:endParaRPr lang="pt-PT" sz="4000" b="1" i="1" u="sng" dirty="0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</a:pPr>
            <a:endParaRPr lang="pt-PT" sz="4000" b="1" dirty="0">
              <a:latin typeface="+mj-lt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9DDE077-4E04-4BF9-54C4-D35E14786618}"/>
              </a:ext>
            </a:extLst>
          </p:cNvPr>
          <p:cNvSpPr txBox="1"/>
          <p:nvPr/>
        </p:nvSpPr>
        <p:spPr>
          <a:xfrm>
            <a:off x="304800" y="6663136"/>
            <a:ext cx="123915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b="1" i="1" u="sng" dirty="0" err="1">
                <a:solidFill>
                  <a:schemeClr val="bg1"/>
                </a:solidFill>
              </a:rPr>
              <a:t>Voting</a:t>
            </a:r>
            <a:r>
              <a:rPr lang="pt-PT" sz="4000" b="1" i="1" u="sng" dirty="0">
                <a:solidFill>
                  <a:schemeClr val="bg1"/>
                </a:solidFill>
              </a:rPr>
              <a:t> </a:t>
            </a:r>
            <a:r>
              <a:rPr lang="pt-PT" sz="4000" b="1" i="1" u="sng" dirty="0" err="1">
                <a:solidFill>
                  <a:schemeClr val="bg1"/>
                </a:solidFill>
              </a:rPr>
              <a:t>Classifier</a:t>
            </a:r>
            <a:r>
              <a:rPr lang="pt-PT" sz="4000" b="1" i="1" u="sng" dirty="0">
                <a:solidFill>
                  <a:schemeClr val="bg1"/>
                </a:solidFill>
              </a:rPr>
              <a:t> (</a:t>
            </a:r>
            <a:r>
              <a:rPr lang="pt-PT" sz="4000" b="1" i="1" u="sng" dirty="0" err="1">
                <a:solidFill>
                  <a:schemeClr val="bg1"/>
                </a:solidFill>
              </a:rPr>
              <a:t>accuracy</a:t>
            </a:r>
            <a:r>
              <a:rPr lang="pt-PT" sz="4000" b="1" i="1" u="sng" dirty="0">
                <a:solidFill>
                  <a:schemeClr val="bg1"/>
                </a:solidFill>
              </a:rPr>
              <a:t> ≃ 55% )</a:t>
            </a:r>
          </a:p>
          <a:p>
            <a:pPr>
              <a:spcAft>
                <a:spcPts val="600"/>
              </a:spcAft>
            </a:pPr>
            <a:endParaRPr lang="pt-PT" sz="4000" b="1" dirty="0">
              <a:latin typeface="+mj-lt"/>
            </a:endParaRPr>
          </a:p>
        </p:txBody>
      </p:sp>
      <p:sp>
        <p:nvSpPr>
          <p:cNvPr id="18" name="object 14">
            <a:extLst>
              <a:ext uri="{FF2B5EF4-FFF2-40B4-BE49-F238E27FC236}">
                <a16:creationId xmlns:a16="http://schemas.microsoft.com/office/drawing/2014/main" id="{EC0D3DB5-9AE9-4D98-1DA0-C1418794A1CB}"/>
              </a:ext>
            </a:extLst>
          </p:cNvPr>
          <p:cNvSpPr/>
          <p:nvPr/>
        </p:nvSpPr>
        <p:spPr>
          <a:xfrm>
            <a:off x="334339" y="7481872"/>
            <a:ext cx="11289628" cy="5420360"/>
          </a:xfrm>
          <a:custGeom>
            <a:avLst/>
            <a:gdLst/>
            <a:ahLst/>
            <a:cxnLst/>
            <a:rect l="l" t="t" r="r" b="b"/>
            <a:pathLst>
              <a:path w="10718800" h="3797300">
                <a:moveTo>
                  <a:pt x="12700" y="0"/>
                </a:moveTo>
                <a:lnTo>
                  <a:pt x="12" y="0"/>
                </a:lnTo>
                <a:lnTo>
                  <a:pt x="0" y="12687"/>
                </a:lnTo>
                <a:lnTo>
                  <a:pt x="0" y="3784600"/>
                </a:lnTo>
                <a:lnTo>
                  <a:pt x="0" y="3797300"/>
                </a:lnTo>
                <a:lnTo>
                  <a:pt x="12700" y="3797300"/>
                </a:lnTo>
                <a:lnTo>
                  <a:pt x="12700" y="0"/>
                </a:lnTo>
                <a:close/>
              </a:path>
              <a:path w="10718800" h="3797300">
                <a:moveTo>
                  <a:pt x="10718800" y="0"/>
                </a:moveTo>
                <a:lnTo>
                  <a:pt x="10706113" y="0"/>
                </a:lnTo>
                <a:lnTo>
                  <a:pt x="12712" y="0"/>
                </a:lnTo>
                <a:lnTo>
                  <a:pt x="12712" y="12687"/>
                </a:lnTo>
                <a:lnTo>
                  <a:pt x="10706113" y="12687"/>
                </a:lnTo>
                <a:lnTo>
                  <a:pt x="10706113" y="3784587"/>
                </a:lnTo>
                <a:lnTo>
                  <a:pt x="12712" y="3784587"/>
                </a:lnTo>
                <a:lnTo>
                  <a:pt x="12712" y="3797287"/>
                </a:lnTo>
                <a:lnTo>
                  <a:pt x="10706113" y="3797287"/>
                </a:lnTo>
                <a:lnTo>
                  <a:pt x="10718800" y="3797287"/>
                </a:lnTo>
                <a:lnTo>
                  <a:pt x="10718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4">
            <a:extLst>
              <a:ext uri="{FF2B5EF4-FFF2-40B4-BE49-F238E27FC236}">
                <a16:creationId xmlns:a16="http://schemas.microsoft.com/office/drawing/2014/main" id="{D8DBB943-3A24-1CCE-5A65-DAE46D487AF8}"/>
              </a:ext>
            </a:extLst>
          </p:cNvPr>
          <p:cNvSpPr/>
          <p:nvPr/>
        </p:nvSpPr>
        <p:spPr>
          <a:xfrm>
            <a:off x="11979086" y="2002144"/>
            <a:ext cx="6087685" cy="10092320"/>
          </a:xfrm>
          <a:custGeom>
            <a:avLst/>
            <a:gdLst/>
            <a:ahLst/>
            <a:cxnLst/>
            <a:rect l="l" t="t" r="r" b="b"/>
            <a:pathLst>
              <a:path w="10718800" h="3797300">
                <a:moveTo>
                  <a:pt x="12700" y="0"/>
                </a:moveTo>
                <a:lnTo>
                  <a:pt x="12" y="0"/>
                </a:lnTo>
                <a:lnTo>
                  <a:pt x="0" y="12687"/>
                </a:lnTo>
                <a:lnTo>
                  <a:pt x="0" y="3784600"/>
                </a:lnTo>
                <a:lnTo>
                  <a:pt x="0" y="3797300"/>
                </a:lnTo>
                <a:lnTo>
                  <a:pt x="12700" y="3797300"/>
                </a:lnTo>
                <a:lnTo>
                  <a:pt x="12700" y="0"/>
                </a:lnTo>
                <a:close/>
              </a:path>
              <a:path w="10718800" h="3797300">
                <a:moveTo>
                  <a:pt x="10718800" y="0"/>
                </a:moveTo>
                <a:lnTo>
                  <a:pt x="10706113" y="0"/>
                </a:lnTo>
                <a:lnTo>
                  <a:pt x="12712" y="0"/>
                </a:lnTo>
                <a:lnTo>
                  <a:pt x="12712" y="12687"/>
                </a:lnTo>
                <a:lnTo>
                  <a:pt x="10706113" y="12687"/>
                </a:lnTo>
                <a:lnTo>
                  <a:pt x="10706113" y="3784587"/>
                </a:lnTo>
                <a:lnTo>
                  <a:pt x="12712" y="3784587"/>
                </a:lnTo>
                <a:lnTo>
                  <a:pt x="12712" y="3797287"/>
                </a:lnTo>
                <a:lnTo>
                  <a:pt x="10706113" y="3797287"/>
                </a:lnTo>
                <a:lnTo>
                  <a:pt x="10718800" y="3797287"/>
                </a:lnTo>
                <a:lnTo>
                  <a:pt x="10718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FAE5C17-80B9-63A1-5FCF-3DBD419CF128}"/>
              </a:ext>
            </a:extLst>
          </p:cNvPr>
          <p:cNvSpPr txBox="1"/>
          <p:nvPr/>
        </p:nvSpPr>
        <p:spPr>
          <a:xfrm>
            <a:off x="9961469" y="2130878"/>
            <a:ext cx="7174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6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ROC CURVE</a:t>
            </a:r>
          </a:p>
          <a:p>
            <a:pPr algn="ctr"/>
            <a:endParaRPr lang="pt-PT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F7CEC276-2BC6-C3EE-2D98-01474A207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969" y="1514614"/>
            <a:ext cx="8564725" cy="4594185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6DB6EE3A-2461-DB7E-640F-ED146DBE5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969" y="8476287"/>
            <a:ext cx="9414231" cy="4268417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E53C2D12-B99F-8E95-7432-3565F879A96C}"/>
              </a:ext>
            </a:extLst>
          </p:cNvPr>
          <p:cNvSpPr txBox="1"/>
          <p:nvPr/>
        </p:nvSpPr>
        <p:spPr>
          <a:xfrm>
            <a:off x="545428" y="7701078"/>
            <a:ext cx="7174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K-FOLD CROSS VALIDATION</a:t>
            </a:r>
          </a:p>
          <a:p>
            <a:pPr algn="ctr"/>
            <a:endParaRPr lang="pt-PT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5393DA9A-D0BC-AB3C-68C6-153E662E6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71865" y="3668050"/>
            <a:ext cx="5239742" cy="7581687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A0EA39D5-0D1A-6D52-0AA0-38B73C3C5F38}"/>
              </a:ext>
            </a:extLst>
          </p:cNvPr>
          <p:cNvSpPr txBox="1"/>
          <p:nvPr/>
        </p:nvSpPr>
        <p:spPr>
          <a:xfrm>
            <a:off x="14325600" y="482600"/>
            <a:ext cx="15544800" cy="2731008"/>
          </a:xfrm>
          <a:prstGeom prst="rect">
            <a:avLst/>
          </a:prstGeom>
        </p:spPr>
        <p:txBody>
          <a:bodyPr wrap="square" lIns="0" tIns="0" rIns="0" bIns="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pt-PT" sz="5400" b="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Results</a:t>
            </a:r>
            <a:endParaRPr lang="pt-PT" sz="5400" b="1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spcAft>
                <a:spcPts val="600"/>
              </a:spcAft>
            </a:pPr>
            <a:endParaRPr lang="pt-PT" sz="54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744818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F608BD4-6E90-7037-4C83-780E9D4D5D86}"/>
              </a:ext>
            </a:extLst>
          </p:cNvPr>
          <p:cNvSpPr txBox="1"/>
          <p:nvPr/>
        </p:nvSpPr>
        <p:spPr>
          <a:xfrm>
            <a:off x="1371600" y="2387600"/>
            <a:ext cx="15544800" cy="7696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r>
              <a:rPr lang="pt-PT" sz="3200" dirty="0" err="1">
                <a:latin typeface="Avenir Next LT Pro" panose="020B0504020202020204" pitchFamily="34" charset="0"/>
              </a:rPr>
              <a:t>All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b="1" dirty="0">
                <a:latin typeface="Avenir Next LT Pro" panose="020B0504020202020204" pitchFamily="34" charset="0"/>
              </a:rPr>
              <a:t>data </a:t>
            </a:r>
            <a:r>
              <a:rPr lang="pt-PT" sz="3200" b="1" dirty="0" err="1">
                <a:latin typeface="Avenir Next LT Pro" panose="020B0504020202020204" pitchFamily="34" charset="0"/>
              </a:rPr>
              <a:t>cleaning</a:t>
            </a:r>
            <a:r>
              <a:rPr lang="pt-PT" sz="3200" b="1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and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b="1" dirty="0" err="1">
                <a:latin typeface="Avenir Next LT Pro" panose="020B0504020202020204" pitchFamily="34" charset="0"/>
              </a:rPr>
              <a:t>pre-processing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done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revealed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important</a:t>
            </a:r>
            <a:r>
              <a:rPr lang="pt-PT" sz="3200" dirty="0">
                <a:latin typeface="Avenir Next LT Pro" panose="020B0504020202020204" pitchFamily="34" charset="0"/>
              </a:rPr>
              <a:t> to improve </a:t>
            </a:r>
            <a:r>
              <a:rPr lang="pt-PT" sz="3200" dirty="0" err="1">
                <a:latin typeface="Avenir Next LT Pro" panose="020B0504020202020204" pitchFamily="34" charset="0"/>
              </a:rPr>
              <a:t>model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accuracy</a:t>
            </a:r>
            <a:r>
              <a:rPr lang="pt-PT" sz="3200" dirty="0">
                <a:latin typeface="Avenir Next LT Pro" panose="020B0504020202020204" pitchFamily="34" charset="0"/>
              </a:rPr>
              <a:t>, </a:t>
            </a:r>
            <a:r>
              <a:rPr lang="pt-PT" sz="3200" dirty="0" err="1">
                <a:latin typeface="Avenir Next LT Pro" panose="020B0504020202020204" pitchFamily="34" charset="0"/>
              </a:rPr>
              <a:t>our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implemented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b="1" dirty="0" err="1">
                <a:latin typeface="Avenir Next LT Pro" panose="020B0504020202020204" pitchFamily="34" charset="0"/>
              </a:rPr>
              <a:t>plots</a:t>
            </a:r>
            <a:r>
              <a:rPr lang="pt-PT" sz="3200" b="1" dirty="0">
                <a:latin typeface="Avenir Next LT Pro" panose="020B0504020202020204" pitchFamily="34" charset="0"/>
              </a:rPr>
              <a:t> </a:t>
            </a:r>
            <a:r>
              <a:rPr lang="pt-PT" sz="3200" b="1" dirty="0" err="1">
                <a:latin typeface="Avenir Next LT Pro" panose="020B0504020202020204" pitchFamily="34" charset="0"/>
              </a:rPr>
              <a:t>and</a:t>
            </a:r>
            <a:r>
              <a:rPr lang="pt-PT" sz="3200" b="1" dirty="0">
                <a:latin typeface="Avenir Next LT Pro" panose="020B0504020202020204" pitchFamily="34" charset="0"/>
              </a:rPr>
              <a:t> </a:t>
            </a:r>
            <a:r>
              <a:rPr lang="pt-PT" sz="3200" b="1" dirty="0" err="1">
                <a:latin typeface="Avenir Next LT Pro" panose="020B0504020202020204" pitchFamily="34" charset="0"/>
              </a:rPr>
              <a:t>graphics</a:t>
            </a:r>
            <a:r>
              <a:rPr lang="pt-PT" sz="3200" b="1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were</a:t>
            </a:r>
            <a:r>
              <a:rPr lang="pt-PT" sz="3200" dirty="0">
                <a:latin typeface="Avenir Next LT Pro" panose="020B0504020202020204" pitchFamily="34" charset="0"/>
              </a:rPr>
              <a:t> a major </a:t>
            </a:r>
            <a:r>
              <a:rPr lang="pt-PT" sz="3200" dirty="0" err="1">
                <a:latin typeface="Avenir Next LT Pro" panose="020B0504020202020204" pitchFamily="34" charset="0"/>
              </a:rPr>
              <a:t>assistance</a:t>
            </a:r>
            <a:r>
              <a:rPr lang="pt-PT" sz="3200" dirty="0">
                <a:latin typeface="Avenir Next LT Pro" panose="020B0504020202020204" pitchFamily="34" charset="0"/>
              </a:rPr>
              <a:t> to decide </a:t>
            </a:r>
            <a:r>
              <a:rPr lang="pt-PT" sz="3200" dirty="0" err="1">
                <a:latin typeface="Avenir Next LT Pro" panose="020B0504020202020204" pitchFamily="34" charset="0"/>
              </a:rPr>
              <a:t>how</a:t>
            </a:r>
            <a:r>
              <a:rPr lang="pt-PT" sz="3200" dirty="0">
                <a:latin typeface="Avenir Next LT Pro" panose="020B0504020202020204" pitchFamily="34" charset="0"/>
              </a:rPr>
              <a:t> to </a:t>
            </a:r>
            <a:r>
              <a:rPr lang="pt-PT" sz="3200" dirty="0" err="1">
                <a:latin typeface="Avenir Next LT Pro" panose="020B0504020202020204" pitchFamily="34" charset="0"/>
              </a:rPr>
              <a:t>manipulate</a:t>
            </a:r>
            <a:r>
              <a:rPr lang="pt-PT" sz="3200" dirty="0">
                <a:latin typeface="Avenir Next LT Pro" panose="020B0504020202020204" pitchFamily="34" charset="0"/>
              </a:rPr>
              <a:t> data </a:t>
            </a:r>
            <a:r>
              <a:rPr lang="pt-PT" sz="3200" dirty="0" err="1">
                <a:latin typeface="Avenir Next LT Pro" panose="020B0504020202020204" pitchFamily="34" charset="0"/>
              </a:rPr>
              <a:t>and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the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variety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of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models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and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how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we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applied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also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allowed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us</a:t>
            </a:r>
            <a:r>
              <a:rPr lang="pt-PT" sz="3200" dirty="0">
                <a:latin typeface="Avenir Next LT Pro" panose="020B0504020202020204" pitchFamily="34" charset="0"/>
              </a:rPr>
              <a:t>, </a:t>
            </a:r>
            <a:r>
              <a:rPr lang="pt-PT" sz="3200" dirty="0" err="1">
                <a:latin typeface="Avenir Next LT Pro" panose="020B0504020202020204" pitchFamily="34" charset="0"/>
              </a:rPr>
              <a:t>not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only</a:t>
            </a:r>
            <a:r>
              <a:rPr lang="pt-PT" sz="3200" dirty="0">
                <a:latin typeface="Avenir Next LT Pro" panose="020B0504020202020204" pitchFamily="34" charset="0"/>
              </a:rPr>
              <a:t> to </a:t>
            </a:r>
            <a:r>
              <a:rPr lang="pt-PT" sz="3200" dirty="0" err="1">
                <a:latin typeface="Avenir Next LT Pro" panose="020B0504020202020204" pitchFamily="34" charset="0"/>
              </a:rPr>
              <a:t>expand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our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knowledge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on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the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topics</a:t>
            </a:r>
            <a:r>
              <a:rPr lang="pt-PT" sz="3200" dirty="0">
                <a:latin typeface="Avenir Next LT Pro" panose="020B0504020202020204" pitchFamily="34" charset="0"/>
              </a:rPr>
              <a:t>, </a:t>
            </a:r>
            <a:r>
              <a:rPr lang="pt-PT" sz="3200" dirty="0" err="1">
                <a:latin typeface="Avenir Next LT Pro" panose="020B0504020202020204" pitchFamily="34" charset="0"/>
              </a:rPr>
              <a:t>but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also</a:t>
            </a:r>
            <a:r>
              <a:rPr lang="pt-PT" sz="3200" dirty="0">
                <a:latin typeface="Avenir Next LT Pro" panose="020B0504020202020204" pitchFamily="34" charset="0"/>
              </a:rPr>
              <a:t> to </a:t>
            </a:r>
            <a:r>
              <a:rPr lang="pt-PT" sz="3200" dirty="0" err="1">
                <a:latin typeface="Avenir Next LT Pro" panose="020B0504020202020204" pitchFamily="34" charset="0"/>
              </a:rPr>
              <a:t>increase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results</a:t>
            </a:r>
            <a:r>
              <a:rPr lang="pt-PT" sz="3200" dirty="0">
                <a:latin typeface="Avenir Next LT Pro" panose="020B0504020202020204" pitchFamily="34" charset="0"/>
              </a:rPr>
              <a:t> score.</a:t>
            </a:r>
          </a:p>
          <a:p>
            <a:endParaRPr lang="pt-PT" sz="3200" dirty="0">
              <a:latin typeface="Avenir Next LT Pro" panose="020B0504020202020204" pitchFamily="34" charset="0"/>
            </a:endParaRPr>
          </a:p>
          <a:p>
            <a:r>
              <a:rPr lang="pt-PT" sz="3200" dirty="0" err="1">
                <a:latin typeface="Avenir Next LT Pro" panose="020B0504020202020204" pitchFamily="34" charset="0"/>
              </a:rPr>
              <a:t>We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believe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that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our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accuracy</a:t>
            </a:r>
            <a:r>
              <a:rPr lang="pt-PT" sz="3200" dirty="0">
                <a:latin typeface="Avenir Next LT Pro" panose="020B0504020202020204" pitchFamily="34" charset="0"/>
              </a:rPr>
              <a:t> can </a:t>
            </a:r>
            <a:r>
              <a:rPr lang="pt-PT" sz="3200" dirty="0" err="1">
                <a:latin typeface="Avenir Next LT Pro" panose="020B0504020202020204" pitchFamily="34" charset="0"/>
              </a:rPr>
              <a:t>be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increased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even</a:t>
            </a:r>
            <a:r>
              <a:rPr lang="pt-PT" sz="3200" dirty="0">
                <a:latin typeface="Avenir Next LT Pro" panose="020B0504020202020204" pitchFamily="34" charset="0"/>
              </a:rPr>
              <a:t> more. </a:t>
            </a:r>
            <a:r>
              <a:rPr lang="pt-PT" sz="3200" b="1" dirty="0">
                <a:latin typeface="Avenir Next LT Pro" panose="020B0504020202020204" pitchFamily="34" charset="0"/>
              </a:rPr>
              <a:t>A </a:t>
            </a:r>
            <a:r>
              <a:rPr lang="pt-PT" sz="3200" b="1" dirty="0" err="1">
                <a:latin typeface="Avenir Next LT Pro" panose="020B0504020202020204" pitchFamily="34" charset="0"/>
              </a:rPr>
              <a:t>small</a:t>
            </a:r>
            <a:r>
              <a:rPr lang="pt-PT" sz="3200" b="1" dirty="0">
                <a:latin typeface="Avenir Next LT Pro" panose="020B0504020202020204" pitchFamily="34" charset="0"/>
              </a:rPr>
              <a:t> </a:t>
            </a:r>
            <a:r>
              <a:rPr lang="pt-PT" sz="3200" b="1" dirty="0" err="1">
                <a:latin typeface="Avenir Next LT Pro" panose="020B0504020202020204" pitchFamily="34" charset="0"/>
              </a:rPr>
              <a:t>dataset</a:t>
            </a:r>
            <a:r>
              <a:rPr lang="pt-PT" sz="3200" b="1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is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likely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the</a:t>
            </a:r>
            <a:r>
              <a:rPr lang="pt-PT" sz="3200" dirty="0">
                <a:latin typeface="Avenir Next LT Pro" panose="020B0504020202020204" pitchFamily="34" charset="0"/>
              </a:rPr>
              <a:t> cause </a:t>
            </a:r>
            <a:r>
              <a:rPr lang="pt-PT" sz="3200" dirty="0" err="1">
                <a:latin typeface="Avenir Next LT Pro" panose="020B0504020202020204" pitchFamily="34" charset="0"/>
              </a:rPr>
              <a:t>of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the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b="1" dirty="0" err="1">
                <a:latin typeface="Avenir Next LT Pro" panose="020B0504020202020204" pitchFamily="34" charset="0"/>
              </a:rPr>
              <a:t>low</a:t>
            </a:r>
            <a:r>
              <a:rPr lang="pt-PT" sz="3200" b="1" dirty="0">
                <a:latin typeface="Avenir Next LT Pro" panose="020B0504020202020204" pitchFamily="34" charset="0"/>
              </a:rPr>
              <a:t> performance </a:t>
            </a:r>
            <a:r>
              <a:rPr lang="pt-PT" sz="3200" dirty="0">
                <a:latin typeface="Avenir Next LT Pro" panose="020B0504020202020204" pitchFamily="34" charset="0"/>
              </a:rPr>
              <a:t>in some </a:t>
            </a:r>
            <a:r>
              <a:rPr lang="pt-PT" sz="3200" dirty="0" err="1">
                <a:latin typeface="Avenir Next LT Pro" panose="020B0504020202020204" pitchFamily="34" charset="0"/>
              </a:rPr>
              <a:t>of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the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models</a:t>
            </a:r>
            <a:r>
              <a:rPr lang="pt-PT" sz="3200" dirty="0">
                <a:latin typeface="Avenir Next LT Pro" panose="020B0504020202020204" pitchFamily="34" charset="0"/>
              </a:rPr>
              <a:t> as </a:t>
            </a:r>
            <a:r>
              <a:rPr lang="pt-PT" sz="3200" dirty="0" err="1">
                <a:latin typeface="Avenir Next LT Pro" panose="020B0504020202020204" pitchFamily="34" charset="0"/>
              </a:rPr>
              <a:t>the</a:t>
            </a:r>
            <a:r>
              <a:rPr lang="pt-PT" sz="3200" dirty="0">
                <a:latin typeface="Avenir Next LT Pro" panose="020B0504020202020204" pitchFamily="34" charset="0"/>
              </a:rPr>
              <a:t> original </a:t>
            </a:r>
            <a:r>
              <a:rPr lang="pt-PT" sz="3200" dirty="0" err="1">
                <a:latin typeface="Avenir Next LT Pro" panose="020B0504020202020204" pitchFamily="34" charset="0"/>
              </a:rPr>
              <a:t>dataset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is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b="1" dirty="0" err="1">
                <a:latin typeface="Avenir Next LT Pro" panose="020B0504020202020204" pitchFamily="34" charset="0"/>
              </a:rPr>
              <a:t>biased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towards</a:t>
            </a:r>
            <a:r>
              <a:rPr lang="pt-PT" sz="3200" dirty="0">
                <a:latin typeface="Avenir Next LT Pro" panose="020B0504020202020204" pitchFamily="34" charset="0"/>
              </a:rPr>
              <a:t> popular </a:t>
            </a:r>
            <a:r>
              <a:rPr lang="pt-PT" sz="3200" dirty="0" err="1">
                <a:latin typeface="Avenir Next LT Pro" panose="020B0504020202020204" pitchFamily="34" charset="0"/>
              </a:rPr>
              <a:t>songs</a:t>
            </a:r>
            <a:r>
              <a:rPr lang="pt-PT" sz="3200" dirty="0">
                <a:latin typeface="Avenir Next LT Pro" panose="020B0504020202020204" pitchFamily="34" charset="0"/>
              </a:rPr>
              <a:t> in general.</a:t>
            </a:r>
          </a:p>
          <a:p>
            <a:endParaRPr lang="pt-PT" sz="3200" dirty="0">
              <a:latin typeface="Avenir Next LT Pro" panose="020B0504020202020204" pitchFamily="34" charset="0"/>
            </a:endParaRPr>
          </a:p>
          <a:p>
            <a:endParaRPr lang="pt-PT" sz="3200" dirty="0">
              <a:latin typeface="Avenir Next LT Pro" panose="020B0504020202020204" pitchFamily="34" charset="0"/>
            </a:endParaRPr>
          </a:p>
          <a:p>
            <a:r>
              <a:rPr lang="pt-PT" sz="3200" b="1" dirty="0">
                <a:latin typeface="Avenir Next LT Pro" panose="020B0504020202020204" pitchFamily="34" charset="0"/>
              </a:rPr>
              <a:t>Self-</a:t>
            </a:r>
            <a:r>
              <a:rPr lang="pt-PT" sz="3200" b="1" dirty="0" err="1">
                <a:latin typeface="Avenir Next LT Pro" panose="020B0504020202020204" pitchFamily="34" charset="0"/>
              </a:rPr>
              <a:t>improvement</a:t>
            </a:r>
            <a:r>
              <a:rPr lang="pt-PT" sz="3200" b="1" dirty="0">
                <a:latin typeface="Avenir Next LT Pro" panose="020B0504020202020204" pitchFamily="34" charset="0"/>
              </a:rPr>
              <a:t> </a:t>
            </a:r>
            <a:r>
              <a:rPr lang="pt-PT" sz="3200" dirty="0">
                <a:latin typeface="Avenir Next LT Pro" panose="020B0504020202020204" pitchFamily="34" charset="0"/>
              </a:rPr>
              <a:t>(some </a:t>
            </a:r>
            <a:r>
              <a:rPr lang="pt-PT" sz="3200" dirty="0" err="1">
                <a:latin typeface="Avenir Next LT Pro" panose="020B0504020202020204" pitchFamily="34" charset="0"/>
              </a:rPr>
              <a:t>things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that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we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would</a:t>
            </a:r>
            <a:r>
              <a:rPr lang="pt-PT" sz="3200" dirty="0">
                <a:latin typeface="Avenir Next LT Pro" panose="020B0504020202020204" pitchFamily="34" charset="0"/>
              </a:rPr>
              <a:t> do </a:t>
            </a:r>
            <a:r>
              <a:rPr lang="pt-PT" sz="3200" dirty="0" err="1">
                <a:latin typeface="Avenir Next LT Pro" panose="020B0504020202020204" pitchFamily="34" charset="0"/>
              </a:rPr>
              <a:t>differently</a:t>
            </a:r>
            <a:r>
              <a:rPr lang="pt-PT" sz="3200" dirty="0">
                <a:latin typeface="Avenir Next LT Pro" panose="020B0504020202020204" pitchFamily="34" charset="0"/>
              </a:rPr>
              <a:t>):</a:t>
            </a:r>
          </a:p>
          <a:p>
            <a:endParaRPr lang="pt-PT" sz="3200" dirty="0">
              <a:latin typeface="Avenir Next LT Pro" panose="020B05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200" dirty="0">
                <a:latin typeface="Avenir Next LT Pro" panose="020B0504020202020204" pitchFamily="34" charset="0"/>
              </a:rPr>
              <a:t>  </a:t>
            </a:r>
            <a:r>
              <a:rPr lang="pt-PT" sz="3200" dirty="0" err="1">
                <a:latin typeface="Avenir Next LT Pro" panose="020B0504020202020204" pitchFamily="34" charset="0"/>
              </a:rPr>
              <a:t>trying</a:t>
            </a:r>
            <a:r>
              <a:rPr lang="pt-PT" sz="3200" dirty="0">
                <a:latin typeface="Avenir Next LT Pro" panose="020B0504020202020204" pitchFamily="34" charset="0"/>
              </a:rPr>
              <a:t> to </a:t>
            </a:r>
            <a:r>
              <a:rPr lang="pt-PT" sz="3200" dirty="0" err="1">
                <a:latin typeface="Avenir Next LT Pro" panose="020B0504020202020204" pitchFamily="34" charset="0"/>
              </a:rPr>
              <a:t>increase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the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size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of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the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dataset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with</a:t>
            </a:r>
            <a:r>
              <a:rPr lang="pt-PT" sz="3200" dirty="0">
                <a:latin typeface="Avenir Next LT Pro" panose="020B0504020202020204" pitchFamily="34" charset="0"/>
              </a:rPr>
              <a:t> more </a:t>
            </a:r>
            <a:r>
              <a:rPr lang="pt-PT" sz="3200" dirty="0" err="1">
                <a:latin typeface="Avenir Next LT Pro" panose="020B0504020202020204" pitchFamily="34" charset="0"/>
              </a:rPr>
              <a:t>and</a:t>
            </a:r>
            <a:r>
              <a:rPr lang="pt-PT" sz="3200" dirty="0">
                <a:latin typeface="Avenir Next LT Pro" panose="020B0504020202020204" pitchFamily="34" charset="0"/>
              </a:rPr>
              <a:t> more data, for </a:t>
            </a:r>
            <a:r>
              <a:rPr lang="pt-PT" sz="3200" dirty="0" err="1">
                <a:latin typeface="Avenir Next LT Pro" panose="020B0504020202020204" pitchFamily="34" charset="0"/>
              </a:rPr>
              <a:t>example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appending</a:t>
            </a:r>
            <a:r>
              <a:rPr lang="pt-PT" sz="3200" dirty="0">
                <a:latin typeface="Avenir Next LT Pro" panose="020B0504020202020204" pitchFamily="34" charset="0"/>
              </a:rPr>
              <a:t> similar </a:t>
            </a:r>
            <a:r>
              <a:rPr lang="pt-PT" sz="3200" dirty="0" err="1">
                <a:latin typeface="Avenir Next LT Pro" panose="020B0504020202020204" pitchFamily="34" charset="0"/>
              </a:rPr>
              <a:t>datasets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or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performing</a:t>
            </a:r>
            <a:r>
              <a:rPr lang="pt-PT" sz="3200" dirty="0">
                <a:latin typeface="Avenir Next LT Pro" panose="020B0504020202020204" pitchFamily="34" charset="0"/>
              </a:rPr>
              <a:t> some Web </a:t>
            </a:r>
            <a:r>
              <a:rPr lang="pt-PT" sz="3200" dirty="0" err="1">
                <a:latin typeface="Avenir Next LT Pro" panose="020B0504020202020204" pitchFamily="34" charset="0"/>
              </a:rPr>
              <a:t>Scrapping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or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accessing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Spotify</a:t>
            </a:r>
            <a:r>
              <a:rPr lang="pt-PT" sz="3200" dirty="0">
                <a:latin typeface="Avenir Next LT Pro" panose="020B0504020202020204" pitchFamily="34" charset="0"/>
              </a:rPr>
              <a:t> API;</a:t>
            </a:r>
          </a:p>
          <a:p>
            <a:endParaRPr lang="pt-PT" sz="3200" dirty="0">
              <a:latin typeface="Avenir Next LT Pro" panose="020B05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200" dirty="0" err="1">
                <a:latin typeface="Avenir Next LT Pro" panose="020B0504020202020204" pitchFamily="34" charset="0"/>
              </a:rPr>
              <a:t>splitting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the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dataset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into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smaller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ones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divided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by</a:t>
            </a:r>
            <a:r>
              <a:rPr lang="pt-PT" sz="3200" dirty="0">
                <a:latin typeface="Avenir Next LT Pro" panose="020B0504020202020204" pitchFamily="34" charset="0"/>
              </a:rPr>
              <a:t> ’</a:t>
            </a:r>
            <a:r>
              <a:rPr lang="pt-PT" sz="3200" dirty="0" err="1">
                <a:latin typeface="Avenir Next LT Pro" panose="020B0504020202020204" pitchFamily="34" charset="0"/>
              </a:rPr>
              <a:t>genres</a:t>
            </a:r>
            <a:r>
              <a:rPr lang="pt-PT" sz="3200" dirty="0">
                <a:latin typeface="Avenir Next LT Pro" panose="020B0504020202020204" pitchFamily="34" charset="0"/>
              </a:rPr>
              <a:t>’ to </a:t>
            </a:r>
            <a:r>
              <a:rPr lang="pt-PT" sz="3200" dirty="0" err="1">
                <a:latin typeface="Avenir Next LT Pro" panose="020B0504020202020204" pitchFamily="34" charset="0"/>
              </a:rPr>
              <a:t>reduce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multilabel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without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increasing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the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amount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of</a:t>
            </a:r>
            <a:r>
              <a:rPr lang="pt-PT" sz="3200" dirty="0">
                <a:latin typeface="Avenir Next LT Pro" panose="020B0504020202020204" pitchFamily="34" charset="0"/>
              </a:rPr>
              <a:t> data.</a:t>
            </a:r>
          </a:p>
          <a:p>
            <a:endParaRPr lang="pt-PT" sz="2400" dirty="0">
              <a:ea typeface="+mn-ea"/>
              <a:cs typeface="+mn-cs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735EB2C-FFA7-C838-4EF7-23464E9E488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PT" smtClean="0"/>
              <a:t>24</a:t>
            </a:fld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21E4816-0AE7-19DC-77EA-4C9BEB3F4D04}"/>
              </a:ext>
            </a:extLst>
          </p:cNvPr>
          <p:cNvSpPr txBox="1"/>
          <p:nvPr/>
        </p:nvSpPr>
        <p:spPr>
          <a:xfrm>
            <a:off x="13174288" y="737616"/>
            <a:ext cx="15544800" cy="2731008"/>
          </a:xfrm>
          <a:prstGeom prst="rect">
            <a:avLst/>
          </a:prstGeom>
        </p:spPr>
        <p:txBody>
          <a:bodyPr wrap="square" lIns="0" tIns="0" rIns="0" bIns="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pt-PT" sz="5400" b="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Conclusions</a:t>
            </a:r>
            <a:endParaRPr lang="pt-PT" sz="5400" b="1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spcAft>
                <a:spcPts val="600"/>
              </a:spcAft>
            </a:pPr>
            <a:endParaRPr lang="pt-PT" sz="54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52301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CA2E7DC-0534-9B7D-582D-274EC9B3C7C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 wrap="square" lIns="0" tIns="0" rIns="0" bIns="0">
            <a:spAutoFit/>
          </a:bodyPr>
          <a:lstStyle/>
          <a:p>
            <a:fld id="{B6F15528-21DE-4FAA-801E-634DDDAF4B2B}" type="slidenum">
              <a:rPr lang="pt-PT" sz="4000" b="1">
                <a:solidFill>
                  <a:schemeClr val="tx1"/>
                </a:solidFill>
              </a:rPr>
              <a:pPr/>
              <a:t>3</a:t>
            </a:fld>
            <a:endParaRPr lang="pt-PT" sz="4000" b="1" dirty="0">
              <a:solidFill>
                <a:schemeClr val="tx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BE17CD1-91BD-5DBD-8DD5-476E038EA134}"/>
              </a:ext>
            </a:extLst>
          </p:cNvPr>
          <p:cNvSpPr txBox="1"/>
          <p:nvPr/>
        </p:nvSpPr>
        <p:spPr>
          <a:xfrm>
            <a:off x="10744200" y="787400"/>
            <a:ext cx="15544800" cy="2731008"/>
          </a:xfrm>
          <a:prstGeom prst="rect">
            <a:avLst/>
          </a:prstGeom>
        </p:spPr>
        <p:txBody>
          <a:bodyPr wrap="square" lIns="0" tIns="0" rIns="0" bIns="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pt-PT" sz="5400" b="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Data </a:t>
            </a:r>
            <a:r>
              <a:rPr lang="pt-PT" sz="5400" b="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Preprocessing</a:t>
            </a:r>
            <a:endParaRPr lang="pt-PT" sz="5400" b="1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spcAft>
                <a:spcPts val="600"/>
              </a:spcAft>
            </a:pPr>
            <a:endParaRPr lang="pt-PT" sz="5400" b="1" dirty="0">
              <a:latin typeface="+mj-lt"/>
              <a:ea typeface="+mj-ea"/>
              <a:cs typeface="+mj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2CB97B6-0FF6-16A9-914C-7EFC41CD81FA}"/>
              </a:ext>
            </a:extLst>
          </p:cNvPr>
          <p:cNvSpPr txBox="1"/>
          <p:nvPr/>
        </p:nvSpPr>
        <p:spPr>
          <a:xfrm>
            <a:off x="609600" y="2470912"/>
            <a:ext cx="167640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 err="1">
                <a:latin typeface="Avenir Next LT Pro" panose="020B0504020202020204" pitchFamily="34" charset="0"/>
              </a:rPr>
              <a:t>Since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this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is</a:t>
            </a:r>
            <a:r>
              <a:rPr lang="pt-PT" sz="3200" dirty="0">
                <a:latin typeface="Avenir Next LT Pro" panose="020B0504020202020204" pitchFamily="34" charset="0"/>
              </a:rPr>
              <a:t> a </a:t>
            </a:r>
            <a:r>
              <a:rPr lang="pt-PT" sz="3200" dirty="0" err="1">
                <a:latin typeface="Avenir Next LT Pro" panose="020B0504020202020204" pitchFamily="34" charset="0"/>
              </a:rPr>
              <a:t>Multilabel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Classification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problem</a:t>
            </a:r>
            <a:r>
              <a:rPr lang="pt-PT" sz="3200" dirty="0">
                <a:latin typeface="Avenir Next LT Pro" panose="020B0504020202020204" pitchFamily="34" charset="0"/>
              </a:rPr>
              <a:t>, </a:t>
            </a:r>
            <a:r>
              <a:rPr lang="pt-PT" sz="3200" dirty="0" err="1">
                <a:latin typeface="Avenir Next LT Pro" panose="020B0504020202020204" pitchFamily="34" charset="0"/>
              </a:rPr>
              <a:t>it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is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necessary</a:t>
            </a:r>
            <a:r>
              <a:rPr lang="pt-PT" sz="3200" dirty="0">
                <a:latin typeface="Avenir Next LT Pro" panose="020B0504020202020204" pitchFamily="34" charset="0"/>
              </a:rPr>
              <a:t> to encode </a:t>
            </a:r>
            <a:r>
              <a:rPr lang="pt-PT" sz="3200" dirty="0" err="1">
                <a:latin typeface="Avenir Next LT Pro" panose="020B0504020202020204" pitchFamily="34" charset="0"/>
              </a:rPr>
              <a:t>the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array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of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genres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and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artists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into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multiple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columns</a:t>
            </a:r>
            <a:r>
              <a:rPr lang="pt-PT" sz="3200" dirty="0">
                <a:latin typeface="Avenir Next LT Pro" panose="020B0504020202020204" pitchFamily="34" charset="0"/>
              </a:rPr>
              <a:t>. </a:t>
            </a:r>
            <a:r>
              <a:rPr lang="pt-PT" sz="3200" dirty="0" err="1">
                <a:latin typeface="Avenir Next LT Pro" panose="020B0504020202020204" pitchFamily="34" charset="0"/>
              </a:rPr>
              <a:t>We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opted</a:t>
            </a:r>
            <a:r>
              <a:rPr lang="pt-PT" sz="3200" dirty="0">
                <a:latin typeface="Avenir Next LT Pro" panose="020B0504020202020204" pitchFamily="34" charset="0"/>
              </a:rPr>
              <a:t> to </a:t>
            </a:r>
            <a:r>
              <a:rPr lang="pt-PT" sz="3200" dirty="0" err="1">
                <a:latin typeface="Avenir Next LT Pro" panose="020B0504020202020204" pitchFamily="34" charset="0"/>
              </a:rPr>
              <a:t>create</a:t>
            </a:r>
            <a:r>
              <a:rPr lang="pt-PT" sz="3200" dirty="0">
                <a:latin typeface="Avenir Next LT Pro" panose="020B0504020202020204" pitchFamily="34" charset="0"/>
              </a:rPr>
              <a:t> a </a:t>
            </a:r>
            <a:r>
              <a:rPr lang="pt-PT" sz="3200" dirty="0" err="1">
                <a:latin typeface="Avenir Next LT Pro" panose="020B0504020202020204" pitchFamily="34" charset="0"/>
              </a:rPr>
              <a:t>column</a:t>
            </a:r>
            <a:r>
              <a:rPr lang="pt-PT" sz="3200" dirty="0">
                <a:latin typeface="Avenir Next LT Pro" panose="020B0504020202020204" pitchFamily="34" charset="0"/>
              </a:rPr>
              <a:t> for </a:t>
            </a:r>
            <a:r>
              <a:rPr lang="pt-PT" sz="3200" dirty="0" err="1">
                <a:latin typeface="Avenir Next LT Pro" panose="020B0504020202020204" pitchFamily="34" charset="0"/>
              </a:rPr>
              <a:t>each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genre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and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artist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where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the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value</a:t>
            </a:r>
            <a:r>
              <a:rPr lang="pt-PT" sz="3200" dirty="0">
                <a:latin typeface="Avenir Next LT Pro" panose="020B0504020202020204" pitchFamily="34" charset="0"/>
              </a:rPr>
              <a:t> representes </a:t>
            </a:r>
            <a:r>
              <a:rPr lang="pt-PT" sz="3200" dirty="0" err="1">
                <a:latin typeface="Avenir Next LT Pro" panose="020B0504020202020204" pitchFamily="34" charset="0"/>
              </a:rPr>
              <a:t>whether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the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song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has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that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genre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or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is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from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that</a:t>
            </a:r>
            <a:r>
              <a:rPr lang="pt-PT" sz="3200" dirty="0">
                <a:latin typeface="Avenir Next LT Pro" panose="020B0504020202020204" pitchFamily="34" charset="0"/>
              </a:rPr>
              <a:t> </a:t>
            </a:r>
            <a:r>
              <a:rPr lang="pt-PT" sz="3200" dirty="0" err="1">
                <a:latin typeface="Avenir Next LT Pro" panose="020B0504020202020204" pitchFamily="34" charset="0"/>
              </a:rPr>
              <a:t>artist</a:t>
            </a:r>
            <a:r>
              <a:rPr lang="pt-PT" sz="3200" dirty="0">
                <a:latin typeface="Avenir Next LT Pro" panose="020B0504020202020204" pitchFamily="34" charset="0"/>
              </a:rPr>
              <a:t>.</a:t>
            </a:r>
          </a:p>
        </p:txBody>
      </p:sp>
      <p:sp>
        <p:nvSpPr>
          <p:cNvPr id="10" name="object 16">
            <a:extLst>
              <a:ext uri="{FF2B5EF4-FFF2-40B4-BE49-F238E27FC236}">
                <a16:creationId xmlns:a16="http://schemas.microsoft.com/office/drawing/2014/main" id="{D5DAC5B9-5B27-887F-B2D5-8D3D0531813A}"/>
              </a:ext>
            </a:extLst>
          </p:cNvPr>
          <p:cNvSpPr/>
          <p:nvPr/>
        </p:nvSpPr>
        <p:spPr>
          <a:xfrm>
            <a:off x="10248900" y="6007100"/>
            <a:ext cx="1244600" cy="431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7">
            <a:extLst>
              <a:ext uri="{FF2B5EF4-FFF2-40B4-BE49-F238E27FC236}">
                <a16:creationId xmlns:a16="http://schemas.microsoft.com/office/drawing/2014/main" id="{E0E944FD-25FA-604E-17E5-103BA5A8FB88}"/>
              </a:ext>
            </a:extLst>
          </p:cNvPr>
          <p:cNvSpPr/>
          <p:nvPr/>
        </p:nvSpPr>
        <p:spPr>
          <a:xfrm>
            <a:off x="11938000" y="8071992"/>
            <a:ext cx="958850" cy="467995"/>
          </a:xfrm>
          <a:custGeom>
            <a:avLst/>
            <a:gdLst/>
            <a:ahLst/>
            <a:cxnLst/>
            <a:rect l="l" t="t" r="r" b="b"/>
            <a:pathLst>
              <a:path w="958850" h="467995">
                <a:moveTo>
                  <a:pt x="725047" y="0"/>
                </a:moveTo>
                <a:lnTo>
                  <a:pt x="713097" y="2324"/>
                </a:lnTo>
                <a:lnTo>
                  <a:pt x="702589" y="9296"/>
                </a:lnTo>
                <a:lnTo>
                  <a:pt x="695617" y="19799"/>
                </a:lnTo>
                <a:lnTo>
                  <a:pt x="693293" y="31750"/>
                </a:lnTo>
                <a:lnTo>
                  <a:pt x="695617" y="43700"/>
                </a:lnTo>
                <a:lnTo>
                  <a:pt x="702589" y="54203"/>
                </a:lnTo>
                <a:lnTo>
                  <a:pt x="882142" y="233807"/>
                </a:lnTo>
                <a:lnTo>
                  <a:pt x="702589" y="413410"/>
                </a:lnTo>
                <a:lnTo>
                  <a:pt x="695617" y="423911"/>
                </a:lnTo>
                <a:lnTo>
                  <a:pt x="693293" y="435859"/>
                </a:lnTo>
                <a:lnTo>
                  <a:pt x="695617" y="447809"/>
                </a:lnTo>
                <a:lnTo>
                  <a:pt x="702589" y="458317"/>
                </a:lnTo>
                <a:lnTo>
                  <a:pt x="713097" y="465289"/>
                </a:lnTo>
                <a:lnTo>
                  <a:pt x="725047" y="467614"/>
                </a:lnTo>
                <a:lnTo>
                  <a:pt x="736995" y="465289"/>
                </a:lnTo>
                <a:lnTo>
                  <a:pt x="747496" y="458317"/>
                </a:lnTo>
                <a:lnTo>
                  <a:pt x="940281" y="265557"/>
                </a:lnTo>
                <a:lnTo>
                  <a:pt x="927100" y="265557"/>
                </a:lnTo>
                <a:lnTo>
                  <a:pt x="927100" y="202057"/>
                </a:lnTo>
                <a:lnTo>
                  <a:pt x="940281" y="202057"/>
                </a:lnTo>
                <a:lnTo>
                  <a:pt x="747496" y="9296"/>
                </a:lnTo>
                <a:lnTo>
                  <a:pt x="736995" y="2324"/>
                </a:lnTo>
                <a:lnTo>
                  <a:pt x="725047" y="0"/>
                </a:lnTo>
                <a:close/>
              </a:path>
              <a:path w="958850" h="467995">
                <a:moveTo>
                  <a:pt x="850401" y="202057"/>
                </a:moveTo>
                <a:lnTo>
                  <a:pt x="0" y="202057"/>
                </a:lnTo>
                <a:lnTo>
                  <a:pt x="0" y="265557"/>
                </a:lnTo>
                <a:lnTo>
                  <a:pt x="850401" y="265557"/>
                </a:lnTo>
                <a:lnTo>
                  <a:pt x="882142" y="233807"/>
                </a:lnTo>
                <a:lnTo>
                  <a:pt x="850401" y="202057"/>
                </a:lnTo>
                <a:close/>
              </a:path>
              <a:path w="958850" h="467995">
                <a:moveTo>
                  <a:pt x="940281" y="202057"/>
                </a:moveTo>
                <a:lnTo>
                  <a:pt x="927100" y="202057"/>
                </a:lnTo>
                <a:lnTo>
                  <a:pt x="927100" y="265557"/>
                </a:lnTo>
                <a:lnTo>
                  <a:pt x="940281" y="265557"/>
                </a:lnTo>
                <a:lnTo>
                  <a:pt x="949579" y="256260"/>
                </a:lnTo>
                <a:lnTo>
                  <a:pt x="956508" y="245754"/>
                </a:lnTo>
                <a:lnTo>
                  <a:pt x="958818" y="233807"/>
                </a:lnTo>
                <a:lnTo>
                  <a:pt x="956508" y="221859"/>
                </a:lnTo>
                <a:lnTo>
                  <a:pt x="949579" y="211353"/>
                </a:lnTo>
                <a:lnTo>
                  <a:pt x="940281" y="2020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8">
            <a:extLst>
              <a:ext uri="{FF2B5EF4-FFF2-40B4-BE49-F238E27FC236}">
                <a16:creationId xmlns:a16="http://schemas.microsoft.com/office/drawing/2014/main" id="{CCAF0D21-6D6A-DBDA-F259-6BBF61234EC4}"/>
              </a:ext>
            </a:extLst>
          </p:cNvPr>
          <p:cNvSpPr/>
          <p:nvPr/>
        </p:nvSpPr>
        <p:spPr>
          <a:xfrm>
            <a:off x="13322300" y="6540500"/>
            <a:ext cx="3860800" cy="3073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4FFBA77-FC00-C0BC-73E3-47ECE9B037D1}"/>
              </a:ext>
            </a:extLst>
          </p:cNvPr>
          <p:cNvSpPr txBox="1"/>
          <p:nvPr/>
        </p:nvSpPr>
        <p:spPr>
          <a:xfrm>
            <a:off x="702074" y="5517673"/>
            <a:ext cx="57549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Boolean</a:t>
            </a:r>
            <a:r>
              <a:rPr lang="pt-PT" sz="32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 </a:t>
            </a:r>
            <a:r>
              <a:rPr lang="pt-PT" sz="3200" b="1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parameter</a:t>
            </a:r>
            <a:r>
              <a:rPr lang="pt-PT" sz="32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 </a:t>
            </a:r>
          </a:p>
          <a:p>
            <a:r>
              <a:rPr lang="pt-PT" sz="3200" i="1" dirty="0">
                <a:solidFill>
                  <a:schemeClr val="bg1"/>
                </a:solidFill>
                <a:latin typeface="Avenir Next LT Pro" panose="020B0504020202020204" pitchFamily="34" charset="0"/>
              </a:rPr>
              <a:t>to</a:t>
            </a:r>
            <a:r>
              <a:rPr lang="pt-PT" sz="32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 </a:t>
            </a:r>
            <a:r>
              <a:rPr lang="pt-PT" sz="3200" b="1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Binary</a:t>
            </a:r>
            <a:r>
              <a:rPr lang="pt-PT" sz="32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 </a:t>
            </a:r>
            <a:r>
              <a:rPr lang="pt-PT" sz="3200" b="1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Integer</a:t>
            </a:r>
            <a:r>
              <a:rPr lang="pt-PT" sz="32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 </a:t>
            </a:r>
            <a:r>
              <a:rPr lang="pt-PT" sz="3200" i="1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conversion</a:t>
            </a:r>
            <a:endParaRPr lang="pt-PT" sz="2000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2B67317-DB5B-F7E1-C878-EF1E16AEF3E0}"/>
              </a:ext>
            </a:extLst>
          </p:cNvPr>
          <p:cNvSpPr txBox="1"/>
          <p:nvPr/>
        </p:nvSpPr>
        <p:spPr>
          <a:xfrm>
            <a:off x="702074" y="8934211"/>
            <a:ext cx="54864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Normalize </a:t>
            </a:r>
            <a:r>
              <a:rPr lang="pt-PT" sz="3200" i="1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the</a:t>
            </a:r>
            <a:r>
              <a:rPr lang="pt-PT" sz="32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 </a:t>
            </a:r>
            <a:r>
              <a:rPr lang="pt-PT" sz="3200" b="1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columns</a:t>
            </a:r>
            <a:r>
              <a:rPr lang="pt-PT" sz="32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: 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 </a:t>
            </a:r>
            <a:r>
              <a:rPr lang="pt-PT" sz="3200" i="1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danceability</a:t>
            </a:r>
            <a:r>
              <a:rPr lang="pt-PT" sz="3200" i="1" dirty="0">
                <a:solidFill>
                  <a:schemeClr val="bg1"/>
                </a:solidFill>
                <a:latin typeface="Avenir Next LT Pro" panose="020B0504020202020204" pitchFamily="34" charset="0"/>
              </a:rPr>
              <a:t>, </a:t>
            </a:r>
            <a:r>
              <a:rPr lang="pt-PT" sz="3200" i="1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energy</a:t>
            </a:r>
            <a:r>
              <a:rPr lang="pt-PT" sz="3200" i="1" dirty="0">
                <a:solidFill>
                  <a:schemeClr val="bg1"/>
                </a:solidFill>
                <a:latin typeface="Avenir Next LT Pro" panose="020B0504020202020204" pitchFamily="34" charset="0"/>
              </a:rPr>
              <a:t>, </a:t>
            </a:r>
            <a:r>
              <a:rPr lang="pt-PT" sz="3200" i="1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loudness</a:t>
            </a:r>
            <a:r>
              <a:rPr lang="pt-PT" sz="3200" i="1" dirty="0">
                <a:solidFill>
                  <a:schemeClr val="bg1"/>
                </a:solidFill>
                <a:latin typeface="Avenir Next LT Pro" panose="020B0504020202020204" pitchFamily="34" charset="0"/>
              </a:rPr>
              <a:t>, </a:t>
            </a:r>
            <a:r>
              <a:rPr lang="pt-PT" sz="3200" i="1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speechiness</a:t>
            </a:r>
            <a:r>
              <a:rPr lang="pt-PT" sz="3200" i="1" dirty="0">
                <a:solidFill>
                  <a:schemeClr val="bg1"/>
                </a:solidFill>
                <a:latin typeface="Avenir Next LT Pro" panose="020B0504020202020204" pitchFamily="34" charset="0"/>
              </a:rPr>
              <a:t>, </a:t>
            </a:r>
            <a:r>
              <a:rPr lang="pt-PT" sz="3200" i="1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acousticness</a:t>
            </a:r>
            <a:r>
              <a:rPr lang="pt-PT" sz="3200" i="1" dirty="0">
                <a:solidFill>
                  <a:schemeClr val="bg1"/>
                </a:solidFill>
                <a:latin typeface="Avenir Next LT Pro" panose="020B0504020202020204" pitchFamily="34" charset="0"/>
              </a:rPr>
              <a:t>, </a:t>
            </a:r>
            <a:r>
              <a:rPr lang="pt-PT" sz="3200" i="1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instrumentalness</a:t>
            </a:r>
            <a:r>
              <a:rPr lang="pt-PT" sz="3200" i="1" dirty="0">
                <a:solidFill>
                  <a:schemeClr val="bg1"/>
                </a:solidFill>
                <a:latin typeface="Avenir Next LT Pro" panose="020B0504020202020204" pitchFamily="34" charset="0"/>
              </a:rPr>
              <a:t>, </a:t>
            </a:r>
            <a:r>
              <a:rPr lang="pt-PT" sz="3200" i="1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valence</a:t>
            </a:r>
            <a:r>
              <a:rPr lang="pt-PT" sz="3200" i="1" dirty="0">
                <a:solidFill>
                  <a:schemeClr val="bg1"/>
                </a:solidFill>
                <a:latin typeface="Avenir Next LT Pro" panose="020B0504020202020204" pitchFamily="34" charset="0"/>
              </a:rPr>
              <a:t>, time, </a:t>
            </a:r>
            <a:r>
              <a:rPr lang="pt-PT" sz="3200" i="1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duration_min</a:t>
            </a:r>
            <a:r>
              <a:rPr lang="pt-PT" sz="3200" i="1" dirty="0">
                <a:solidFill>
                  <a:schemeClr val="bg1"/>
                </a:solidFill>
                <a:latin typeface="Avenir Next LT Pro" panose="020B0504020202020204" pitchFamily="34" charset="0"/>
              </a:rPr>
              <a:t> </a:t>
            </a:r>
            <a:r>
              <a:rPr lang="pt-PT" sz="3200" i="1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and</a:t>
            </a:r>
            <a:r>
              <a:rPr lang="pt-PT" sz="3200" i="1" dirty="0">
                <a:solidFill>
                  <a:schemeClr val="bg1"/>
                </a:solidFill>
                <a:latin typeface="Avenir Next LT Pro" panose="020B0504020202020204" pitchFamily="34" charset="0"/>
              </a:rPr>
              <a:t> age</a:t>
            </a:r>
            <a:endParaRPr lang="pt-PT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sz="2000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A8EBB4F-3EF9-5E66-C5A0-93C095163ADA}"/>
              </a:ext>
            </a:extLst>
          </p:cNvPr>
          <p:cNvSpPr txBox="1"/>
          <p:nvPr/>
        </p:nvSpPr>
        <p:spPr>
          <a:xfrm>
            <a:off x="702074" y="7435218"/>
            <a:ext cx="5130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i="1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Substitute</a:t>
            </a:r>
            <a:r>
              <a:rPr lang="pt-PT" sz="32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 </a:t>
            </a:r>
            <a:r>
              <a:rPr lang="pt-PT" sz="3200" b="1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year</a:t>
            </a:r>
            <a:r>
              <a:rPr lang="pt-PT" sz="32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 </a:t>
            </a:r>
            <a:r>
              <a:rPr lang="pt-PT" sz="3200" i="1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by</a:t>
            </a:r>
            <a:r>
              <a:rPr lang="pt-PT" sz="32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 age</a:t>
            </a:r>
            <a:endParaRPr lang="pt-PT" sz="2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792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CC672D78-0159-199C-FA88-5E196D567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81" y="1909803"/>
            <a:ext cx="16373220" cy="10388600"/>
          </a:xfrm>
          <a:prstGeom prst="rect">
            <a:avLst/>
          </a:prstGeom>
        </p:spPr>
      </p:pic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840061AB-34E9-5429-1322-F4B889B183F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 wrap="square" lIns="0" tIns="0" rIns="0" bIns="0">
            <a:spAutoFit/>
          </a:bodyPr>
          <a:lstStyle/>
          <a:p>
            <a:fld id="{B6F15528-21DE-4FAA-801E-634DDDAF4B2B}" type="slidenum">
              <a:rPr lang="pt-PT" sz="4000" b="1">
                <a:solidFill>
                  <a:schemeClr val="tx1"/>
                </a:solidFill>
              </a:rPr>
              <a:pPr/>
              <a:t>4</a:t>
            </a:fld>
            <a:endParaRPr lang="pt-PT" sz="4000" b="1">
              <a:solidFill>
                <a:schemeClr val="tx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B3B2162-0F9B-4CF0-774E-218270F81958}"/>
              </a:ext>
            </a:extLst>
          </p:cNvPr>
          <p:cNvSpPr txBox="1"/>
          <p:nvPr/>
        </p:nvSpPr>
        <p:spPr>
          <a:xfrm>
            <a:off x="11506200" y="706397"/>
            <a:ext cx="15544800" cy="2731008"/>
          </a:xfrm>
          <a:prstGeom prst="rect">
            <a:avLst/>
          </a:prstGeom>
        </p:spPr>
        <p:txBody>
          <a:bodyPr wrap="square" lIns="0" tIns="0" rIns="0" bIns="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pt-PT" sz="5400" b="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Data </a:t>
            </a:r>
            <a:r>
              <a:rPr lang="pt-PT" sz="5400" b="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Visualization</a:t>
            </a:r>
            <a:endParaRPr lang="pt-PT" sz="5400" b="1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spcAft>
                <a:spcPts val="600"/>
              </a:spcAft>
            </a:pPr>
            <a:endParaRPr lang="pt-PT" sz="5400" b="1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9215169-4A69-A1FA-7674-DD0D9664B11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 wrap="square" lIns="0" tIns="0" rIns="0" bIns="0">
            <a:spAutoFit/>
          </a:bodyPr>
          <a:lstStyle/>
          <a:p>
            <a:fld id="{B6F15528-21DE-4FAA-801E-634DDDAF4B2B}" type="slidenum">
              <a:rPr lang="pt-PT" sz="4000" b="1">
                <a:solidFill>
                  <a:schemeClr val="tx1"/>
                </a:solidFill>
              </a:rPr>
              <a:pPr/>
              <a:t>5</a:t>
            </a:fld>
            <a:endParaRPr lang="pt-PT" sz="4000" b="1" dirty="0">
              <a:solidFill>
                <a:schemeClr val="tx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1FA1D78-7684-2C14-5182-ED5B4A6E8294}"/>
              </a:ext>
            </a:extLst>
          </p:cNvPr>
          <p:cNvSpPr txBox="1"/>
          <p:nvPr/>
        </p:nvSpPr>
        <p:spPr>
          <a:xfrm>
            <a:off x="11506200" y="706397"/>
            <a:ext cx="15544800" cy="2731008"/>
          </a:xfrm>
          <a:prstGeom prst="rect">
            <a:avLst/>
          </a:prstGeom>
        </p:spPr>
        <p:txBody>
          <a:bodyPr wrap="square" lIns="0" tIns="0" rIns="0" bIns="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pt-PT" sz="5400" b="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Data </a:t>
            </a:r>
            <a:r>
              <a:rPr lang="pt-PT" sz="5400" b="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Visualization</a:t>
            </a:r>
            <a:endParaRPr lang="pt-PT" sz="5400" b="1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spcAft>
                <a:spcPts val="600"/>
              </a:spcAft>
            </a:pPr>
            <a:endParaRPr lang="pt-PT" sz="5400" b="1" dirty="0">
              <a:latin typeface="+mj-lt"/>
              <a:ea typeface="+mj-ea"/>
              <a:cs typeface="+mj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4BFC067-8F0C-F6AB-DA99-A746282634D3}"/>
              </a:ext>
            </a:extLst>
          </p:cNvPr>
          <p:cNvSpPr txBox="1"/>
          <p:nvPr/>
        </p:nvSpPr>
        <p:spPr>
          <a:xfrm>
            <a:off x="533400" y="3437405"/>
            <a:ext cx="57549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400" b="1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Correlation</a:t>
            </a:r>
            <a:r>
              <a:rPr lang="pt-PT" sz="44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 </a:t>
            </a:r>
            <a:r>
              <a:rPr lang="pt-PT" sz="4400" b="1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Matrix</a:t>
            </a:r>
            <a:endParaRPr lang="pt-PT" sz="3200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5821159-3385-A6D6-8842-33638D4F5302}"/>
              </a:ext>
            </a:extLst>
          </p:cNvPr>
          <p:cNvSpPr txBox="1"/>
          <p:nvPr/>
        </p:nvSpPr>
        <p:spPr>
          <a:xfrm>
            <a:off x="958619" y="4700544"/>
            <a:ext cx="5754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+ </a:t>
            </a:r>
            <a:r>
              <a:rPr lang="pt-PT" sz="3200" i="1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loudness</a:t>
            </a:r>
            <a:r>
              <a:rPr lang="pt-PT" sz="3200" i="1" dirty="0">
                <a:solidFill>
                  <a:schemeClr val="bg1"/>
                </a:solidFill>
                <a:latin typeface="Avenir Next LT Pro" panose="020B0504020202020204" pitchFamily="34" charset="0"/>
              </a:rPr>
              <a:t> </a:t>
            </a:r>
            <a:r>
              <a:rPr lang="pt-PT" sz="3200" i="1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and</a:t>
            </a:r>
            <a:r>
              <a:rPr lang="pt-PT" sz="3200" i="1" dirty="0">
                <a:solidFill>
                  <a:schemeClr val="bg1"/>
                </a:solidFill>
                <a:latin typeface="Avenir Next LT Pro" panose="020B0504020202020204" pitchFamily="34" charset="0"/>
              </a:rPr>
              <a:t>  </a:t>
            </a:r>
            <a:r>
              <a:rPr lang="pt-PT" sz="3200" i="1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energy</a:t>
            </a:r>
            <a:r>
              <a:rPr lang="pt-PT" sz="3200" i="1" dirty="0">
                <a:solidFill>
                  <a:schemeClr val="bg1"/>
                </a:solidFill>
                <a:latin typeface="Avenir Next LT Pro" panose="020B0504020202020204" pitchFamily="34" charset="0"/>
              </a:rPr>
              <a:t> 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5A09DB5-706D-F54D-6D09-ED83EF0A4E09}"/>
              </a:ext>
            </a:extLst>
          </p:cNvPr>
          <p:cNvSpPr txBox="1"/>
          <p:nvPr/>
        </p:nvSpPr>
        <p:spPr>
          <a:xfrm>
            <a:off x="958619" y="6047762"/>
            <a:ext cx="5754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+ </a:t>
            </a:r>
            <a:r>
              <a:rPr lang="pt-PT" sz="3200" i="1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speechiness</a:t>
            </a:r>
            <a:r>
              <a:rPr lang="pt-PT" sz="3200" i="1" dirty="0">
                <a:solidFill>
                  <a:schemeClr val="bg1"/>
                </a:solidFill>
                <a:latin typeface="Avenir Next LT Pro" panose="020B0504020202020204" pitchFamily="34" charset="0"/>
              </a:rPr>
              <a:t> </a:t>
            </a:r>
            <a:r>
              <a:rPr lang="pt-PT" sz="3200" i="1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and</a:t>
            </a:r>
            <a:r>
              <a:rPr lang="pt-PT" sz="3200" i="1" dirty="0">
                <a:solidFill>
                  <a:schemeClr val="bg1"/>
                </a:solidFill>
                <a:latin typeface="Avenir Next LT Pro" panose="020B0504020202020204" pitchFamily="34" charset="0"/>
              </a:rPr>
              <a:t> </a:t>
            </a:r>
            <a:r>
              <a:rPr lang="pt-PT" sz="3200" i="1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explicit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pt-PT" sz="2000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6BC9646-9729-69D3-4F86-77CB5CA2BE9A}"/>
              </a:ext>
            </a:extLst>
          </p:cNvPr>
          <p:cNvSpPr txBox="1"/>
          <p:nvPr/>
        </p:nvSpPr>
        <p:spPr>
          <a:xfrm>
            <a:off x="986328" y="7760981"/>
            <a:ext cx="5754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- </a:t>
            </a:r>
            <a:r>
              <a:rPr lang="pt-PT" sz="3200" i="1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energy</a:t>
            </a:r>
            <a:r>
              <a:rPr lang="pt-PT" sz="3200" i="1" dirty="0">
                <a:solidFill>
                  <a:schemeClr val="bg1"/>
                </a:solidFill>
                <a:latin typeface="Avenir Next LT Pro" panose="020B0504020202020204" pitchFamily="34" charset="0"/>
              </a:rPr>
              <a:t> </a:t>
            </a:r>
            <a:r>
              <a:rPr lang="pt-PT" sz="3200" i="1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and</a:t>
            </a:r>
            <a:r>
              <a:rPr lang="pt-PT" sz="3200" i="1" dirty="0">
                <a:solidFill>
                  <a:schemeClr val="bg1"/>
                </a:solidFill>
                <a:latin typeface="Avenir Next LT Pro" panose="020B0504020202020204" pitchFamily="34" charset="0"/>
              </a:rPr>
              <a:t> </a:t>
            </a:r>
            <a:r>
              <a:rPr lang="pt-PT" sz="3200" i="1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acousticness</a:t>
            </a:r>
            <a:endParaRPr lang="pt-PT" sz="3200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89761D8-C457-54CC-2A56-5CFB654658DF}"/>
              </a:ext>
            </a:extLst>
          </p:cNvPr>
          <p:cNvSpPr txBox="1"/>
          <p:nvPr/>
        </p:nvSpPr>
        <p:spPr>
          <a:xfrm>
            <a:off x="958619" y="9089479"/>
            <a:ext cx="57549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-</a:t>
            </a:r>
            <a:r>
              <a:rPr lang="pt-PT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3200" i="1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year</a:t>
            </a:r>
            <a:r>
              <a:rPr lang="pt-PT" sz="3200" i="1" dirty="0">
                <a:solidFill>
                  <a:schemeClr val="bg1"/>
                </a:solidFill>
                <a:latin typeface="Avenir Next LT Pro" panose="020B0504020202020204" pitchFamily="34" charset="0"/>
              </a:rPr>
              <a:t> </a:t>
            </a:r>
            <a:r>
              <a:rPr lang="pt-PT" sz="3200" i="1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and</a:t>
            </a:r>
            <a:r>
              <a:rPr lang="pt-PT" sz="3200" i="1" dirty="0">
                <a:solidFill>
                  <a:schemeClr val="bg1"/>
                </a:solidFill>
                <a:latin typeface="Avenir Next LT Pro" panose="020B0504020202020204" pitchFamily="34" charset="0"/>
              </a:rPr>
              <a:t> </a:t>
            </a:r>
            <a:r>
              <a:rPr lang="pt-PT" sz="3200" i="1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duration</a:t>
            </a:r>
            <a:endParaRPr lang="pt-PT" sz="3200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1B416692-9EE6-BEEF-EE7F-A6467EE2E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3115862"/>
            <a:ext cx="8686800" cy="792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483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1193C583-5BB8-8938-A58E-28ADB042507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 wrap="square" lIns="0" tIns="0" rIns="0" bIns="0">
            <a:spAutoFit/>
          </a:bodyPr>
          <a:lstStyle/>
          <a:p>
            <a:fld id="{B6F15528-21DE-4FAA-801E-634DDDAF4B2B}" type="slidenum">
              <a:rPr lang="pt-PT" sz="4000" b="1">
                <a:solidFill>
                  <a:schemeClr val="tx1"/>
                </a:solidFill>
              </a:rPr>
              <a:pPr/>
              <a:t>6</a:t>
            </a:fld>
            <a:endParaRPr lang="pt-PT" sz="4000" b="1">
              <a:solidFill>
                <a:schemeClr val="tx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6D9D5BF-AC9B-23A2-93A0-37C27A1E612C}"/>
              </a:ext>
            </a:extLst>
          </p:cNvPr>
          <p:cNvSpPr txBox="1"/>
          <p:nvPr/>
        </p:nvSpPr>
        <p:spPr>
          <a:xfrm>
            <a:off x="11506200" y="706397"/>
            <a:ext cx="15544800" cy="2731008"/>
          </a:xfrm>
          <a:prstGeom prst="rect">
            <a:avLst/>
          </a:prstGeom>
        </p:spPr>
        <p:txBody>
          <a:bodyPr wrap="square" lIns="0" tIns="0" rIns="0" bIns="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pt-PT" sz="5400" b="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Data </a:t>
            </a:r>
            <a:r>
              <a:rPr lang="pt-PT" sz="5400" b="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Visualization</a:t>
            </a:r>
            <a:endParaRPr lang="pt-PT" sz="5400" b="1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spcAft>
                <a:spcPts val="600"/>
              </a:spcAft>
            </a:pPr>
            <a:endParaRPr lang="pt-PT" sz="54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516692C-B8BC-C482-8B79-38FE693F2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207" y="3437405"/>
            <a:ext cx="13695586" cy="759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983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1738ACC-FE64-09C4-86F3-80C7D1E1200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 wrap="square" lIns="0" tIns="0" rIns="0" bIns="0">
            <a:spAutoFit/>
          </a:bodyPr>
          <a:lstStyle/>
          <a:p>
            <a:fld id="{B6F15528-21DE-4FAA-801E-634DDDAF4B2B}" type="slidenum">
              <a:rPr lang="pt-PT" sz="4000" b="1">
                <a:solidFill>
                  <a:schemeClr val="tx1"/>
                </a:solidFill>
              </a:rPr>
              <a:pPr/>
              <a:t>7</a:t>
            </a:fld>
            <a:endParaRPr lang="pt-PT" sz="4000" b="1">
              <a:solidFill>
                <a:schemeClr val="tx1"/>
              </a:solidFill>
            </a:endParaRPr>
          </a:p>
        </p:txBody>
      </p:sp>
      <p:sp>
        <p:nvSpPr>
          <p:cNvPr id="33" name="object 13">
            <a:extLst>
              <a:ext uri="{FF2B5EF4-FFF2-40B4-BE49-F238E27FC236}">
                <a16:creationId xmlns:a16="http://schemas.microsoft.com/office/drawing/2014/main" id="{8BF4E286-3BA8-B02B-FCFC-3910CD9AB32B}"/>
              </a:ext>
            </a:extLst>
          </p:cNvPr>
          <p:cNvSpPr/>
          <p:nvPr/>
        </p:nvSpPr>
        <p:spPr>
          <a:xfrm>
            <a:off x="4970434" y="6429199"/>
            <a:ext cx="8217534" cy="114300"/>
          </a:xfrm>
          <a:custGeom>
            <a:avLst/>
            <a:gdLst/>
            <a:ahLst/>
            <a:cxnLst/>
            <a:rect l="l" t="t" r="r" b="b"/>
            <a:pathLst>
              <a:path w="8217534" h="114300">
                <a:moveTo>
                  <a:pt x="8216889" y="0"/>
                </a:moveTo>
                <a:lnTo>
                  <a:pt x="0" y="63500"/>
                </a:lnTo>
                <a:lnTo>
                  <a:pt x="391" y="114300"/>
                </a:lnTo>
                <a:lnTo>
                  <a:pt x="8217296" y="50800"/>
                </a:lnTo>
                <a:lnTo>
                  <a:pt x="82168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algn="ctr"/>
            <a:endParaRPr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9AE27BA4-C49B-3D0F-53D3-DD9852651C13}"/>
              </a:ext>
            </a:extLst>
          </p:cNvPr>
          <p:cNvSpPr txBox="1"/>
          <p:nvPr/>
        </p:nvSpPr>
        <p:spPr>
          <a:xfrm>
            <a:off x="8605532" y="592899"/>
            <a:ext cx="15544800" cy="2731008"/>
          </a:xfrm>
          <a:prstGeom prst="rect">
            <a:avLst/>
          </a:prstGeom>
        </p:spPr>
        <p:txBody>
          <a:bodyPr wrap="square" lIns="0" tIns="0" rIns="0" bIns="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pt-PT" sz="5400" b="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Tools</a:t>
            </a:r>
            <a:r>
              <a:rPr lang="pt-PT" sz="5400" b="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pt-PT" sz="5400" b="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and</a:t>
            </a:r>
            <a:r>
              <a:rPr lang="pt-PT" sz="5400" b="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pt-PT" sz="5400" b="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Algorithms</a:t>
            </a:r>
            <a:r>
              <a:rPr lang="pt-PT" sz="5400" b="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pt-PT" sz="5400" b="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used</a:t>
            </a:r>
            <a:endParaRPr lang="pt-PT" sz="5400" b="1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spcAft>
                <a:spcPts val="600"/>
              </a:spcAft>
            </a:pPr>
            <a:endParaRPr lang="pt-PT" sz="5400" b="1" dirty="0">
              <a:latin typeface="+mj-lt"/>
              <a:ea typeface="+mj-ea"/>
              <a:cs typeface="+mj-cs"/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E0763530-3ADB-A767-CFB2-BCA561DEAA48}"/>
              </a:ext>
            </a:extLst>
          </p:cNvPr>
          <p:cNvSpPr txBox="1"/>
          <p:nvPr/>
        </p:nvSpPr>
        <p:spPr>
          <a:xfrm>
            <a:off x="6200254" y="2921607"/>
            <a:ext cx="54864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800" dirty="0" err="1">
                <a:solidFill>
                  <a:schemeClr val="bg1"/>
                </a:solidFill>
                <a:latin typeface="Avenir Next LT Pro" panose="020B0504020202020204" pitchFamily="34" charset="0"/>
                <a:cs typeface="Times New Roman" panose="02020603050405020304" pitchFamily="18" charset="0"/>
              </a:rPr>
              <a:t>Models</a:t>
            </a:r>
            <a:r>
              <a:rPr lang="pt-PT" sz="4800" dirty="0">
                <a:solidFill>
                  <a:schemeClr val="bg1"/>
                </a:solidFill>
                <a:latin typeface="Avenir Next LT Pro" panose="020B0504020202020204" pitchFamily="34" charset="0"/>
                <a:cs typeface="Times New Roman" panose="02020603050405020304" pitchFamily="18" charset="0"/>
              </a:rPr>
              <a:t> </a:t>
            </a:r>
            <a:r>
              <a:rPr lang="pt-PT" sz="4800" dirty="0" err="1">
                <a:solidFill>
                  <a:schemeClr val="bg1"/>
                </a:solidFill>
                <a:latin typeface="Avenir Next LT Pro" panose="020B0504020202020204" pitchFamily="34" charset="0"/>
                <a:cs typeface="Times New Roman" panose="02020603050405020304" pitchFamily="18" charset="0"/>
              </a:rPr>
              <a:t>we</a:t>
            </a:r>
            <a:r>
              <a:rPr lang="pt-PT" sz="4800" dirty="0">
                <a:solidFill>
                  <a:schemeClr val="bg1"/>
                </a:solidFill>
                <a:latin typeface="Avenir Next LT Pro" panose="020B0504020202020204" pitchFamily="34" charset="0"/>
                <a:cs typeface="Times New Roman" panose="02020603050405020304" pitchFamily="18" charset="0"/>
              </a:rPr>
              <a:t> </a:t>
            </a:r>
            <a:r>
              <a:rPr lang="pt-PT" sz="4800" dirty="0" err="1">
                <a:solidFill>
                  <a:schemeClr val="bg1"/>
                </a:solidFill>
                <a:latin typeface="Avenir Next LT Pro" panose="020B0504020202020204" pitchFamily="34" charset="0"/>
                <a:cs typeface="Times New Roman" panose="02020603050405020304" pitchFamily="18" charset="0"/>
              </a:rPr>
              <a:t>used</a:t>
            </a:r>
            <a:endParaRPr lang="pt-PT" sz="4800" dirty="0">
              <a:solidFill>
                <a:schemeClr val="bg1"/>
              </a:solidFill>
              <a:latin typeface="Avenir Next LT Pro" panose="020B0504020202020204" pitchFamily="34" charset="0"/>
              <a:cs typeface="Times New Roman" panose="02020603050405020304" pitchFamily="18" charset="0"/>
            </a:endParaRPr>
          </a:p>
          <a:p>
            <a:pPr algn="ctr"/>
            <a:endParaRPr lang="pt-PT" sz="2000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765602C6-D292-E57C-F7AF-D24D96EC4040}"/>
              </a:ext>
            </a:extLst>
          </p:cNvPr>
          <p:cNvSpPr txBox="1"/>
          <p:nvPr/>
        </p:nvSpPr>
        <p:spPr>
          <a:xfrm>
            <a:off x="4538714" y="4748022"/>
            <a:ext cx="5486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i="1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DecisionTreeClassifier</a:t>
            </a:r>
            <a:endParaRPr lang="pt-PT" sz="3200" i="1" dirty="0">
              <a:latin typeface="Avenir Next LT Pro" panose="020B0504020202020204" pitchFamily="34" charset="0"/>
              <a:cs typeface="Times New Roman" panose="02020603050405020304" pitchFamily="18" charset="0"/>
            </a:endParaRPr>
          </a:p>
          <a:p>
            <a:pPr algn="ctr"/>
            <a:endParaRPr lang="pt-PT" sz="2000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7E9EDFA5-F2CB-7CDA-4F48-85C19CE66F67}"/>
              </a:ext>
            </a:extLst>
          </p:cNvPr>
          <p:cNvSpPr txBox="1"/>
          <p:nvPr/>
        </p:nvSpPr>
        <p:spPr>
          <a:xfrm>
            <a:off x="6336001" y="5636225"/>
            <a:ext cx="548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i="1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LogisticRegression</a:t>
            </a:r>
            <a:endParaRPr lang="pt-PT" sz="3200" i="1" dirty="0">
              <a:latin typeface="Avenir Next LT Pro" panose="020B05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3E2EA8A1-76A9-7B9C-941E-81428E4CFC69}"/>
              </a:ext>
            </a:extLst>
          </p:cNvPr>
          <p:cNvSpPr txBox="1"/>
          <p:nvPr/>
        </p:nvSpPr>
        <p:spPr>
          <a:xfrm>
            <a:off x="9383994" y="4762256"/>
            <a:ext cx="5486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i="1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K-</a:t>
            </a:r>
            <a:r>
              <a:rPr lang="pt-PT" sz="3200" i="1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nearest</a:t>
            </a:r>
            <a:r>
              <a:rPr lang="pt-PT" sz="3200" i="1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 </a:t>
            </a:r>
            <a:r>
              <a:rPr lang="pt-PT" sz="3200" i="1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neighbors</a:t>
            </a:r>
            <a:endParaRPr lang="pt-PT" sz="3200" i="1" dirty="0">
              <a:latin typeface="Avenir Next LT Pro" panose="020B0504020202020204" pitchFamily="34" charset="0"/>
              <a:cs typeface="Times New Roman" panose="02020603050405020304" pitchFamily="18" charset="0"/>
            </a:endParaRPr>
          </a:p>
          <a:p>
            <a:endParaRPr lang="pt-PT" sz="2000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B2F80F89-53BB-D63A-9F01-DF1C3461A525}"/>
              </a:ext>
            </a:extLst>
          </p:cNvPr>
          <p:cNvSpPr txBox="1"/>
          <p:nvPr/>
        </p:nvSpPr>
        <p:spPr>
          <a:xfrm>
            <a:off x="4445897" y="6959896"/>
            <a:ext cx="899511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800" dirty="0" err="1">
                <a:solidFill>
                  <a:schemeClr val="bg1"/>
                </a:solidFill>
                <a:latin typeface="Avenir Next LT Pro" panose="020B0504020202020204" pitchFamily="34" charset="0"/>
                <a:cs typeface="Times New Roman" panose="02020603050405020304" pitchFamily="18" charset="0"/>
              </a:rPr>
              <a:t>What</a:t>
            </a:r>
            <a:r>
              <a:rPr lang="pt-PT" sz="4800" dirty="0">
                <a:solidFill>
                  <a:schemeClr val="bg1"/>
                </a:solidFill>
                <a:latin typeface="Avenir Next LT Pro" panose="020B0504020202020204" pitchFamily="34" charset="0"/>
                <a:cs typeface="Times New Roman" panose="02020603050405020304" pitchFamily="18" charset="0"/>
              </a:rPr>
              <a:t> </a:t>
            </a:r>
            <a:r>
              <a:rPr lang="pt-PT" sz="4800" dirty="0" err="1">
                <a:solidFill>
                  <a:schemeClr val="bg1"/>
                </a:solidFill>
                <a:latin typeface="Avenir Next LT Pro" panose="020B0504020202020204" pitchFamily="34" charset="0"/>
                <a:cs typeface="Times New Roman" panose="02020603050405020304" pitchFamily="18" charset="0"/>
              </a:rPr>
              <a:t>we</a:t>
            </a:r>
            <a:r>
              <a:rPr lang="pt-PT" sz="4800" dirty="0">
                <a:solidFill>
                  <a:schemeClr val="bg1"/>
                </a:solidFill>
                <a:latin typeface="Avenir Next LT Pro" panose="020B0504020202020204" pitchFamily="34" charset="0"/>
                <a:cs typeface="Times New Roman" panose="02020603050405020304" pitchFamily="18" charset="0"/>
              </a:rPr>
              <a:t> </a:t>
            </a:r>
            <a:r>
              <a:rPr lang="pt-PT" sz="4800" dirty="0" err="1">
                <a:solidFill>
                  <a:schemeClr val="bg1"/>
                </a:solidFill>
                <a:latin typeface="Avenir Next LT Pro" panose="020B0504020202020204" pitchFamily="34" charset="0"/>
                <a:cs typeface="Times New Roman" panose="02020603050405020304" pitchFamily="18" charset="0"/>
              </a:rPr>
              <a:t>get</a:t>
            </a:r>
            <a:r>
              <a:rPr lang="pt-PT" sz="4800" dirty="0">
                <a:solidFill>
                  <a:schemeClr val="bg1"/>
                </a:solidFill>
                <a:latin typeface="Avenir Next LT Pro" panose="020B0504020202020204" pitchFamily="34" charset="0"/>
                <a:cs typeface="Times New Roman" panose="02020603050405020304" pitchFamily="18" charset="0"/>
              </a:rPr>
              <a:t> </a:t>
            </a:r>
            <a:r>
              <a:rPr lang="pt-PT" sz="4800" dirty="0" err="1">
                <a:solidFill>
                  <a:schemeClr val="bg1"/>
                </a:solidFill>
                <a:latin typeface="Avenir Next LT Pro" panose="020B0504020202020204" pitchFamily="34" charset="0"/>
                <a:cs typeface="Times New Roman" panose="02020603050405020304" pitchFamily="18" charset="0"/>
              </a:rPr>
              <a:t>from</a:t>
            </a:r>
            <a:r>
              <a:rPr lang="pt-PT" sz="4800" dirty="0">
                <a:solidFill>
                  <a:schemeClr val="bg1"/>
                </a:solidFill>
                <a:latin typeface="Avenir Next LT Pro" panose="020B0504020202020204" pitchFamily="34" charset="0"/>
                <a:cs typeface="Times New Roman" panose="02020603050405020304" pitchFamily="18" charset="0"/>
              </a:rPr>
              <a:t> </a:t>
            </a:r>
            <a:r>
              <a:rPr lang="pt-PT" sz="4800" dirty="0" err="1">
                <a:solidFill>
                  <a:schemeClr val="bg1"/>
                </a:solidFill>
                <a:latin typeface="Avenir Next LT Pro" panose="020B0504020202020204" pitchFamily="34" charset="0"/>
                <a:cs typeface="Times New Roman" panose="02020603050405020304" pitchFamily="18" charset="0"/>
              </a:rPr>
              <a:t>each</a:t>
            </a:r>
            <a:r>
              <a:rPr lang="pt-PT" sz="4800" dirty="0">
                <a:solidFill>
                  <a:schemeClr val="bg1"/>
                </a:solidFill>
                <a:latin typeface="Avenir Next LT Pro" panose="020B0504020202020204" pitchFamily="34" charset="0"/>
                <a:cs typeface="Times New Roman" panose="02020603050405020304" pitchFamily="18" charset="0"/>
              </a:rPr>
              <a:t> </a:t>
            </a:r>
            <a:r>
              <a:rPr lang="pt-PT" sz="4800" dirty="0" err="1">
                <a:solidFill>
                  <a:schemeClr val="bg1"/>
                </a:solidFill>
                <a:latin typeface="Avenir Next LT Pro" panose="020B0504020202020204" pitchFamily="34" charset="0"/>
                <a:cs typeface="Times New Roman" panose="02020603050405020304" pitchFamily="18" charset="0"/>
              </a:rPr>
              <a:t>model</a:t>
            </a:r>
            <a:endParaRPr lang="pt-PT" sz="4800" dirty="0">
              <a:solidFill>
                <a:schemeClr val="bg1"/>
              </a:solidFill>
              <a:latin typeface="Avenir Next LT Pro" panose="020B0504020202020204" pitchFamily="34" charset="0"/>
              <a:cs typeface="Times New Roman" panose="02020603050405020304" pitchFamily="18" charset="0"/>
            </a:endParaRPr>
          </a:p>
          <a:p>
            <a:pPr algn="ctr"/>
            <a:endParaRPr lang="pt-PT" sz="2000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15D6FF67-CA17-B9A7-64CE-305C62D76307}"/>
              </a:ext>
            </a:extLst>
          </p:cNvPr>
          <p:cNvSpPr txBox="1"/>
          <p:nvPr/>
        </p:nvSpPr>
        <p:spPr>
          <a:xfrm>
            <a:off x="4970434" y="8376484"/>
            <a:ext cx="5486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i="1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Accuracy</a:t>
            </a:r>
            <a:endParaRPr lang="pt-PT" sz="3200" i="1" dirty="0">
              <a:latin typeface="Avenir Next LT Pro" panose="020B0504020202020204" pitchFamily="34" charset="0"/>
              <a:cs typeface="Times New Roman" panose="02020603050405020304" pitchFamily="18" charset="0"/>
            </a:endParaRPr>
          </a:p>
          <a:p>
            <a:pPr algn="ctr"/>
            <a:endParaRPr lang="pt-PT" sz="2000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6E593EEC-EA7F-FA4C-9137-0626A8144AEA}"/>
              </a:ext>
            </a:extLst>
          </p:cNvPr>
          <p:cNvSpPr txBox="1"/>
          <p:nvPr/>
        </p:nvSpPr>
        <p:spPr>
          <a:xfrm>
            <a:off x="8943454" y="8381281"/>
            <a:ext cx="548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i="1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K-</a:t>
            </a:r>
            <a:r>
              <a:rPr lang="pt-PT" sz="3200" i="1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foldCrossValidation</a:t>
            </a:r>
            <a:endParaRPr lang="pt-PT" sz="3200" i="1" dirty="0">
              <a:latin typeface="Avenir Next LT Pro" panose="020B05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DFE440E3-5742-4D73-0919-48D2A998A332}"/>
              </a:ext>
            </a:extLst>
          </p:cNvPr>
          <p:cNvSpPr txBox="1"/>
          <p:nvPr/>
        </p:nvSpPr>
        <p:spPr>
          <a:xfrm>
            <a:off x="9250991" y="9615089"/>
            <a:ext cx="5486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i="1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ClassificationReport</a:t>
            </a:r>
            <a:r>
              <a:rPr lang="pt-PT" sz="3200" i="1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/</a:t>
            </a:r>
          </a:p>
          <a:p>
            <a:r>
              <a:rPr lang="pt-PT" sz="3200" i="1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PerformanceMetrics</a:t>
            </a:r>
            <a:endParaRPr lang="pt-PT" sz="3200" i="1" dirty="0">
              <a:latin typeface="Avenir Next LT Pro" panose="020B05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58C96EB1-8221-D011-06C9-A0E60CC06C5A}"/>
              </a:ext>
            </a:extLst>
          </p:cNvPr>
          <p:cNvSpPr txBox="1"/>
          <p:nvPr/>
        </p:nvSpPr>
        <p:spPr>
          <a:xfrm>
            <a:off x="6336001" y="11313557"/>
            <a:ext cx="548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i="1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ROC curve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17BC5E80-5F50-535E-D749-99220E955A29}"/>
              </a:ext>
            </a:extLst>
          </p:cNvPr>
          <p:cNvSpPr txBox="1"/>
          <p:nvPr/>
        </p:nvSpPr>
        <p:spPr>
          <a:xfrm>
            <a:off x="4423763" y="9895277"/>
            <a:ext cx="548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i="1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ConfusionMatrix</a:t>
            </a:r>
            <a:endParaRPr lang="pt-PT" sz="3200" i="1" dirty="0">
              <a:latin typeface="Avenir Next LT Pro" panose="020B05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599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1738ACC-FE64-09C4-86F3-80C7D1E1200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 wrap="square" lIns="0" tIns="0" rIns="0" bIns="0">
            <a:spAutoFit/>
          </a:bodyPr>
          <a:lstStyle/>
          <a:p>
            <a:fld id="{B6F15528-21DE-4FAA-801E-634DDDAF4B2B}" type="slidenum">
              <a:rPr lang="pt-PT" sz="4000" b="1">
                <a:solidFill>
                  <a:schemeClr val="tx1"/>
                </a:solidFill>
              </a:rPr>
              <a:pPr/>
              <a:t>8</a:t>
            </a:fld>
            <a:endParaRPr lang="pt-PT" sz="4000" b="1" dirty="0">
              <a:solidFill>
                <a:schemeClr val="tx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EA4C758-7639-5E06-07B3-3DA1B1745E40}"/>
              </a:ext>
            </a:extLst>
          </p:cNvPr>
          <p:cNvSpPr txBox="1"/>
          <p:nvPr/>
        </p:nvSpPr>
        <p:spPr>
          <a:xfrm>
            <a:off x="8605532" y="592899"/>
            <a:ext cx="15544800" cy="2731008"/>
          </a:xfrm>
          <a:prstGeom prst="rect">
            <a:avLst/>
          </a:prstGeom>
        </p:spPr>
        <p:txBody>
          <a:bodyPr wrap="square" lIns="0" tIns="0" rIns="0" bIns="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pt-PT" sz="5400" b="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Tools</a:t>
            </a:r>
            <a:r>
              <a:rPr lang="pt-PT" sz="5400" b="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pt-PT" sz="5400" b="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and</a:t>
            </a:r>
            <a:r>
              <a:rPr lang="pt-PT" sz="5400" b="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pt-PT" sz="5400" b="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Algorithms</a:t>
            </a:r>
            <a:r>
              <a:rPr lang="pt-PT" sz="5400" b="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pt-PT" sz="5400" b="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used</a:t>
            </a:r>
            <a:endParaRPr lang="pt-PT" sz="5400" b="1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spcAft>
                <a:spcPts val="600"/>
              </a:spcAft>
            </a:pPr>
            <a:endParaRPr lang="pt-PT" sz="5400" b="1" dirty="0">
              <a:latin typeface="+mj-lt"/>
              <a:ea typeface="+mj-ea"/>
              <a:cs typeface="+mj-cs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41F92A83-8C37-B1FD-E40D-C07FDB7FCE69}"/>
              </a:ext>
            </a:extLst>
          </p:cNvPr>
          <p:cNvSpPr/>
          <p:nvPr/>
        </p:nvSpPr>
        <p:spPr>
          <a:xfrm>
            <a:off x="6966178" y="3809567"/>
            <a:ext cx="1485900" cy="1111885"/>
          </a:xfrm>
          <a:custGeom>
            <a:avLst/>
            <a:gdLst/>
            <a:ahLst/>
            <a:cxnLst/>
            <a:rect l="l" t="t" r="r" b="b"/>
            <a:pathLst>
              <a:path w="1485900" h="1111885">
                <a:moveTo>
                  <a:pt x="1485633" y="1015314"/>
                </a:moveTo>
                <a:lnTo>
                  <a:pt x="1407833" y="854252"/>
                </a:lnTo>
                <a:lnTo>
                  <a:pt x="1389621" y="843673"/>
                </a:lnTo>
                <a:lnTo>
                  <a:pt x="1382318" y="845604"/>
                </a:lnTo>
                <a:lnTo>
                  <a:pt x="1376324" y="850226"/>
                </a:lnTo>
                <a:lnTo>
                  <a:pt x="1372704" y="856576"/>
                </a:lnTo>
                <a:lnTo>
                  <a:pt x="1371714" y="863815"/>
                </a:lnTo>
                <a:lnTo>
                  <a:pt x="1373657" y="871118"/>
                </a:lnTo>
                <a:lnTo>
                  <a:pt x="1429169" y="983615"/>
                </a:lnTo>
                <a:lnTo>
                  <a:pt x="69913" y="522655"/>
                </a:lnTo>
                <a:lnTo>
                  <a:pt x="1427657" y="133032"/>
                </a:lnTo>
                <a:lnTo>
                  <a:pt x="1366862" y="242773"/>
                </a:lnTo>
                <a:lnTo>
                  <a:pt x="1364576" y="249986"/>
                </a:lnTo>
                <a:lnTo>
                  <a:pt x="1365211" y="257263"/>
                </a:lnTo>
                <a:lnTo>
                  <a:pt x="1368526" y="263766"/>
                </a:lnTo>
                <a:lnTo>
                  <a:pt x="1374292" y="268668"/>
                </a:lnTo>
                <a:lnTo>
                  <a:pt x="1381506" y="270954"/>
                </a:lnTo>
                <a:lnTo>
                  <a:pt x="1388783" y="270319"/>
                </a:lnTo>
                <a:lnTo>
                  <a:pt x="1395285" y="267004"/>
                </a:lnTo>
                <a:lnTo>
                  <a:pt x="1400200" y="261239"/>
                </a:lnTo>
                <a:lnTo>
                  <a:pt x="1483283" y="111264"/>
                </a:lnTo>
                <a:lnTo>
                  <a:pt x="1485569" y="104051"/>
                </a:lnTo>
                <a:lnTo>
                  <a:pt x="1484934" y="96774"/>
                </a:lnTo>
                <a:lnTo>
                  <a:pt x="1481607" y="90271"/>
                </a:lnTo>
                <a:lnTo>
                  <a:pt x="1475854" y="85369"/>
                </a:lnTo>
                <a:lnTo>
                  <a:pt x="1472869" y="83718"/>
                </a:lnTo>
                <a:lnTo>
                  <a:pt x="1325880" y="2273"/>
                </a:lnTo>
                <a:lnTo>
                  <a:pt x="1318666" y="0"/>
                </a:lnTo>
                <a:lnTo>
                  <a:pt x="1311389" y="635"/>
                </a:lnTo>
                <a:lnTo>
                  <a:pt x="1304886" y="3949"/>
                </a:lnTo>
                <a:lnTo>
                  <a:pt x="1299984" y="9702"/>
                </a:lnTo>
                <a:lnTo>
                  <a:pt x="1297698" y="16929"/>
                </a:lnTo>
                <a:lnTo>
                  <a:pt x="1298333" y="24206"/>
                </a:lnTo>
                <a:lnTo>
                  <a:pt x="1301648" y="30708"/>
                </a:lnTo>
                <a:lnTo>
                  <a:pt x="1307414" y="35610"/>
                </a:lnTo>
                <a:lnTo>
                  <a:pt x="1417154" y="96405"/>
                </a:lnTo>
                <a:lnTo>
                  <a:pt x="863" y="502818"/>
                </a:lnTo>
                <a:lnTo>
                  <a:pt x="6108" y="521131"/>
                </a:lnTo>
                <a:lnTo>
                  <a:pt x="0" y="539165"/>
                </a:lnTo>
                <a:lnTo>
                  <a:pt x="1416951" y="1019708"/>
                </a:lnTo>
                <a:lnTo>
                  <a:pt x="1304442" y="1075220"/>
                </a:lnTo>
                <a:lnTo>
                  <a:pt x="1298448" y="1079855"/>
                </a:lnTo>
                <a:lnTo>
                  <a:pt x="1294828" y="1086192"/>
                </a:lnTo>
                <a:lnTo>
                  <a:pt x="1293850" y="1093431"/>
                </a:lnTo>
                <a:lnTo>
                  <a:pt x="1295793" y="1100734"/>
                </a:lnTo>
                <a:lnTo>
                  <a:pt x="1300403" y="1106728"/>
                </a:lnTo>
                <a:lnTo>
                  <a:pt x="1306753" y="1110348"/>
                </a:lnTo>
                <a:lnTo>
                  <a:pt x="1313992" y="1111338"/>
                </a:lnTo>
                <a:lnTo>
                  <a:pt x="1321308" y="1109395"/>
                </a:lnTo>
                <a:lnTo>
                  <a:pt x="1473123" y="1034465"/>
                </a:lnTo>
                <a:lnTo>
                  <a:pt x="1475054" y="1033513"/>
                </a:lnTo>
                <a:lnTo>
                  <a:pt x="1481035" y="1028903"/>
                </a:lnTo>
                <a:lnTo>
                  <a:pt x="1484655" y="1022553"/>
                </a:lnTo>
                <a:lnTo>
                  <a:pt x="1485633" y="10153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3C3D19C4-2CA1-7A84-AFE1-F57CD51393B2}"/>
              </a:ext>
            </a:extLst>
          </p:cNvPr>
          <p:cNvSpPr/>
          <p:nvPr/>
        </p:nvSpPr>
        <p:spPr>
          <a:xfrm>
            <a:off x="1752574" y="7150100"/>
            <a:ext cx="14948535" cy="63500"/>
          </a:xfrm>
          <a:custGeom>
            <a:avLst/>
            <a:gdLst/>
            <a:ahLst/>
            <a:cxnLst/>
            <a:rect l="l" t="t" r="r" b="b"/>
            <a:pathLst>
              <a:path w="14948535" h="63500">
                <a:moveTo>
                  <a:pt x="14947925" y="0"/>
                </a:moveTo>
                <a:lnTo>
                  <a:pt x="0" y="12700"/>
                </a:lnTo>
                <a:lnTo>
                  <a:pt x="38" y="63500"/>
                </a:lnTo>
                <a:lnTo>
                  <a:pt x="14947925" y="50800"/>
                </a:lnTo>
                <a:lnTo>
                  <a:pt x="149479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D1C9828A-9BAA-AF57-9631-B5A8304178C6}"/>
              </a:ext>
            </a:extLst>
          </p:cNvPr>
          <p:cNvSpPr/>
          <p:nvPr/>
        </p:nvSpPr>
        <p:spPr>
          <a:xfrm>
            <a:off x="1910994" y="7747406"/>
            <a:ext cx="6954126" cy="543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BAD0EDE-A5C2-9C79-CFA0-D187AA905DC3}"/>
              </a:ext>
            </a:extLst>
          </p:cNvPr>
          <p:cNvSpPr txBox="1"/>
          <p:nvPr/>
        </p:nvSpPr>
        <p:spPr>
          <a:xfrm>
            <a:off x="1911799" y="2116806"/>
            <a:ext cx="54864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800" dirty="0" err="1">
                <a:solidFill>
                  <a:schemeClr val="bg1"/>
                </a:solidFill>
                <a:latin typeface="Avenir Next LT Pro" panose="020B0504020202020204" pitchFamily="34" charset="0"/>
                <a:cs typeface="Times New Roman" panose="02020603050405020304" pitchFamily="18" charset="0"/>
              </a:rPr>
              <a:t>Train</a:t>
            </a:r>
            <a:r>
              <a:rPr lang="pt-PT" sz="4800" dirty="0">
                <a:solidFill>
                  <a:schemeClr val="bg1"/>
                </a:solidFill>
                <a:latin typeface="Avenir Next LT Pro" panose="020B0504020202020204" pitchFamily="34" charset="0"/>
                <a:cs typeface="Times New Roman" panose="02020603050405020304" pitchFamily="18" charset="0"/>
              </a:rPr>
              <a:t>/</a:t>
            </a:r>
            <a:r>
              <a:rPr lang="pt-PT" sz="4800" dirty="0" err="1">
                <a:solidFill>
                  <a:schemeClr val="bg1"/>
                </a:solidFill>
                <a:latin typeface="Avenir Next LT Pro" panose="020B0504020202020204" pitchFamily="34" charset="0"/>
                <a:cs typeface="Times New Roman" panose="02020603050405020304" pitchFamily="18" charset="0"/>
              </a:rPr>
              <a:t>Test</a:t>
            </a:r>
            <a:r>
              <a:rPr lang="pt-PT" sz="4800" dirty="0">
                <a:solidFill>
                  <a:schemeClr val="bg1"/>
                </a:solidFill>
                <a:latin typeface="Avenir Next LT Pro" panose="020B0504020202020204" pitchFamily="34" charset="0"/>
                <a:cs typeface="Times New Roman" panose="02020603050405020304" pitchFamily="18" charset="0"/>
              </a:rPr>
              <a:t> </a:t>
            </a:r>
            <a:r>
              <a:rPr lang="pt-PT" sz="4800" dirty="0" err="1">
                <a:solidFill>
                  <a:schemeClr val="bg1"/>
                </a:solidFill>
                <a:latin typeface="Avenir Next LT Pro" panose="020B0504020202020204" pitchFamily="34" charset="0"/>
                <a:cs typeface="Times New Roman" panose="02020603050405020304" pitchFamily="18" charset="0"/>
              </a:rPr>
              <a:t>split</a:t>
            </a:r>
            <a:endParaRPr lang="pt-PT" sz="4800" dirty="0">
              <a:solidFill>
                <a:schemeClr val="bg1"/>
              </a:solidFill>
              <a:latin typeface="Avenir Next LT Pro" panose="020B0504020202020204" pitchFamily="34" charset="0"/>
              <a:cs typeface="Times New Roman" panose="02020603050405020304" pitchFamily="18" charset="0"/>
            </a:endParaRPr>
          </a:p>
          <a:p>
            <a:pPr algn="ctr"/>
            <a:endParaRPr lang="pt-PT" sz="2000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D4CD236-60DA-355C-133F-31930860759E}"/>
              </a:ext>
            </a:extLst>
          </p:cNvPr>
          <p:cNvSpPr txBox="1"/>
          <p:nvPr/>
        </p:nvSpPr>
        <p:spPr>
          <a:xfrm>
            <a:off x="2644857" y="3923636"/>
            <a:ext cx="5486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000" b="1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Datasets</a:t>
            </a:r>
            <a:endParaRPr lang="pt-PT" sz="4000" b="1" dirty="0">
              <a:latin typeface="Avenir Next LT Pro" panose="020B0504020202020204" pitchFamily="34" charset="0"/>
              <a:cs typeface="Times New Roman" panose="02020603050405020304" pitchFamily="18" charset="0"/>
            </a:endParaRPr>
          </a:p>
          <a:p>
            <a:pPr algn="ctr"/>
            <a:endParaRPr lang="pt-PT" sz="2000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4250196-E5E0-1683-CB39-F49186A7CD7D}"/>
              </a:ext>
            </a:extLst>
          </p:cNvPr>
          <p:cNvSpPr txBox="1"/>
          <p:nvPr/>
        </p:nvSpPr>
        <p:spPr>
          <a:xfrm>
            <a:off x="8165893" y="3294758"/>
            <a:ext cx="5486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0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Training </a:t>
            </a:r>
            <a:r>
              <a:rPr lang="pt-PT" sz="4000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test</a:t>
            </a:r>
            <a:r>
              <a:rPr lang="pt-PT" sz="40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 (80%)</a:t>
            </a:r>
          </a:p>
          <a:p>
            <a:pPr algn="ctr"/>
            <a:endParaRPr lang="pt-PT" sz="2000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B5E5C50-D6A4-2DAE-08FB-9AE26CB9CBAC}"/>
              </a:ext>
            </a:extLst>
          </p:cNvPr>
          <p:cNvSpPr txBox="1"/>
          <p:nvPr/>
        </p:nvSpPr>
        <p:spPr>
          <a:xfrm>
            <a:off x="8131257" y="4461456"/>
            <a:ext cx="5486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000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Testing</a:t>
            </a:r>
            <a:r>
              <a:rPr lang="pt-PT" sz="40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 </a:t>
            </a:r>
            <a:r>
              <a:rPr lang="pt-PT" sz="4000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test</a:t>
            </a:r>
            <a:r>
              <a:rPr lang="pt-PT" sz="40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 (20%)</a:t>
            </a:r>
          </a:p>
          <a:p>
            <a:pPr algn="ctr"/>
            <a:endParaRPr lang="pt-PT" sz="2000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5D62EF6-25AD-08D0-0C75-294EE6532A1B}"/>
              </a:ext>
            </a:extLst>
          </p:cNvPr>
          <p:cNvSpPr txBox="1"/>
          <p:nvPr/>
        </p:nvSpPr>
        <p:spPr>
          <a:xfrm>
            <a:off x="1454441" y="8747645"/>
            <a:ext cx="15544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000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We</a:t>
            </a:r>
            <a:r>
              <a:rPr lang="pt-PT" sz="40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 </a:t>
            </a:r>
            <a:r>
              <a:rPr lang="pt-PT" sz="4000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tried</a:t>
            </a:r>
            <a:r>
              <a:rPr lang="pt-PT" sz="40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 </a:t>
            </a:r>
            <a:r>
              <a:rPr lang="pt-PT" sz="4000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diferent</a:t>
            </a:r>
            <a:r>
              <a:rPr lang="pt-PT" sz="40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 </a:t>
            </a:r>
            <a:r>
              <a:rPr lang="pt-PT" sz="4000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hyper-parameters</a:t>
            </a:r>
            <a:r>
              <a:rPr lang="pt-PT" sz="40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 </a:t>
            </a:r>
            <a:r>
              <a:rPr lang="pt-PT" sz="4000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by</a:t>
            </a:r>
            <a:r>
              <a:rPr lang="pt-PT" sz="40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 </a:t>
            </a:r>
            <a:r>
              <a:rPr lang="pt-PT" sz="4000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wroapping</a:t>
            </a:r>
            <a:r>
              <a:rPr lang="pt-PT" sz="40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 </a:t>
            </a:r>
            <a:r>
              <a:rPr lang="pt-PT" sz="4000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the</a:t>
            </a:r>
            <a:r>
              <a:rPr lang="pt-PT" sz="40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 </a:t>
            </a:r>
            <a:r>
              <a:rPr lang="pt-PT" sz="4000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estimators</a:t>
            </a:r>
            <a:r>
              <a:rPr lang="pt-PT" sz="40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 in a </a:t>
            </a:r>
            <a:r>
              <a:rPr lang="pt-PT" sz="4000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GridSearchCV</a:t>
            </a:r>
            <a:r>
              <a:rPr lang="pt-PT" sz="40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 </a:t>
            </a:r>
            <a:r>
              <a:rPr lang="pt-PT" sz="4000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with</a:t>
            </a:r>
            <a:r>
              <a:rPr lang="pt-PT" sz="40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 </a:t>
            </a:r>
            <a:r>
              <a:rPr lang="pt-PT" sz="4000" b="1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10-fold cross </a:t>
            </a:r>
            <a:r>
              <a:rPr lang="pt-PT" sz="4000" b="1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validation</a:t>
            </a:r>
            <a:r>
              <a:rPr lang="pt-PT" sz="4000" b="1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 </a:t>
            </a:r>
            <a:r>
              <a:rPr lang="pt-PT" sz="4000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and</a:t>
            </a:r>
            <a:r>
              <a:rPr lang="pt-PT" sz="40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 </a:t>
            </a:r>
            <a:r>
              <a:rPr lang="pt-PT" sz="4000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using</a:t>
            </a:r>
            <a:r>
              <a:rPr lang="pt-PT" sz="40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 </a:t>
            </a:r>
            <a:r>
              <a:rPr lang="pt-PT" sz="4000" b="1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accuracy</a:t>
            </a:r>
            <a:r>
              <a:rPr lang="pt-PT" sz="4000" b="1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 as </a:t>
            </a:r>
            <a:r>
              <a:rPr lang="pt-PT" sz="4000" b="1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the</a:t>
            </a:r>
            <a:r>
              <a:rPr lang="pt-PT" sz="4000" b="1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 </a:t>
            </a:r>
            <a:r>
              <a:rPr lang="pt-PT" sz="4000" b="1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scoring</a:t>
            </a:r>
            <a:r>
              <a:rPr lang="pt-PT" sz="4000" b="1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 </a:t>
            </a:r>
            <a:r>
              <a:rPr lang="pt-PT" sz="4000" b="1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metric</a:t>
            </a:r>
            <a:r>
              <a:rPr lang="pt-PT" sz="4000" b="1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.  </a:t>
            </a:r>
          </a:p>
          <a:p>
            <a:pPr algn="ctr"/>
            <a:endParaRPr lang="pt-PT" sz="2000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80B24D1-B327-E1B0-65B4-AD6C3326420A}"/>
              </a:ext>
            </a:extLst>
          </p:cNvPr>
          <p:cNvSpPr txBox="1"/>
          <p:nvPr/>
        </p:nvSpPr>
        <p:spPr>
          <a:xfrm>
            <a:off x="1766429" y="5830199"/>
            <a:ext cx="1673765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The</a:t>
            </a:r>
            <a:r>
              <a:rPr lang="pt-PT" sz="36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 training set </a:t>
            </a:r>
            <a:r>
              <a:rPr lang="pt-PT" sz="3600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was</a:t>
            </a:r>
            <a:r>
              <a:rPr lang="pt-PT" sz="36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 </a:t>
            </a:r>
            <a:r>
              <a:rPr lang="pt-PT" sz="3600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used</a:t>
            </a:r>
            <a:r>
              <a:rPr lang="pt-PT" sz="36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 for </a:t>
            </a:r>
            <a:r>
              <a:rPr lang="pt-PT" sz="3600" b="1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fitting</a:t>
            </a:r>
            <a:r>
              <a:rPr lang="pt-PT" sz="36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 </a:t>
            </a:r>
            <a:r>
              <a:rPr lang="pt-PT" sz="3600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and</a:t>
            </a:r>
            <a:r>
              <a:rPr lang="pt-PT" sz="36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 </a:t>
            </a:r>
            <a:r>
              <a:rPr lang="pt-PT" sz="3600" b="1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hyper-parameter</a:t>
            </a:r>
            <a:r>
              <a:rPr lang="pt-PT" sz="36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 </a:t>
            </a:r>
            <a:r>
              <a:rPr lang="pt-PT" sz="3600" b="1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tuning</a:t>
            </a:r>
            <a:r>
              <a:rPr lang="pt-PT" sz="36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. </a:t>
            </a:r>
          </a:p>
          <a:p>
            <a:r>
              <a:rPr lang="pt-PT" sz="3600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The</a:t>
            </a:r>
            <a:r>
              <a:rPr lang="pt-PT" sz="36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 </a:t>
            </a:r>
            <a:r>
              <a:rPr lang="pt-PT" sz="3600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testing</a:t>
            </a:r>
            <a:r>
              <a:rPr lang="pt-PT" sz="36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 set </a:t>
            </a:r>
            <a:r>
              <a:rPr lang="pt-PT" sz="3600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was</a:t>
            </a:r>
            <a:r>
              <a:rPr lang="pt-PT" sz="36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 </a:t>
            </a:r>
            <a:r>
              <a:rPr lang="pt-PT" sz="3600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used</a:t>
            </a:r>
            <a:r>
              <a:rPr lang="pt-PT" sz="36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 for </a:t>
            </a:r>
            <a:r>
              <a:rPr lang="pt-PT" sz="3600" b="1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validating</a:t>
            </a:r>
            <a:r>
              <a:rPr lang="pt-PT" sz="36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 </a:t>
            </a:r>
            <a:r>
              <a:rPr lang="pt-PT" sz="3600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the</a:t>
            </a:r>
            <a:r>
              <a:rPr lang="pt-PT" sz="36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 </a:t>
            </a:r>
            <a:r>
              <a:rPr lang="pt-PT" sz="3600" dirty="0" err="1">
                <a:latin typeface="Avenir Next LT Pro" panose="020B0504020202020204" pitchFamily="34" charset="0"/>
                <a:cs typeface="Times New Roman" panose="02020603050405020304" pitchFamily="18" charset="0"/>
              </a:rPr>
              <a:t>results</a:t>
            </a:r>
            <a:r>
              <a:rPr lang="pt-PT" sz="36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.</a:t>
            </a:r>
          </a:p>
          <a:p>
            <a:pPr algn="ctr"/>
            <a:endParaRPr lang="pt-PT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226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1738ACC-FE64-09C4-86F3-80C7D1E1200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 wrap="square" lIns="0" tIns="0" rIns="0" bIns="0">
            <a:spAutoFit/>
          </a:bodyPr>
          <a:lstStyle/>
          <a:p>
            <a:fld id="{B6F15528-21DE-4FAA-801E-634DDDAF4B2B}" type="slidenum">
              <a:rPr lang="pt-PT" sz="4000" b="1">
                <a:solidFill>
                  <a:schemeClr val="tx1"/>
                </a:solidFill>
              </a:rPr>
              <a:pPr/>
              <a:t>9</a:t>
            </a:fld>
            <a:endParaRPr lang="pt-PT" sz="4000" b="1" dirty="0">
              <a:solidFill>
                <a:schemeClr val="tx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31DE2EE-D917-B2D5-77A2-9D41016E1495}"/>
              </a:ext>
            </a:extLst>
          </p:cNvPr>
          <p:cNvSpPr txBox="1"/>
          <p:nvPr/>
        </p:nvSpPr>
        <p:spPr>
          <a:xfrm>
            <a:off x="14325600" y="482600"/>
            <a:ext cx="15544800" cy="2731008"/>
          </a:xfrm>
          <a:prstGeom prst="rect">
            <a:avLst/>
          </a:prstGeom>
        </p:spPr>
        <p:txBody>
          <a:bodyPr wrap="square" lIns="0" tIns="0" rIns="0" bIns="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pt-PT" sz="5400" b="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Results</a:t>
            </a:r>
            <a:endParaRPr lang="pt-PT" sz="5400" b="1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spcAft>
                <a:spcPts val="600"/>
              </a:spcAft>
            </a:pPr>
            <a:endParaRPr lang="pt-PT" sz="5400" b="1" dirty="0">
              <a:latin typeface="+mj-lt"/>
              <a:ea typeface="+mj-ea"/>
              <a:cs typeface="+mj-cs"/>
            </a:endParaRPr>
          </a:p>
        </p:txBody>
      </p:sp>
      <p:sp>
        <p:nvSpPr>
          <p:cNvPr id="7" name="object 20">
            <a:extLst>
              <a:ext uri="{FF2B5EF4-FFF2-40B4-BE49-F238E27FC236}">
                <a16:creationId xmlns:a16="http://schemas.microsoft.com/office/drawing/2014/main" id="{6E5B416F-563D-F3EC-76B9-5D16A3505CB2}"/>
              </a:ext>
            </a:extLst>
          </p:cNvPr>
          <p:cNvSpPr/>
          <p:nvPr/>
        </p:nvSpPr>
        <p:spPr>
          <a:xfrm flipV="1">
            <a:off x="775854" y="1685518"/>
            <a:ext cx="10730345" cy="45719"/>
          </a:xfrm>
          <a:custGeom>
            <a:avLst/>
            <a:gdLst/>
            <a:ahLst/>
            <a:cxnLst/>
            <a:rect l="l" t="t" r="r" b="b"/>
            <a:pathLst>
              <a:path w="3972559" h="20320">
                <a:moveTo>
                  <a:pt x="3972369" y="0"/>
                </a:moveTo>
                <a:lnTo>
                  <a:pt x="0" y="0"/>
                </a:lnTo>
                <a:lnTo>
                  <a:pt x="0" y="20320"/>
                </a:lnTo>
                <a:lnTo>
                  <a:pt x="3972369" y="20320"/>
                </a:lnTo>
                <a:lnTo>
                  <a:pt x="39723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9540E2B-C1DE-A6E1-65BC-DA0483932DC7}"/>
              </a:ext>
            </a:extLst>
          </p:cNvPr>
          <p:cNvSpPr txBox="1"/>
          <p:nvPr/>
        </p:nvSpPr>
        <p:spPr>
          <a:xfrm>
            <a:off x="775854" y="1023351"/>
            <a:ext cx="1112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b="1" i="1" dirty="0" err="1">
                <a:solidFill>
                  <a:schemeClr val="bg1"/>
                </a:solidFill>
              </a:rPr>
              <a:t>Decision</a:t>
            </a:r>
            <a:r>
              <a:rPr lang="pt-PT" sz="4000" b="1" i="1" dirty="0">
                <a:solidFill>
                  <a:schemeClr val="bg1"/>
                </a:solidFill>
              </a:rPr>
              <a:t> </a:t>
            </a:r>
            <a:r>
              <a:rPr lang="pt-PT" sz="4000" b="1" i="1" dirty="0" err="1">
                <a:solidFill>
                  <a:schemeClr val="bg1"/>
                </a:solidFill>
              </a:rPr>
              <a:t>Tree</a:t>
            </a:r>
            <a:r>
              <a:rPr lang="pt-PT" sz="4000" b="1" i="1" dirty="0">
                <a:solidFill>
                  <a:schemeClr val="bg1"/>
                </a:solidFill>
              </a:rPr>
              <a:t> </a:t>
            </a:r>
            <a:r>
              <a:rPr lang="pt-PT" sz="4000" b="1" i="1" dirty="0" err="1">
                <a:solidFill>
                  <a:schemeClr val="bg1"/>
                </a:solidFill>
              </a:rPr>
              <a:t>Classifier</a:t>
            </a:r>
            <a:r>
              <a:rPr lang="pt-PT" sz="4000" b="1" i="1" dirty="0">
                <a:solidFill>
                  <a:schemeClr val="bg1"/>
                </a:solidFill>
              </a:rPr>
              <a:t> </a:t>
            </a:r>
            <a:r>
              <a:rPr lang="pt-PT" sz="4000" b="1" i="1" dirty="0" err="1">
                <a:solidFill>
                  <a:schemeClr val="bg1"/>
                </a:solidFill>
              </a:rPr>
              <a:t>Usind</a:t>
            </a:r>
            <a:r>
              <a:rPr lang="pt-PT" sz="4000" b="1" i="1" dirty="0">
                <a:solidFill>
                  <a:schemeClr val="bg1"/>
                </a:solidFill>
              </a:rPr>
              <a:t> </a:t>
            </a:r>
            <a:r>
              <a:rPr lang="pt-PT" sz="4000" b="1" i="1" dirty="0" err="1">
                <a:solidFill>
                  <a:schemeClr val="bg1"/>
                </a:solidFill>
              </a:rPr>
              <a:t>Default</a:t>
            </a:r>
            <a:r>
              <a:rPr lang="pt-PT" sz="4000" b="1" i="1" dirty="0">
                <a:solidFill>
                  <a:schemeClr val="bg1"/>
                </a:solidFill>
              </a:rPr>
              <a:t> </a:t>
            </a:r>
            <a:r>
              <a:rPr lang="pt-PT" sz="4000" b="1" i="1" dirty="0" err="1">
                <a:solidFill>
                  <a:schemeClr val="bg1"/>
                </a:solidFill>
              </a:rPr>
              <a:t>Parameters</a:t>
            </a:r>
            <a:endParaRPr lang="pt-PT" sz="4000" b="1" i="1" dirty="0">
              <a:solidFill>
                <a:schemeClr val="bg1"/>
              </a:solidFill>
            </a:endParaRPr>
          </a:p>
        </p:txBody>
      </p:sp>
      <p:pic>
        <p:nvPicPr>
          <p:cNvPr id="9" name="Imagem 8" descr="Uma imagem com texto&#10;&#10;Descrição gerada automaticamente">
            <a:extLst>
              <a:ext uri="{FF2B5EF4-FFF2-40B4-BE49-F238E27FC236}">
                <a16:creationId xmlns:a16="http://schemas.microsoft.com/office/drawing/2014/main" id="{40726BEA-AF62-7661-967F-425D83FD1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00" y="3262481"/>
            <a:ext cx="5943600" cy="2809622"/>
          </a:xfrm>
          <a:prstGeom prst="rect">
            <a:avLst/>
          </a:prstGeom>
        </p:spPr>
      </p:pic>
      <p:pic>
        <p:nvPicPr>
          <p:cNvPr id="10" name="Imagem 9" descr="Uma imagem com mesa&#10;&#10;Descrição gerada automaticamente">
            <a:extLst>
              <a:ext uri="{FF2B5EF4-FFF2-40B4-BE49-F238E27FC236}">
                <a16:creationId xmlns:a16="http://schemas.microsoft.com/office/drawing/2014/main" id="{039364BB-0D19-71F5-1B4B-A0A86D7957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996" y="2199269"/>
            <a:ext cx="7031471" cy="332387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7E3AF9A-272F-36FF-D7C9-58AC37267E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257" y="8063950"/>
            <a:ext cx="6490275" cy="4373881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A386C0-D407-EA09-D8DC-53B60E58AC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129" y="6775447"/>
            <a:ext cx="6138144" cy="5746753"/>
          </a:xfrm>
          <a:prstGeom prst="rect">
            <a:avLst/>
          </a:prstGeom>
        </p:spPr>
      </p:pic>
      <p:sp>
        <p:nvSpPr>
          <p:cNvPr id="13" name="object 14">
            <a:extLst>
              <a:ext uri="{FF2B5EF4-FFF2-40B4-BE49-F238E27FC236}">
                <a16:creationId xmlns:a16="http://schemas.microsoft.com/office/drawing/2014/main" id="{95B17DA7-3035-DE25-CAD2-388985947288}"/>
              </a:ext>
            </a:extLst>
          </p:cNvPr>
          <p:cNvSpPr/>
          <p:nvPr/>
        </p:nvSpPr>
        <p:spPr>
          <a:xfrm>
            <a:off x="232062" y="2376193"/>
            <a:ext cx="7699665" cy="4039582"/>
          </a:xfrm>
          <a:custGeom>
            <a:avLst/>
            <a:gdLst/>
            <a:ahLst/>
            <a:cxnLst/>
            <a:rect l="l" t="t" r="r" b="b"/>
            <a:pathLst>
              <a:path w="10718800" h="3797300">
                <a:moveTo>
                  <a:pt x="12700" y="0"/>
                </a:moveTo>
                <a:lnTo>
                  <a:pt x="12" y="0"/>
                </a:lnTo>
                <a:lnTo>
                  <a:pt x="0" y="12687"/>
                </a:lnTo>
                <a:lnTo>
                  <a:pt x="0" y="3784600"/>
                </a:lnTo>
                <a:lnTo>
                  <a:pt x="0" y="3797300"/>
                </a:lnTo>
                <a:lnTo>
                  <a:pt x="12700" y="3797300"/>
                </a:lnTo>
                <a:lnTo>
                  <a:pt x="12700" y="0"/>
                </a:lnTo>
                <a:close/>
              </a:path>
              <a:path w="10718800" h="3797300">
                <a:moveTo>
                  <a:pt x="10718800" y="0"/>
                </a:moveTo>
                <a:lnTo>
                  <a:pt x="10706113" y="0"/>
                </a:lnTo>
                <a:lnTo>
                  <a:pt x="12712" y="0"/>
                </a:lnTo>
                <a:lnTo>
                  <a:pt x="12712" y="12687"/>
                </a:lnTo>
                <a:lnTo>
                  <a:pt x="10706113" y="12687"/>
                </a:lnTo>
                <a:lnTo>
                  <a:pt x="10706113" y="3784587"/>
                </a:lnTo>
                <a:lnTo>
                  <a:pt x="12712" y="3784587"/>
                </a:lnTo>
                <a:lnTo>
                  <a:pt x="12712" y="3797287"/>
                </a:lnTo>
                <a:lnTo>
                  <a:pt x="10706113" y="3797287"/>
                </a:lnTo>
                <a:lnTo>
                  <a:pt x="10718800" y="3797287"/>
                </a:lnTo>
                <a:lnTo>
                  <a:pt x="10718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135024B-8980-A0D8-C133-8FDEBE3E2C80}"/>
              </a:ext>
            </a:extLst>
          </p:cNvPr>
          <p:cNvSpPr txBox="1"/>
          <p:nvPr/>
        </p:nvSpPr>
        <p:spPr>
          <a:xfrm>
            <a:off x="-775855" y="2528213"/>
            <a:ext cx="548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6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ACCURACIES</a:t>
            </a:r>
          </a:p>
          <a:p>
            <a:pPr algn="ctr"/>
            <a:endParaRPr lang="pt-PT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3C367111-4CE9-DDA4-EFF4-8B403A32D40C}"/>
              </a:ext>
            </a:extLst>
          </p:cNvPr>
          <p:cNvSpPr/>
          <p:nvPr/>
        </p:nvSpPr>
        <p:spPr>
          <a:xfrm>
            <a:off x="9769532" y="6072102"/>
            <a:ext cx="7031471" cy="6825001"/>
          </a:xfrm>
          <a:custGeom>
            <a:avLst/>
            <a:gdLst/>
            <a:ahLst/>
            <a:cxnLst/>
            <a:rect l="l" t="t" r="r" b="b"/>
            <a:pathLst>
              <a:path w="10718800" h="3797300">
                <a:moveTo>
                  <a:pt x="12700" y="0"/>
                </a:moveTo>
                <a:lnTo>
                  <a:pt x="12" y="0"/>
                </a:lnTo>
                <a:lnTo>
                  <a:pt x="0" y="12687"/>
                </a:lnTo>
                <a:lnTo>
                  <a:pt x="0" y="3784600"/>
                </a:lnTo>
                <a:lnTo>
                  <a:pt x="0" y="3797300"/>
                </a:lnTo>
                <a:lnTo>
                  <a:pt x="12700" y="3797300"/>
                </a:lnTo>
                <a:lnTo>
                  <a:pt x="12700" y="0"/>
                </a:lnTo>
                <a:close/>
              </a:path>
              <a:path w="10718800" h="3797300">
                <a:moveTo>
                  <a:pt x="10718800" y="0"/>
                </a:moveTo>
                <a:lnTo>
                  <a:pt x="10706113" y="0"/>
                </a:lnTo>
                <a:lnTo>
                  <a:pt x="12712" y="0"/>
                </a:lnTo>
                <a:lnTo>
                  <a:pt x="12712" y="12687"/>
                </a:lnTo>
                <a:lnTo>
                  <a:pt x="10706113" y="12687"/>
                </a:lnTo>
                <a:lnTo>
                  <a:pt x="10706113" y="3784587"/>
                </a:lnTo>
                <a:lnTo>
                  <a:pt x="12712" y="3784587"/>
                </a:lnTo>
                <a:lnTo>
                  <a:pt x="12712" y="3797287"/>
                </a:lnTo>
                <a:lnTo>
                  <a:pt x="10706113" y="3797287"/>
                </a:lnTo>
                <a:lnTo>
                  <a:pt x="10718800" y="3797287"/>
                </a:lnTo>
                <a:lnTo>
                  <a:pt x="10718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6AD8866-69BA-E672-9647-3D6BB9066F00}"/>
              </a:ext>
            </a:extLst>
          </p:cNvPr>
          <p:cNvSpPr txBox="1"/>
          <p:nvPr/>
        </p:nvSpPr>
        <p:spPr>
          <a:xfrm>
            <a:off x="-13855" y="7317436"/>
            <a:ext cx="548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6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CONFUSION MATRIX</a:t>
            </a:r>
          </a:p>
          <a:p>
            <a:pPr algn="ctr"/>
            <a:endParaRPr lang="pt-PT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45827BF4-189B-55F1-BDBE-7D73509C9110}"/>
              </a:ext>
            </a:extLst>
          </p:cNvPr>
          <p:cNvSpPr/>
          <p:nvPr/>
        </p:nvSpPr>
        <p:spPr>
          <a:xfrm>
            <a:off x="301335" y="7399942"/>
            <a:ext cx="9008920" cy="5497162"/>
          </a:xfrm>
          <a:custGeom>
            <a:avLst/>
            <a:gdLst/>
            <a:ahLst/>
            <a:cxnLst/>
            <a:rect l="l" t="t" r="r" b="b"/>
            <a:pathLst>
              <a:path w="10718800" h="3797300">
                <a:moveTo>
                  <a:pt x="12700" y="0"/>
                </a:moveTo>
                <a:lnTo>
                  <a:pt x="12" y="0"/>
                </a:lnTo>
                <a:lnTo>
                  <a:pt x="0" y="12687"/>
                </a:lnTo>
                <a:lnTo>
                  <a:pt x="0" y="3784600"/>
                </a:lnTo>
                <a:lnTo>
                  <a:pt x="0" y="3797300"/>
                </a:lnTo>
                <a:lnTo>
                  <a:pt x="12700" y="3797300"/>
                </a:lnTo>
                <a:lnTo>
                  <a:pt x="12700" y="0"/>
                </a:lnTo>
                <a:close/>
              </a:path>
              <a:path w="10718800" h="3797300">
                <a:moveTo>
                  <a:pt x="10718800" y="0"/>
                </a:moveTo>
                <a:lnTo>
                  <a:pt x="10706113" y="0"/>
                </a:lnTo>
                <a:lnTo>
                  <a:pt x="12712" y="0"/>
                </a:lnTo>
                <a:lnTo>
                  <a:pt x="12712" y="12687"/>
                </a:lnTo>
                <a:lnTo>
                  <a:pt x="10706113" y="12687"/>
                </a:lnTo>
                <a:lnTo>
                  <a:pt x="10706113" y="3784587"/>
                </a:lnTo>
                <a:lnTo>
                  <a:pt x="12712" y="3784587"/>
                </a:lnTo>
                <a:lnTo>
                  <a:pt x="12712" y="3797287"/>
                </a:lnTo>
                <a:lnTo>
                  <a:pt x="10706113" y="3797287"/>
                </a:lnTo>
                <a:lnTo>
                  <a:pt x="10718800" y="3797287"/>
                </a:lnTo>
                <a:lnTo>
                  <a:pt x="10718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139368A-7DA4-821A-D084-2CDFFFE245FF}"/>
              </a:ext>
            </a:extLst>
          </p:cNvPr>
          <p:cNvSpPr txBox="1"/>
          <p:nvPr/>
        </p:nvSpPr>
        <p:spPr>
          <a:xfrm>
            <a:off x="8598623" y="6127849"/>
            <a:ext cx="548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600" dirty="0">
                <a:latin typeface="Avenir Next LT Pro" panose="020B0504020202020204" pitchFamily="34" charset="0"/>
                <a:cs typeface="Times New Roman" panose="02020603050405020304" pitchFamily="18" charset="0"/>
              </a:rPr>
              <a:t>ROC CURVE</a:t>
            </a:r>
          </a:p>
          <a:p>
            <a:pPr algn="ctr"/>
            <a:endParaRPr lang="pt-PT" i="1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906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</TotalTime>
  <Words>736</Words>
  <Application>Microsoft Office PowerPoint</Application>
  <PresentationFormat>Personalizados</PresentationFormat>
  <Paragraphs>147</Paragraphs>
  <Slides>24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24</vt:i4>
      </vt:variant>
    </vt:vector>
  </HeadingPairs>
  <TitlesOfParts>
    <vt:vector size="29" baseType="lpstr">
      <vt:lpstr>Malgun Gothic</vt:lpstr>
      <vt:lpstr>Arial</vt:lpstr>
      <vt:lpstr>Avenir Next LT Pro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>Beatriz Gonçalves</dc:creator>
  <cp:lastModifiedBy>Beatriz Sofia Mesquita Gonçalves</cp:lastModifiedBy>
  <cp:revision>20</cp:revision>
  <dcterms:created xsi:type="dcterms:W3CDTF">2022-11-17T22:03:46Z</dcterms:created>
  <dcterms:modified xsi:type="dcterms:W3CDTF">2022-11-18T07:16:08Z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2022-06-06T00:00:00Z</vt:filetime>
  </property>
  <property fmtid="{D5CDD505-2E9C-101B-9397-08002B2CF9AE}" pid="3" name="Creator">
    <vt:lpwstr>UnknownApplication</vt:lpwstr>
  </property>
  <property fmtid="{D5CDD505-2E9C-101B-9397-08002B2CF9AE}" pid="4" name="LastSaved">
    <vt:filetime>2022-11-17T00:00:00Z</vt:filetime>
  </property>
</Properties>
</file>