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Economica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bold.fntdata"/><Relationship Id="rId10" Type="http://schemas.openxmlformats.org/officeDocument/2006/relationships/font" Target="fonts/Economica-regular.fntdata"/><Relationship Id="rId13" Type="http://schemas.openxmlformats.org/officeDocument/2006/relationships/font" Target="fonts/Economica-boldItalic.fntdata"/><Relationship Id="rId12" Type="http://schemas.openxmlformats.org/officeDocument/2006/relationships/font" Target="fonts/Economic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Hello everyone, in this presentation I will talk a little about what was done in the work about “A FIS to evaluate the security readiness of cloud service providers”.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Basically, as the title says, we intend to make an evaluation of cloud service users’ trust in cloud service providers. It also works a self-evaluation by the cloud service providers, as it works as feedback from users.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c655336b5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c655336b5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Compliance: </a:t>
            </a:r>
            <a:r>
              <a:rPr lang="pt-PT" sz="1000">
                <a:solidFill>
                  <a:schemeClr val="dk1"/>
                </a:solidFill>
              </a:rPr>
              <a:t>conformity with regulatory standards of cloud usage</a:t>
            </a:r>
            <a:endParaRPr sz="1000">
              <a:solidFill>
                <a:schemeClr val="dk1"/>
              </a:solidFill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000">
                <a:solidFill>
                  <a:schemeClr val="dk1"/>
                </a:solidFill>
              </a:rPr>
              <a:t>·</a:t>
            </a:r>
            <a:r>
              <a:rPr lang="pt-PT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pt-PT" sz="1000">
                <a:solidFill>
                  <a:schemeClr val="dk1"/>
                </a:solidFill>
              </a:rPr>
              <a:t>Access control: ability to restrict access to information stored on the cloud</a:t>
            </a:r>
            <a:endParaRPr sz="1000">
              <a:solidFill>
                <a:schemeClr val="dk1"/>
              </a:solidFill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000">
                <a:solidFill>
                  <a:schemeClr val="dk1"/>
                </a:solidFill>
              </a:rPr>
              <a:t>·</a:t>
            </a:r>
            <a:r>
              <a:rPr lang="pt-PT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pt-PT" sz="1000">
                <a:solidFill>
                  <a:schemeClr val="dk1"/>
                </a:solidFill>
              </a:rPr>
              <a:t>Auditability: considerations on the overall performance and security aspects</a:t>
            </a:r>
            <a:endParaRPr sz="1000">
              <a:solidFill>
                <a:schemeClr val="dk1"/>
              </a:solidFill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000">
                <a:solidFill>
                  <a:schemeClr val="dk1"/>
                </a:solidFill>
              </a:rPr>
              <a:t>·</a:t>
            </a:r>
            <a:r>
              <a:rPr lang="pt-PT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pt-PT" sz="1000">
                <a:solidFill>
                  <a:schemeClr val="dk1"/>
                </a:solidFill>
              </a:rPr>
              <a:t>Encryption: transformation of data from its original plain text format to an unreadable format before it is transferred and stored in the cloud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c655336b5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c655336b5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c65541d44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c65541d44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29730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pt-PT" sz="2880"/>
              <a:t>A Fuzzy Inference System (FIS) to Evaluate the</a:t>
            </a:r>
            <a:endParaRPr sz="28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880"/>
              <a:t>Security Readiness of Cloud Service Providers</a:t>
            </a:r>
            <a:endParaRPr sz="398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618575" y="3717775"/>
            <a:ext cx="37479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/>
              <a:t>Beatriz Sofia Mesquita Gonçalves, 115367</a:t>
            </a:r>
            <a:endParaRPr sz="170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/>
              <a:t>Mathematical techniques for big data</a:t>
            </a:r>
            <a:endParaRPr sz="170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700"/>
              <a:t>Master in Data Science</a:t>
            </a:r>
            <a:endParaRPr sz="170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6275" y="0"/>
            <a:ext cx="2597724" cy="7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Problem’s Definition</a:t>
            </a:r>
            <a:endParaRPr/>
          </a:p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1</a:t>
            </a:r>
            <a:endParaRPr b="1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75" y="1396750"/>
            <a:ext cx="2484069" cy="13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150" y="3510700"/>
            <a:ext cx="369570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5125" y="1508712"/>
            <a:ext cx="3567334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387425" y="1376050"/>
            <a:ext cx="2578500" cy="1328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387425" y="1073975"/>
            <a:ext cx="13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latin typeface="Open Sans"/>
                <a:ea typeface="Open Sans"/>
                <a:cs typeface="Open Sans"/>
                <a:sym typeface="Open Sans"/>
              </a:rPr>
              <a:t>Crisp Input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1448275" y="3422925"/>
            <a:ext cx="4002600" cy="1328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4141550" y="3022725"/>
            <a:ext cx="13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latin typeface="Open Sans"/>
                <a:ea typeface="Open Sans"/>
                <a:cs typeface="Open Sans"/>
                <a:sym typeface="Open Sans"/>
              </a:rPr>
              <a:t>Fuzzification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2137550" y="2858975"/>
            <a:ext cx="4143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4788225" y="1333150"/>
            <a:ext cx="3802200" cy="1328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4788225" y="877225"/>
            <a:ext cx="20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latin typeface="Open Sans"/>
                <a:ea typeface="Open Sans"/>
                <a:cs typeface="Open Sans"/>
                <a:sym typeface="Open Sans"/>
              </a:rPr>
              <a:t>Inference Rules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4"/>
          <p:cNvSpPr/>
          <p:nvPr/>
        </p:nvSpPr>
        <p:spPr>
          <a:xfrm rot="10800000">
            <a:off x="5362700" y="2704150"/>
            <a:ext cx="4143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8058150" y="2858975"/>
            <a:ext cx="4143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/>
        </p:nvSpPr>
        <p:spPr>
          <a:xfrm>
            <a:off x="6880425" y="3462138"/>
            <a:ext cx="1596300" cy="400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latin typeface="Open Sans"/>
                <a:ea typeface="Open Sans"/>
                <a:cs typeface="Open Sans"/>
                <a:sym typeface="Open Sans"/>
              </a:rPr>
              <a:t>Defuzzification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6880425" y="4482913"/>
            <a:ext cx="1596300" cy="400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latin typeface="Open Sans"/>
                <a:ea typeface="Open Sans"/>
                <a:cs typeface="Open Sans"/>
                <a:sym typeface="Open Sans"/>
              </a:rPr>
              <a:t>Crisp Output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7471425" y="3972538"/>
            <a:ext cx="4143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Results</a:t>
            </a:r>
            <a:endParaRPr/>
          </a:p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2</a:t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311688" y="1291475"/>
            <a:ext cx="28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Open Sans"/>
                <a:ea typeface="Open Sans"/>
                <a:cs typeface="Open Sans"/>
                <a:sym typeface="Open Sans"/>
              </a:rPr>
              <a:t>Security Index = 40 (Average)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6325" y="813750"/>
            <a:ext cx="5081611" cy="35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418563" y="2156100"/>
            <a:ext cx="284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Open Sans"/>
                <a:ea typeface="Open Sans"/>
                <a:cs typeface="Open Sans"/>
                <a:sym typeface="Open Sans"/>
              </a:rPr>
              <a:t>= centroid method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Open Sans"/>
                <a:ea typeface="Open Sans"/>
                <a:cs typeface="Open Sans"/>
                <a:sym typeface="Open Sans"/>
              </a:rPr>
              <a:t>= bisector method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Open Sans"/>
                <a:ea typeface="Open Sans"/>
                <a:cs typeface="Open Sans"/>
                <a:sym typeface="Open Sans"/>
              </a:rPr>
              <a:t>= mean of maxima method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Results with different operators</a:t>
            </a:r>
            <a:endParaRPr/>
          </a:p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2</a:t>
            </a:r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52" y="1184225"/>
            <a:ext cx="346710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952" y="2038775"/>
            <a:ext cx="331470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952" y="2517238"/>
            <a:ext cx="33147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714" y="3722500"/>
            <a:ext cx="240982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0639" y="4298300"/>
            <a:ext cx="29813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9675" y="4574525"/>
            <a:ext cx="314325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/>
          <p:nvPr/>
        </p:nvSpPr>
        <p:spPr>
          <a:xfrm>
            <a:off x="102175" y="831300"/>
            <a:ext cx="3903300" cy="2268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167750" y="729125"/>
            <a:ext cx="255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latin typeface="Open Sans"/>
                <a:ea typeface="Open Sans"/>
                <a:cs typeface="Open Sans"/>
                <a:sym typeface="Open Sans"/>
              </a:rPr>
              <a:t>Łukasiewicz’s Operators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558650" y="2022113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(1)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391975" y="45125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(2)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167750" y="3424475"/>
            <a:ext cx="3903300" cy="1463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167750" y="3344675"/>
            <a:ext cx="255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latin typeface="Open Sans"/>
                <a:ea typeface="Open Sans"/>
                <a:cs typeface="Open Sans"/>
                <a:sym typeface="Open Sans"/>
              </a:rPr>
              <a:t>Gödel</a:t>
            </a:r>
            <a:r>
              <a:rPr b="1" lang="pt-PT">
                <a:latin typeface="Open Sans"/>
                <a:ea typeface="Open Sans"/>
                <a:cs typeface="Open Sans"/>
                <a:sym typeface="Open Sans"/>
              </a:rPr>
              <a:t>’s Operators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3391975" y="4174313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(1)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14075" y="1065538"/>
            <a:ext cx="4418223" cy="301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5986788" y="4170500"/>
            <a:ext cx="28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Open Sans"/>
                <a:ea typeface="Open Sans"/>
                <a:cs typeface="Open Sans"/>
                <a:sym typeface="Open Sans"/>
              </a:rPr>
              <a:t>Security Index = 39.7 (Average)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3558650" y="2517263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(2)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