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erriweather Light"/>
      <p:regular r:id="rId31"/>
      <p:bold r:id="rId32"/>
      <p:italic r:id="rId33"/>
      <p:boldItalic r:id="rId34"/>
    </p:embeddedFont>
    <p:embeddedFont>
      <p:font typeface="Montserrat"/>
      <p:regular r:id="rId35"/>
      <p:bold r:id="rId36"/>
      <p:italic r:id="rId37"/>
      <p:boldItalic r:id="rId38"/>
    </p:embeddedFont>
    <p:embeddedFont>
      <p:font typeface="Open Sans SemiBold"/>
      <p:regular r:id="rId39"/>
      <p:bold r:id="rId40"/>
      <p:italic r:id="rId41"/>
      <p:boldItalic r:id="rId42"/>
    </p:embeddedFont>
    <p:embeddedFont>
      <p:font typeface="Vidaloka"/>
      <p:regular r:id="rId43"/>
    </p:embeddedFont>
    <p:embeddedFont>
      <p:font typeface="Russo One"/>
      <p:regular r:id="rId44"/>
    </p:embeddedFont>
    <p:embeddedFont>
      <p:font typeface="Mako"/>
      <p:regular r:id="rId45"/>
    </p:embeddedFont>
    <p:embeddedFont>
      <p:font typeface="Crimson Text"/>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44" Type="http://schemas.openxmlformats.org/officeDocument/2006/relationships/font" Target="fonts/RussoOne-regular.fntdata"/><Relationship Id="rId43" Type="http://schemas.openxmlformats.org/officeDocument/2006/relationships/font" Target="fonts/Vidaloka-regular.fntdata"/><Relationship Id="rId46" Type="http://schemas.openxmlformats.org/officeDocument/2006/relationships/font" Target="fonts/CrimsonText-regular.fntdata"/><Relationship Id="rId45" Type="http://schemas.openxmlformats.org/officeDocument/2006/relationships/font" Target="fonts/Mak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rimsonText-italic.fntdata"/><Relationship Id="rId47" Type="http://schemas.openxmlformats.org/officeDocument/2006/relationships/font" Target="fonts/CrimsonText-bold.fntdata"/><Relationship Id="rId49" Type="http://schemas.openxmlformats.org/officeDocument/2006/relationships/font" Target="fonts/CrimsonTex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Light-regular.fntdata"/><Relationship Id="rId30" Type="http://schemas.openxmlformats.org/officeDocument/2006/relationships/slide" Target="slides/slide26.xml"/><Relationship Id="rId33" Type="http://schemas.openxmlformats.org/officeDocument/2006/relationships/font" Target="fonts/MerriweatherLight-italic.fntdata"/><Relationship Id="rId32" Type="http://schemas.openxmlformats.org/officeDocument/2006/relationships/font" Target="fonts/MerriweatherLight-bold.fntdata"/><Relationship Id="rId35" Type="http://schemas.openxmlformats.org/officeDocument/2006/relationships/font" Target="fonts/Montserrat-regular.fntdata"/><Relationship Id="rId34" Type="http://schemas.openxmlformats.org/officeDocument/2006/relationships/font" Target="fonts/MerriweatherLight-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OpenSansSemiBold-regular.fntdata"/><Relationship Id="rId38"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07aaa41f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07aaa41f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c5feb9f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c5feb9f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c4c4798cd9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c4c4798cd9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c4c4798cd9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c4c4798cd9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c4c4798cd9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c4c4798cd9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c5feb9f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c5feb9f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c4c4798cd9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c4c4798cd9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c4c4798cd9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c4c4798cd9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c4c4798cd9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c4c4798cd9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c4a814c99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c4a814c9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sz="1200">
                <a:solidFill>
                  <a:schemeClr val="dk1"/>
                </a:solidFill>
              </a:rPr>
              <a:t>Factor analysis is a statistical technique used to identify patterns in a dataset by examining the relationships between</a:t>
            </a:r>
            <a:endParaRPr sz="1200">
              <a:solidFill>
                <a:schemeClr val="dk1"/>
              </a:solidFill>
            </a:endParaRPr>
          </a:p>
          <a:p>
            <a:pPr indent="0" lvl="0" marL="0" rtl="0" algn="l">
              <a:spcBef>
                <a:spcPts val="0"/>
              </a:spcBef>
              <a:spcAft>
                <a:spcPts val="0"/>
              </a:spcAft>
              <a:buNone/>
            </a:pPr>
            <a:r>
              <a:rPr lang="en" sz="1200">
                <a:solidFill>
                  <a:schemeClr val="dk1"/>
                </a:solidFill>
              </a:rPr>
              <a:t>several variables. It is based on the idea that the observed variables are correlated because they are measuring the same underlying latent variables, or factors. The goal is typically to identify a smaller number of underlying factors that can explain the variance in the data, that is, identify these latent variables and to understand how they relate to the observed variables.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c4a814c9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c4a814c9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c4a814c9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c4a814c9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c4c4798cd9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c4c4798cd9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c4a814c9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c4a814c9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c4c4798cd9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c4c4798cd9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c4c4798cd9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c4c4798cd9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c4c4798cd9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c4c4798cd9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d8a80d6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d8a80d6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main objective of this work is to pull information from our dataset that we wouldn't be able to pull out otherwise. The exploration methods used were principal component analysis, factor analysis and clustering (hierarchical and non-hierarchical).</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Throughout this presentation we will explore each of these methods individually and analyze the results obtained.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c4c4798cd9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c4c4798cd9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5aad17d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5aad17d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c4a814c9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c4a814c9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c4a814c9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c4a814c9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cf7a3c50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cf7a3c50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8" name="Google Shape;7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 name="Google Shape;8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1" name="Google Shape;8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8" name="Google Shape;88;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0" name="Google Shape;90;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2" name="Google Shape;92;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4" name="Google Shape;94;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 name="Google Shape;100;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2" name="Shape 102"/>
        <p:cNvGrpSpPr/>
        <p:nvPr/>
      </p:nvGrpSpPr>
      <p:grpSpPr>
        <a:xfrm>
          <a:off x="0" y="0"/>
          <a:ext cx="0" cy="0"/>
          <a:chOff x="0" y="0"/>
          <a:chExt cx="0" cy="0"/>
        </a:xfrm>
      </p:grpSpPr>
      <p:sp>
        <p:nvSpPr>
          <p:cNvPr id="103" name="Google Shape;103;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5" name="Google Shape;105;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8" name="Google Shape;108;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1" name="Google Shape;111;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4" name="Google Shape;114;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7" name="Google Shape;117;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20" name="Google Shape;120;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2" name="Google Shape;12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5" name="Google Shape;125;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7" name="Shape 127"/>
        <p:cNvGrpSpPr/>
        <p:nvPr/>
      </p:nvGrpSpPr>
      <p:grpSpPr>
        <a:xfrm>
          <a:off x="0" y="0"/>
          <a:ext cx="0" cy="0"/>
          <a:chOff x="0" y="0"/>
          <a:chExt cx="0" cy="0"/>
        </a:xfrm>
      </p:grpSpPr>
      <p:sp>
        <p:nvSpPr>
          <p:cNvPr id="128" name="Google Shape;128;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9" name="Google Shape;129;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0" name="Google Shape;13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32" name="Google Shape;1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3" name="Shape 133"/>
        <p:cNvGrpSpPr/>
        <p:nvPr/>
      </p:nvGrpSpPr>
      <p:grpSpPr>
        <a:xfrm>
          <a:off x="0" y="0"/>
          <a:ext cx="0" cy="0"/>
          <a:chOff x="0" y="0"/>
          <a:chExt cx="0" cy="0"/>
        </a:xfrm>
      </p:grpSpPr>
      <p:sp>
        <p:nvSpPr>
          <p:cNvPr id="134" name="Google Shape;134;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5" name="Google Shape;135;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6" name="Google Shape;136;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 name="Google Shape;137;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 name="Google Shape;138;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9" name="Google Shape;139;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0" name="Google Shape;14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41" name="Shape 141"/>
        <p:cNvGrpSpPr/>
        <p:nvPr/>
      </p:nvGrpSpPr>
      <p:grpSpPr>
        <a:xfrm>
          <a:off x="0" y="0"/>
          <a:ext cx="0" cy="0"/>
          <a:chOff x="0" y="0"/>
          <a:chExt cx="0" cy="0"/>
        </a:xfrm>
      </p:grpSpPr>
      <p:sp>
        <p:nvSpPr>
          <p:cNvPr id="142" name="Google Shape;142;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43" name="Google Shape;143;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44" name="Google Shape;144;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 name="Google Shape;145;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7" name="Google Shape;147;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8" name="Google Shape;14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49" name="Shape 149"/>
        <p:cNvGrpSpPr/>
        <p:nvPr/>
      </p:nvGrpSpPr>
      <p:grpSpPr>
        <a:xfrm>
          <a:off x="0" y="0"/>
          <a:ext cx="0" cy="0"/>
          <a:chOff x="0" y="0"/>
          <a:chExt cx="0" cy="0"/>
        </a:xfrm>
      </p:grpSpPr>
      <p:sp>
        <p:nvSpPr>
          <p:cNvPr id="150" name="Google Shape;150;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51" name="Google Shape;151;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52" name="Google Shape;152;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3" name="Google Shape;153;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4" name="Google Shape;1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55" name="Shape 155"/>
        <p:cNvGrpSpPr/>
        <p:nvPr/>
      </p:nvGrpSpPr>
      <p:grpSpPr>
        <a:xfrm>
          <a:off x="0" y="0"/>
          <a:ext cx="0" cy="0"/>
          <a:chOff x="0" y="0"/>
          <a:chExt cx="0" cy="0"/>
        </a:xfrm>
      </p:grpSpPr>
      <p:sp>
        <p:nvSpPr>
          <p:cNvPr id="156" name="Google Shape;156;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57" name="Google Shape;157;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58" name="Google Shape;158;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 name="Google Shape;159;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0" name="Google Shape;160;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1" name="Google Shape;161;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2" name="Google Shape;162;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4" name="Google Shape;16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65" name="Shape 165"/>
        <p:cNvGrpSpPr/>
        <p:nvPr/>
      </p:nvGrpSpPr>
      <p:grpSpPr>
        <a:xfrm>
          <a:off x="0" y="0"/>
          <a:ext cx="0" cy="0"/>
          <a:chOff x="0" y="0"/>
          <a:chExt cx="0" cy="0"/>
        </a:xfrm>
      </p:grpSpPr>
      <p:sp>
        <p:nvSpPr>
          <p:cNvPr id="166" name="Google Shape;166;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8" name="Google Shape;168;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9" name="Google Shape;169;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0" name="Google Shape;170;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 name="Google Shape;172;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3" name="Google Shape;17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 name="Google Shape;20;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 name="Google Shape;21;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 name="Google Shape;23;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 name="Google Shape;24;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6" name="Google Shape;17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7" name="Google Shape;17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9" name="Google Shape;1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0" name="Shape 180"/>
        <p:cNvGrpSpPr/>
        <p:nvPr/>
      </p:nvGrpSpPr>
      <p:grpSpPr>
        <a:xfrm>
          <a:off x="0" y="0"/>
          <a:ext cx="0" cy="0"/>
          <a:chOff x="0" y="0"/>
          <a:chExt cx="0" cy="0"/>
        </a:xfrm>
      </p:grpSpPr>
      <p:cxnSp>
        <p:nvCxnSpPr>
          <p:cNvPr id="181" name="Google Shape;181;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 name="Google Shape;183;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4" name="Google Shape;184;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 name="Google Shape;185;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6" name="Google Shape;186;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7" name="Google Shape;18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89" name="Shape 189"/>
        <p:cNvGrpSpPr/>
        <p:nvPr/>
      </p:nvGrpSpPr>
      <p:grpSpPr>
        <a:xfrm>
          <a:off x="0" y="0"/>
          <a:ext cx="0" cy="0"/>
          <a:chOff x="0" y="0"/>
          <a:chExt cx="0" cy="0"/>
        </a:xfrm>
      </p:grpSpPr>
      <p:sp>
        <p:nvSpPr>
          <p:cNvPr id="190" name="Google Shape;190;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2" name="Google Shape;192;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4" name="Google Shape;194;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6" name="Google Shape;196;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8" name="Google Shape;198;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9" name="Google Shape;199;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01" name="Google Shape;20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02" name="Shape 202"/>
        <p:cNvGrpSpPr/>
        <p:nvPr/>
      </p:nvGrpSpPr>
      <p:grpSpPr>
        <a:xfrm>
          <a:off x="0" y="0"/>
          <a:ext cx="0" cy="0"/>
          <a:chOff x="0" y="0"/>
          <a:chExt cx="0" cy="0"/>
        </a:xfrm>
      </p:grpSpPr>
      <p:cxnSp>
        <p:nvCxnSpPr>
          <p:cNvPr id="203" name="Google Shape;203;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7" name="Google Shape;207;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
        <p:nvSpPr>
          <p:cNvPr id="208" name="Google Shape;20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Vidaloka"/>
                <a:ea typeface="Vidaloka"/>
                <a:cs typeface="Vidaloka"/>
                <a:sym typeface="Vidaloka"/>
              </a:defRPr>
            </a:lvl1pPr>
            <a:lvl2pPr lvl="1">
              <a:buNone/>
              <a:defRPr>
                <a:solidFill>
                  <a:schemeClr val="dk1"/>
                </a:solidFill>
                <a:latin typeface="Vidaloka"/>
                <a:ea typeface="Vidaloka"/>
                <a:cs typeface="Vidaloka"/>
                <a:sym typeface="Vidaloka"/>
              </a:defRPr>
            </a:lvl2pPr>
            <a:lvl3pPr lvl="2">
              <a:buNone/>
              <a:defRPr>
                <a:solidFill>
                  <a:schemeClr val="dk1"/>
                </a:solidFill>
                <a:latin typeface="Vidaloka"/>
                <a:ea typeface="Vidaloka"/>
                <a:cs typeface="Vidaloka"/>
                <a:sym typeface="Vidaloka"/>
              </a:defRPr>
            </a:lvl3pPr>
            <a:lvl4pPr lvl="3">
              <a:buNone/>
              <a:defRPr>
                <a:solidFill>
                  <a:schemeClr val="dk1"/>
                </a:solidFill>
                <a:latin typeface="Vidaloka"/>
                <a:ea typeface="Vidaloka"/>
                <a:cs typeface="Vidaloka"/>
                <a:sym typeface="Vidaloka"/>
              </a:defRPr>
            </a:lvl4pPr>
            <a:lvl5pPr lvl="4">
              <a:buNone/>
              <a:defRPr>
                <a:solidFill>
                  <a:schemeClr val="dk1"/>
                </a:solidFill>
                <a:latin typeface="Vidaloka"/>
                <a:ea typeface="Vidaloka"/>
                <a:cs typeface="Vidaloka"/>
                <a:sym typeface="Vidaloka"/>
              </a:defRPr>
            </a:lvl5pPr>
            <a:lvl6pPr lvl="5">
              <a:buNone/>
              <a:defRPr>
                <a:solidFill>
                  <a:schemeClr val="dk1"/>
                </a:solidFill>
                <a:latin typeface="Vidaloka"/>
                <a:ea typeface="Vidaloka"/>
                <a:cs typeface="Vidaloka"/>
                <a:sym typeface="Vidaloka"/>
              </a:defRPr>
            </a:lvl6pPr>
            <a:lvl7pPr lvl="6">
              <a:buNone/>
              <a:defRPr>
                <a:solidFill>
                  <a:schemeClr val="dk1"/>
                </a:solidFill>
                <a:latin typeface="Vidaloka"/>
                <a:ea typeface="Vidaloka"/>
                <a:cs typeface="Vidaloka"/>
                <a:sym typeface="Vidaloka"/>
              </a:defRPr>
            </a:lvl7pPr>
            <a:lvl8pPr lvl="7">
              <a:buNone/>
              <a:defRPr>
                <a:solidFill>
                  <a:schemeClr val="dk1"/>
                </a:solidFill>
                <a:latin typeface="Vidaloka"/>
                <a:ea typeface="Vidaloka"/>
                <a:cs typeface="Vidaloka"/>
                <a:sym typeface="Vidaloka"/>
              </a:defRPr>
            </a:lvl8pPr>
            <a:lvl9pPr lvl="8">
              <a:buNone/>
              <a:defRPr>
                <a:solidFill>
                  <a:schemeClr val="dk1"/>
                </a:solidFill>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09" name="Shape 209"/>
        <p:cNvGrpSpPr/>
        <p:nvPr/>
      </p:nvGrpSpPr>
      <p:grpSpPr>
        <a:xfrm>
          <a:off x="0" y="0"/>
          <a:ext cx="0" cy="0"/>
          <a:chOff x="0" y="0"/>
          <a:chExt cx="0" cy="0"/>
        </a:xfrm>
      </p:grpSpPr>
      <p:sp>
        <p:nvSpPr>
          <p:cNvPr id="210" name="Google Shape;210;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11" name="Google Shape;211;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2" name="Google Shape;21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5" name="Google Shape;215;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6" name="Google Shape;21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17" name="Shape 217"/>
        <p:cNvGrpSpPr/>
        <p:nvPr/>
      </p:nvGrpSpPr>
      <p:grpSpPr>
        <a:xfrm>
          <a:off x="0" y="0"/>
          <a:ext cx="0" cy="0"/>
          <a:chOff x="0" y="0"/>
          <a:chExt cx="0" cy="0"/>
        </a:xfrm>
      </p:grpSpPr>
      <p:sp>
        <p:nvSpPr>
          <p:cNvPr id="218" name="Google Shape;218;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0" name="Google Shape;220;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1" name="Google Shape;221;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2" name="Google Shape;222;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4" name="Google Shape;22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25" name="Shape 225"/>
        <p:cNvGrpSpPr/>
        <p:nvPr/>
      </p:nvGrpSpPr>
      <p:grpSpPr>
        <a:xfrm>
          <a:off x="0" y="0"/>
          <a:ext cx="0" cy="0"/>
          <a:chOff x="0" y="0"/>
          <a:chExt cx="0" cy="0"/>
        </a:xfrm>
      </p:grpSpPr>
      <p:sp>
        <p:nvSpPr>
          <p:cNvPr id="226" name="Google Shape;226;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7" name="Google Shape;227;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8" name="Google Shape;228;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9" name="Google Shape;229;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 name="Google Shape;230;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2" name="Google Shape;232;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3" name="Google Shape;233;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4" name="Google Shape;234;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5" name="Google Shape;23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36" name="Shape 236"/>
        <p:cNvGrpSpPr/>
        <p:nvPr/>
      </p:nvGrpSpPr>
      <p:grpSpPr>
        <a:xfrm>
          <a:off x="0" y="0"/>
          <a:ext cx="0" cy="0"/>
          <a:chOff x="0" y="0"/>
          <a:chExt cx="0" cy="0"/>
        </a:xfrm>
      </p:grpSpPr>
      <p:sp>
        <p:nvSpPr>
          <p:cNvPr id="237" name="Google Shape;237;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39" name="Google Shape;239;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 name="Google Shape;241;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2" name="Google Shape;24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43" name="Shape 243"/>
        <p:cNvGrpSpPr/>
        <p:nvPr/>
      </p:nvGrpSpPr>
      <p:grpSpPr>
        <a:xfrm>
          <a:off x="0" y="0"/>
          <a:ext cx="0" cy="0"/>
          <a:chOff x="0" y="0"/>
          <a:chExt cx="0" cy="0"/>
        </a:xfrm>
      </p:grpSpPr>
      <p:sp>
        <p:nvSpPr>
          <p:cNvPr id="244" name="Google Shape;244;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5" name="Google Shape;245;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 name="Google Shape;248;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9" name="Google Shape;249;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 name="Google Shape;250;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2" name="Google Shape;25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3" name="Shape 253"/>
        <p:cNvGrpSpPr/>
        <p:nvPr/>
      </p:nvGrpSpPr>
      <p:grpSpPr>
        <a:xfrm>
          <a:off x="0" y="0"/>
          <a:ext cx="0" cy="0"/>
          <a:chOff x="0" y="0"/>
          <a:chExt cx="0" cy="0"/>
        </a:xfrm>
      </p:grpSpPr>
      <p:sp>
        <p:nvSpPr>
          <p:cNvPr id="254" name="Google Shape;254;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5" name="Google Shape;255;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6" name="Google Shape;256;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7" name="Google Shape;257;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 name="Google Shape;258;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 name="Google Shape;259;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 name="Google Shape;260;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1" name="Google Shape;261;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2" name="Google Shape;262;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3" name="Google Shape;26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9" name="Google Shape;29;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 name="Google Shape;31;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64" name="Shape 264"/>
        <p:cNvGrpSpPr/>
        <p:nvPr/>
      </p:nvGrpSpPr>
      <p:grpSpPr>
        <a:xfrm>
          <a:off x="0" y="0"/>
          <a:ext cx="0" cy="0"/>
          <a:chOff x="0" y="0"/>
          <a:chExt cx="0" cy="0"/>
        </a:xfrm>
      </p:grpSpPr>
      <p:sp>
        <p:nvSpPr>
          <p:cNvPr id="265" name="Google Shape;26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 name="Google Shape;26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8" name="Google Shape;26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 name="Google Shape;27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2" name="Google Shape;27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7" name="Google Shape;27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8" name="Google Shape;27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 name="Google Shape;27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 name="Google Shape;28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1" name="Google Shape;28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82" name="Google Shape;28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83" name="Shape 283"/>
        <p:cNvGrpSpPr/>
        <p:nvPr/>
      </p:nvGrpSpPr>
      <p:grpSpPr>
        <a:xfrm>
          <a:off x="0" y="0"/>
          <a:ext cx="0" cy="0"/>
          <a:chOff x="0" y="0"/>
          <a:chExt cx="0" cy="0"/>
        </a:xfrm>
      </p:grpSpPr>
      <p:sp>
        <p:nvSpPr>
          <p:cNvPr id="284" name="Google Shape;284;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5" name="Google Shape;285;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7" name="Google Shape;287;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8" name="Google Shape;288;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9" name="Google Shape;289;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0" name="Google Shape;290;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1" name="Google Shape;291;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2" name="Google Shape;292;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3" name="Google Shape;293;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4" name="Google Shape;294;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5" name="Google Shape;295;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6" name="Google Shape;296;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97" name="Google Shape;297;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8" name="Google Shape;298;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99" name="Google Shape;2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00" name="Shape 300"/>
        <p:cNvGrpSpPr/>
        <p:nvPr/>
      </p:nvGrpSpPr>
      <p:grpSpPr>
        <a:xfrm>
          <a:off x="0" y="0"/>
          <a:ext cx="0" cy="0"/>
          <a:chOff x="0" y="0"/>
          <a:chExt cx="0" cy="0"/>
        </a:xfrm>
      </p:grpSpPr>
      <p:sp>
        <p:nvSpPr>
          <p:cNvPr id="301" name="Google Shape;301;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2" name="Google Shape;302;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4" name="Google Shape;304;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5" name="Google Shape;305;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6" name="Google Shape;306;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8" name="Google Shape;308;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0" name="Google Shape;310;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5" name="Google Shape;315;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6" name="Google Shape;31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17" name="Shape 317"/>
        <p:cNvGrpSpPr/>
        <p:nvPr/>
      </p:nvGrpSpPr>
      <p:grpSpPr>
        <a:xfrm>
          <a:off x="0" y="0"/>
          <a:ext cx="0" cy="0"/>
          <a:chOff x="0" y="0"/>
          <a:chExt cx="0" cy="0"/>
        </a:xfrm>
      </p:grpSpPr>
      <p:sp>
        <p:nvSpPr>
          <p:cNvPr id="318" name="Google Shape;318;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19" name="Google Shape;319;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0" name="Google Shape;320;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1" name="Google Shape;321;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2" name="Google Shape;322;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3" name="Google Shape;323;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4" name="Google Shape;324;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5" name="Google Shape;3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26" name="Shape 326"/>
        <p:cNvGrpSpPr/>
        <p:nvPr/>
      </p:nvGrpSpPr>
      <p:grpSpPr>
        <a:xfrm>
          <a:off x="0" y="0"/>
          <a:ext cx="0" cy="0"/>
          <a:chOff x="0" y="0"/>
          <a:chExt cx="0" cy="0"/>
        </a:xfrm>
      </p:grpSpPr>
      <p:sp>
        <p:nvSpPr>
          <p:cNvPr id="327" name="Google Shape;327;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8" name="Google Shape;328;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0" name="Google Shape;330;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2" name="Google Shape;332;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3" name="Google Shape;333;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4" name="Google Shape;334;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36" name="Google Shape;336;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7" name="Google Shape;337;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38" name="Google Shape;33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9" name="Google Shape;349;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0" name="Google Shape;35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51" name="Shape 351"/>
        <p:cNvGrpSpPr/>
        <p:nvPr/>
      </p:nvGrpSpPr>
      <p:grpSpPr>
        <a:xfrm>
          <a:off x="0" y="0"/>
          <a:ext cx="0" cy="0"/>
          <a:chOff x="0" y="0"/>
          <a:chExt cx="0" cy="0"/>
        </a:xfrm>
      </p:grpSpPr>
      <p:cxnSp>
        <p:nvCxnSpPr>
          <p:cNvPr id="352" name="Google Shape;352;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3" name="Google Shape;353;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4" name="Google Shape;354;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5" name="Google Shape;35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6" name="Google Shape;35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7" name="Google Shape;357;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8" name="Google Shape;358;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9" name="Google Shape;359;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0" name="Google Shape;360;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2" name="Google Shape;362;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 name="Google Shape;363;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4" name="Google Shape;364;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5" name="Google Shape;365;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6" name="Google Shape;366;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8" name="Google Shape;368;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9" name="Google Shape;369;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0" name="Google Shape;370;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1" name="Google Shape;3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72" name="Shape 372"/>
        <p:cNvGrpSpPr/>
        <p:nvPr/>
      </p:nvGrpSpPr>
      <p:grpSpPr>
        <a:xfrm>
          <a:off x="0" y="0"/>
          <a:ext cx="0" cy="0"/>
          <a:chOff x="0" y="0"/>
          <a:chExt cx="0" cy="0"/>
        </a:xfrm>
      </p:grpSpPr>
      <p:sp>
        <p:nvSpPr>
          <p:cNvPr id="373" name="Google Shape;373;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4" name="Google Shape;374;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5" name="Google Shape;375;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6" name="Google Shape;376;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7" name="Google Shape;377;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8" name="Google Shape;378;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9" name="Google Shape;379;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0" name="Google Shape;380;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1" name="Google Shape;381;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82" name="Google Shape;38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83" name="Shape 383"/>
        <p:cNvGrpSpPr/>
        <p:nvPr/>
      </p:nvGrpSpPr>
      <p:grpSpPr>
        <a:xfrm>
          <a:off x="0" y="0"/>
          <a:ext cx="0" cy="0"/>
          <a:chOff x="0" y="0"/>
          <a:chExt cx="0" cy="0"/>
        </a:xfrm>
      </p:grpSpPr>
      <p:sp>
        <p:nvSpPr>
          <p:cNvPr id="384" name="Google Shape;384;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9" name="Google Shape;389;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1" name="Google Shape;391;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2" name="Google Shape;392;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3" name="Google Shape;393;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95" name="Google Shape;3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96" name="Shape 396"/>
        <p:cNvGrpSpPr/>
        <p:nvPr/>
      </p:nvGrpSpPr>
      <p:grpSpPr>
        <a:xfrm>
          <a:off x="0" y="0"/>
          <a:ext cx="0" cy="0"/>
          <a:chOff x="0" y="0"/>
          <a:chExt cx="0" cy="0"/>
        </a:xfrm>
      </p:grpSpPr>
      <p:cxnSp>
        <p:nvCxnSpPr>
          <p:cNvPr id="397" name="Google Shape;39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8" name="Google Shape;39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0" name="Google Shape;400;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1" name="Google Shape;401;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2" name="Google Shape;402;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3" name="Google Shape;403;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4" name="Google Shape;404;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5" name="Google Shape;405;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6" name="Google Shape;406;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7" name="Google Shape;407;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08" name="Google Shape;408;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9" name="Google Shape;409;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0" name="Google Shape;4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6" name="Google Shape;36;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8" name="Google Shape;38;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1" name="Shape 411"/>
        <p:cNvGrpSpPr/>
        <p:nvPr/>
      </p:nvGrpSpPr>
      <p:grpSpPr>
        <a:xfrm>
          <a:off x="0" y="0"/>
          <a:ext cx="0" cy="0"/>
          <a:chOff x="0" y="0"/>
          <a:chExt cx="0" cy="0"/>
        </a:xfrm>
      </p:grpSpPr>
      <p:sp>
        <p:nvSpPr>
          <p:cNvPr id="412" name="Google Shape;41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3" name="Google Shape;41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4" name="Google Shape;41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5" name="Google Shape;41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6" name="Google Shape;41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7" name="Google Shape;41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18" name="Google Shape;41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9" name="Google Shape;41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20" name="Google Shape;4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1" name="Shape 421"/>
        <p:cNvGrpSpPr/>
        <p:nvPr/>
      </p:nvGrpSpPr>
      <p:grpSpPr>
        <a:xfrm>
          <a:off x="0" y="0"/>
          <a:ext cx="0" cy="0"/>
          <a:chOff x="0" y="0"/>
          <a:chExt cx="0" cy="0"/>
        </a:xfrm>
      </p:grpSpPr>
      <p:sp>
        <p:nvSpPr>
          <p:cNvPr id="422" name="Google Shape;422;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8" name="Google Shape;428;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9" name="Google Shape;429;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0" name="Google Shape;430;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1" name="Google Shape;431;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2" name="Google Shape;432;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3" name="Google Shape;433;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4" name="Google Shape;434;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5" name="Google Shape;435;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6" name="Google Shape;4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37" name="Shape 437"/>
        <p:cNvGrpSpPr/>
        <p:nvPr/>
      </p:nvGrpSpPr>
      <p:grpSpPr>
        <a:xfrm>
          <a:off x="0" y="0"/>
          <a:ext cx="0" cy="0"/>
          <a:chOff x="0" y="0"/>
          <a:chExt cx="0" cy="0"/>
        </a:xfrm>
      </p:grpSpPr>
      <p:sp>
        <p:nvSpPr>
          <p:cNvPr id="438" name="Google Shape;438;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9" name="Google Shape;439;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0" name="Google Shape;440;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1" name="Google Shape;441;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2" name="Google Shape;44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3" name="Shape 443"/>
        <p:cNvGrpSpPr/>
        <p:nvPr/>
      </p:nvGrpSpPr>
      <p:grpSpPr>
        <a:xfrm>
          <a:off x="0" y="0"/>
          <a:ext cx="0" cy="0"/>
          <a:chOff x="0" y="0"/>
          <a:chExt cx="0" cy="0"/>
        </a:xfrm>
      </p:grpSpPr>
      <p:sp>
        <p:nvSpPr>
          <p:cNvPr id="444" name="Google Shape;444;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5" name="Google Shape;445;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6" name="Google Shape;446;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7" name="Google Shape;447;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8" name="Google Shape;4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49" name="Shape 449"/>
        <p:cNvGrpSpPr/>
        <p:nvPr/>
      </p:nvGrpSpPr>
      <p:grpSpPr>
        <a:xfrm>
          <a:off x="0" y="0"/>
          <a:ext cx="0" cy="0"/>
          <a:chOff x="0" y="0"/>
          <a:chExt cx="0" cy="0"/>
        </a:xfrm>
      </p:grpSpPr>
      <p:sp>
        <p:nvSpPr>
          <p:cNvPr id="450" name="Google Shape;450;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1" name="Google Shape;451;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2" name="Google Shape;452;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3" name="Google Shape;453;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6" name="Google Shape;46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7" name="Shape 467"/>
        <p:cNvGrpSpPr/>
        <p:nvPr/>
      </p:nvGrpSpPr>
      <p:grpSpPr>
        <a:xfrm>
          <a:off x="0" y="0"/>
          <a:ext cx="0" cy="0"/>
          <a:chOff x="0" y="0"/>
          <a:chExt cx="0" cy="0"/>
        </a:xfrm>
      </p:grpSpPr>
      <p:sp>
        <p:nvSpPr>
          <p:cNvPr id="468" name="Google Shape;468;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9" name="Google Shape;469;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1" name="Google Shape;471;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2" name="Google Shape;472;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3" name="Google Shape;473;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4" name="Google Shape;474;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5" name="Google Shape;47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6" name="Shape 476"/>
        <p:cNvGrpSpPr/>
        <p:nvPr/>
      </p:nvGrpSpPr>
      <p:grpSpPr>
        <a:xfrm>
          <a:off x="0" y="0"/>
          <a:ext cx="0" cy="0"/>
          <a:chOff x="0" y="0"/>
          <a:chExt cx="0" cy="0"/>
        </a:xfrm>
      </p:grpSpPr>
      <p:sp>
        <p:nvSpPr>
          <p:cNvPr id="477" name="Google Shape;477;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8" name="Google Shape;478;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2" name="Google Shape;482;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3" name="Google Shape;483;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4" name="Google Shape;484;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5" name="Google Shape;485;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7" name="Google Shape;487;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88" name="Google Shape;48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9" name="Shape 489"/>
        <p:cNvGrpSpPr/>
        <p:nvPr/>
      </p:nvGrpSpPr>
      <p:grpSpPr>
        <a:xfrm>
          <a:off x="0" y="0"/>
          <a:ext cx="0" cy="0"/>
          <a:chOff x="0" y="0"/>
          <a:chExt cx="0" cy="0"/>
        </a:xfrm>
      </p:grpSpPr>
      <p:sp>
        <p:nvSpPr>
          <p:cNvPr id="490" name="Google Shape;490;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91" name="Google Shape;491;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2" name="Google Shape;492;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3" name="Google Shape;493;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4" name="Google Shape;494;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5" name="Google Shape;495;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7" name="Google Shape;49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8" name="Shape 498"/>
        <p:cNvGrpSpPr/>
        <p:nvPr/>
      </p:nvGrpSpPr>
      <p:grpSpPr>
        <a:xfrm>
          <a:off x="0" y="0"/>
          <a:ext cx="0" cy="0"/>
          <a:chOff x="0" y="0"/>
          <a:chExt cx="0" cy="0"/>
        </a:xfrm>
      </p:grpSpPr>
      <p:cxnSp>
        <p:nvCxnSpPr>
          <p:cNvPr id="499" name="Google Shape;49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01" name="Google Shape;5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02" name="Shape 502"/>
        <p:cNvGrpSpPr/>
        <p:nvPr/>
      </p:nvGrpSpPr>
      <p:grpSpPr>
        <a:xfrm>
          <a:off x="0" y="0"/>
          <a:ext cx="0" cy="0"/>
          <a:chOff x="0" y="0"/>
          <a:chExt cx="0" cy="0"/>
        </a:xfrm>
      </p:grpSpPr>
      <p:cxnSp>
        <p:nvCxnSpPr>
          <p:cNvPr id="503" name="Google Shape;50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6" name="Google Shape;50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07" name="Google Shape;50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8" name="Shape 508"/>
        <p:cNvGrpSpPr/>
        <p:nvPr/>
      </p:nvGrpSpPr>
      <p:grpSpPr>
        <a:xfrm>
          <a:off x="0" y="0"/>
          <a:ext cx="0" cy="0"/>
          <a:chOff x="0" y="0"/>
          <a:chExt cx="0" cy="0"/>
        </a:xfrm>
      </p:grpSpPr>
      <p:cxnSp>
        <p:nvCxnSpPr>
          <p:cNvPr id="509" name="Google Shape;509;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0" name="Google Shape;510;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1" name="Google Shape;511;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12" name="Google Shape;51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13" name="Shape 513"/>
        <p:cNvGrpSpPr/>
        <p:nvPr/>
      </p:nvGrpSpPr>
      <p:grpSpPr>
        <a:xfrm>
          <a:off x="0" y="0"/>
          <a:ext cx="0" cy="0"/>
          <a:chOff x="0" y="0"/>
          <a:chExt cx="0" cy="0"/>
        </a:xfrm>
      </p:grpSpPr>
      <p:cxnSp>
        <p:nvCxnSpPr>
          <p:cNvPr id="514" name="Google Shape;514;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8" name="Google Shape;518;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9" name="Google Shape;519;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20" name="Google Shape;5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 name="Google Shape;50;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1" name="Google Shape;51;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7" name="Google Shape;57;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 name="Google Shape;60;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4" name="Google Shape;64;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 name="Google Shape;65;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 name="Google Shape;67;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 name="Google Shape;6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txBox="1"/>
          <p:nvPr>
            <p:ph type="ctrTitle"/>
          </p:nvPr>
        </p:nvSpPr>
        <p:spPr>
          <a:xfrm>
            <a:off x="1227025" y="393000"/>
            <a:ext cx="70641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3000">
              <a:highlight>
                <a:srgbClr val="FFFFFF"/>
              </a:highlight>
              <a:latin typeface="Arial"/>
              <a:ea typeface="Arial"/>
              <a:cs typeface="Arial"/>
              <a:sym typeface="Arial"/>
            </a:endParaRPr>
          </a:p>
          <a:p>
            <a:pPr indent="0" lvl="0" marL="0" rtl="0" algn="ctr">
              <a:spcBef>
                <a:spcPts val="0"/>
              </a:spcBef>
              <a:spcAft>
                <a:spcPts val="0"/>
              </a:spcAft>
              <a:buNone/>
            </a:pPr>
            <a:r>
              <a:rPr lang="en" sz="3000"/>
              <a:t>Multivariate Exploratory Analysis  on CO2 and Greenhouse Gas Emissions</a:t>
            </a:r>
            <a:endParaRPr sz="3000"/>
          </a:p>
        </p:txBody>
      </p:sp>
      <p:sp>
        <p:nvSpPr>
          <p:cNvPr id="526" name="Google Shape;526;p54"/>
          <p:cNvSpPr txBox="1"/>
          <p:nvPr>
            <p:ph idx="1" type="subTitle"/>
          </p:nvPr>
        </p:nvSpPr>
        <p:spPr>
          <a:xfrm>
            <a:off x="0" y="3564150"/>
            <a:ext cx="6983400" cy="15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Vidaloka"/>
                <a:ea typeface="Vidaloka"/>
                <a:cs typeface="Vidaloka"/>
                <a:sym typeface="Vidaloka"/>
              </a:rPr>
              <a:t>Work done by:</a:t>
            </a:r>
            <a:endParaRPr sz="1300">
              <a:solidFill>
                <a:schemeClr val="dk1"/>
              </a:solidFill>
              <a:latin typeface="Vidaloka"/>
              <a:ea typeface="Vidaloka"/>
              <a:cs typeface="Vidaloka"/>
              <a:sym typeface="Vidalok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idaloka"/>
              <a:ea typeface="Vidaloka"/>
              <a:cs typeface="Vidaloka"/>
              <a:sym typeface="Vidaloka"/>
            </a:endParaRPr>
          </a:p>
          <a:p>
            <a:pPr indent="-330200" lvl="0" marL="457200" rtl="0" algn="l">
              <a:spcBef>
                <a:spcPts val="0"/>
              </a:spcBef>
              <a:spcAft>
                <a:spcPts val="0"/>
              </a:spcAft>
              <a:buClr>
                <a:schemeClr val="dk1"/>
              </a:buClr>
              <a:buSzPts val="1600"/>
              <a:buChar char="●"/>
            </a:pPr>
            <a:r>
              <a:rPr lang="en" sz="1300">
                <a:solidFill>
                  <a:schemeClr val="dk1"/>
                </a:solidFill>
                <a:latin typeface="Vidaloka"/>
                <a:ea typeface="Vidaloka"/>
                <a:cs typeface="Vidaloka"/>
                <a:sym typeface="Vidaloka"/>
              </a:rPr>
              <a:t>Diogo Pereira nº 114903</a:t>
            </a:r>
            <a:endParaRPr sz="1300">
              <a:solidFill>
                <a:schemeClr val="dk1"/>
              </a:solidFill>
              <a:latin typeface="Vidaloka"/>
              <a:ea typeface="Vidaloka"/>
              <a:cs typeface="Vidaloka"/>
              <a:sym typeface="Vidaloka"/>
            </a:endParaRPr>
          </a:p>
          <a:p>
            <a:pPr indent="-330200" lvl="0" marL="457200" rtl="0" algn="l">
              <a:spcBef>
                <a:spcPts val="0"/>
              </a:spcBef>
              <a:spcAft>
                <a:spcPts val="0"/>
              </a:spcAft>
              <a:buClr>
                <a:schemeClr val="dk1"/>
              </a:buClr>
              <a:buSzPts val="1600"/>
              <a:buChar char="●"/>
            </a:pPr>
            <a:r>
              <a:rPr lang="en" sz="1300">
                <a:solidFill>
                  <a:schemeClr val="dk1"/>
                </a:solidFill>
                <a:latin typeface="Vidaloka"/>
                <a:ea typeface="Vidaloka"/>
                <a:cs typeface="Vidaloka"/>
                <a:sym typeface="Vidaloka"/>
              </a:rPr>
              <a:t>Nuno Gomes nº 114904</a:t>
            </a:r>
            <a:endParaRPr sz="1300">
              <a:solidFill>
                <a:schemeClr val="dk1"/>
              </a:solidFill>
              <a:latin typeface="Vidaloka"/>
              <a:ea typeface="Vidaloka"/>
              <a:cs typeface="Vidaloka"/>
              <a:sym typeface="Vidaloka"/>
            </a:endParaRPr>
          </a:p>
          <a:p>
            <a:pPr indent="-330200" lvl="0" marL="457200" rtl="0" algn="l">
              <a:spcBef>
                <a:spcPts val="0"/>
              </a:spcBef>
              <a:spcAft>
                <a:spcPts val="0"/>
              </a:spcAft>
              <a:buClr>
                <a:schemeClr val="dk1"/>
              </a:buClr>
              <a:buSzPts val="1600"/>
              <a:buChar char="●"/>
            </a:pPr>
            <a:r>
              <a:rPr lang="en" sz="1300">
                <a:solidFill>
                  <a:schemeClr val="dk1"/>
                </a:solidFill>
                <a:latin typeface="Vidaloka"/>
                <a:ea typeface="Vidaloka"/>
                <a:cs typeface="Vidaloka"/>
                <a:sym typeface="Vidaloka"/>
              </a:rPr>
              <a:t>Beatriz Gonçalves nº 115367</a:t>
            </a:r>
            <a:endParaRPr>
              <a:solidFill>
                <a:schemeClr val="dk1"/>
              </a:solidFill>
            </a:endParaRPr>
          </a:p>
          <a:p>
            <a:pPr indent="457200" lvl="0" marL="4572000" rtl="0" algn="ctr">
              <a:spcBef>
                <a:spcPts val="0"/>
              </a:spcBef>
              <a:spcAft>
                <a:spcPts val="0"/>
              </a:spcAft>
              <a:buClr>
                <a:schemeClr val="dk1"/>
              </a:buClr>
              <a:buSzPts val="1100"/>
              <a:buFont typeface="Arial"/>
              <a:buNone/>
            </a:pPr>
            <a:r>
              <a:t/>
            </a:r>
            <a:endParaRPr>
              <a:solidFill>
                <a:schemeClr val="dk1"/>
              </a:solidFill>
            </a:endParaRPr>
          </a:p>
        </p:txBody>
      </p:sp>
      <p:sp>
        <p:nvSpPr>
          <p:cNvPr id="527" name="Google Shape;527;p54"/>
          <p:cNvSpPr txBox="1"/>
          <p:nvPr/>
        </p:nvSpPr>
        <p:spPr>
          <a:xfrm>
            <a:off x="2259175" y="2445600"/>
            <a:ext cx="4999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Vidaloka"/>
                <a:ea typeface="Vidaloka"/>
                <a:cs typeface="Vidaloka"/>
                <a:sym typeface="Vidaloka"/>
              </a:rPr>
              <a:t>Master in Data Science</a:t>
            </a:r>
            <a:endParaRPr sz="1300">
              <a:solidFill>
                <a:schemeClr val="dk1"/>
              </a:solidFill>
              <a:latin typeface="Vidaloka"/>
              <a:ea typeface="Vidaloka"/>
              <a:cs typeface="Vidaloka"/>
              <a:sym typeface="Vidaloka"/>
            </a:endParaRPr>
          </a:p>
          <a:p>
            <a:pPr indent="0" lvl="0" marL="0" rtl="0" algn="ctr">
              <a:spcBef>
                <a:spcPts val="0"/>
              </a:spcBef>
              <a:spcAft>
                <a:spcPts val="0"/>
              </a:spcAft>
              <a:buNone/>
            </a:pPr>
            <a:r>
              <a:rPr lang="en" sz="1300">
                <a:solidFill>
                  <a:schemeClr val="dk1"/>
                </a:solidFill>
                <a:latin typeface="Vidaloka"/>
                <a:ea typeface="Vidaloka"/>
                <a:cs typeface="Vidaloka"/>
                <a:sym typeface="Vidaloka"/>
              </a:rPr>
              <a:t>Professor Adelaide Freitas</a:t>
            </a:r>
            <a:endParaRPr sz="1300">
              <a:solidFill>
                <a:schemeClr val="dk1"/>
              </a:solidFill>
              <a:latin typeface="Vidaloka"/>
              <a:ea typeface="Vidaloka"/>
              <a:cs typeface="Vidaloka"/>
              <a:sym typeface="Vidaloka"/>
            </a:endParaRPr>
          </a:p>
        </p:txBody>
      </p:sp>
      <p:sp>
        <p:nvSpPr>
          <p:cNvPr id="528" name="Google Shape;528;p54"/>
          <p:cNvSpPr txBox="1"/>
          <p:nvPr>
            <p:ph idx="12" type="sldNum"/>
          </p:nvPr>
        </p:nvSpPr>
        <p:spPr>
          <a:xfrm>
            <a:off x="8595309" y="4856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9" name="Google Shape;529;p54"/>
          <p:cNvPicPr preferRelativeResize="0"/>
          <p:nvPr/>
        </p:nvPicPr>
        <p:blipFill>
          <a:blip r:embed="rId3">
            <a:alphaModFix/>
          </a:blip>
          <a:stretch>
            <a:fillRect/>
          </a:stretch>
        </p:blipFill>
        <p:spPr>
          <a:xfrm>
            <a:off x="6706600" y="320650"/>
            <a:ext cx="2437402" cy="71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3"/>
          <p:cNvSpPr txBox="1"/>
          <p:nvPr>
            <p:ph type="title"/>
          </p:nvPr>
        </p:nvSpPr>
        <p:spPr>
          <a:xfrm>
            <a:off x="1511850" y="831025"/>
            <a:ext cx="6120300" cy="1161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dk1"/>
                </a:solidFill>
              </a:rPr>
              <a:t>Clustering</a:t>
            </a:r>
            <a:endParaRPr b="1" sz="2500">
              <a:solidFill>
                <a:schemeClr val="dk1"/>
              </a:solidFill>
            </a:endParaRPr>
          </a:p>
          <a:p>
            <a:pPr indent="0" lvl="0" marL="0" rtl="0" algn="ctr">
              <a:spcBef>
                <a:spcPts val="0"/>
              </a:spcBef>
              <a:spcAft>
                <a:spcPts val="0"/>
              </a:spcAft>
              <a:buNone/>
            </a:pPr>
            <a:r>
              <a:rPr lang="en" sz="1200">
                <a:solidFill>
                  <a:schemeClr val="dk1"/>
                </a:solidFill>
                <a:latin typeface="Montserrat"/>
                <a:ea typeface="Montserrat"/>
                <a:cs typeface="Montserrat"/>
                <a:sym typeface="Montserrat"/>
              </a:rPr>
              <a:t>Cluster analysis is a technique of multivariate statistics that allows identifying homogeneous groups of data, based on variables.</a:t>
            </a:r>
            <a:endParaRPr sz="1200">
              <a:solidFill>
                <a:schemeClr val="dk1"/>
              </a:solidFill>
              <a:latin typeface="Montserrat"/>
              <a:ea typeface="Montserrat"/>
              <a:cs typeface="Montserrat"/>
              <a:sym typeface="Montserrat"/>
            </a:endParaRPr>
          </a:p>
        </p:txBody>
      </p:sp>
      <p:cxnSp>
        <p:nvCxnSpPr>
          <p:cNvPr id="604" name="Google Shape;604;p63"/>
          <p:cNvCxnSpPr>
            <a:stCxn id="603" idx="2"/>
          </p:cNvCxnSpPr>
          <p:nvPr/>
        </p:nvCxnSpPr>
        <p:spPr>
          <a:xfrm>
            <a:off x="4572000" y="1992325"/>
            <a:ext cx="4800" cy="474900"/>
          </a:xfrm>
          <a:prstGeom prst="straightConnector1">
            <a:avLst/>
          </a:prstGeom>
          <a:noFill/>
          <a:ln cap="flat" cmpd="sng" w="9525">
            <a:solidFill>
              <a:schemeClr val="dk2"/>
            </a:solidFill>
            <a:prstDash val="solid"/>
            <a:round/>
            <a:headEnd len="med" w="med" type="none"/>
            <a:tailEnd len="med" w="med" type="none"/>
          </a:ln>
        </p:spPr>
      </p:cxnSp>
      <p:sp>
        <p:nvSpPr>
          <p:cNvPr id="605" name="Google Shape;605;p63"/>
          <p:cNvSpPr txBox="1"/>
          <p:nvPr>
            <p:ph type="title"/>
          </p:nvPr>
        </p:nvSpPr>
        <p:spPr>
          <a:xfrm>
            <a:off x="820175" y="2697925"/>
            <a:ext cx="2925600" cy="1161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Hierarchical clustering:</a:t>
            </a:r>
            <a:endParaRPr b="1" sz="1500">
              <a:solidFill>
                <a:schemeClr val="dk1"/>
              </a:solidFill>
            </a:endParaRPr>
          </a:p>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None/>
            </a:pPr>
            <a:r>
              <a:rPr lang="en" sz="1200">
                <a:solidFill>
                  <a:schemeClr val="dk1"/>
                </a:solidFill>
                <a:latin typeface="Montserrat"/>
                <a:ea typeface="Montserrat"/>
                <a:cs typeface="Montserrat"/>
                <a:sym typeface="Montserrat"/>
              </a:rPr>
              <a:t>works via grouping data into a tree of clusters</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500">
              <a:solidFill>
                <a:schemeClr val="dk1"/>
              </a:solidFill>
            </a:endParaRPr>
          </a:p>
          <a:p>
            <a:pPr indent="0" lvl="0" marL="0" rtl="0" algn="ctr">
              <a:spcBef>
                <a:spcPts val="0"/>
              </a:spcBef>
              <a:spcAft>
                <a:spcPts val="0"/>
              </a:spcAft>
              <a:buClr>
                <a:schemeClr val="dk1"/>
              </a:buClr>
              <a:buSzPts val="1100"/>
              <a:buFont typeface="Arial"/>
              <a:buNone/>
            </a:pPr>
            <a:r>
              <a:t/>
            </a:r>
            <a:endParaRPr b="1" sz="1500">
              <a:solidFill>
                <a:schemeClr val="dk1"/>
              </a:solidFill>
            </a:endParaRPr>
          </a:p>
          <a:p>
            <a:pPr indent="0" lvl="0" marL="0" marR="0" rtl="0" algn="ctr">
              <a:lnSpc>
                <a:spcPct val="100000"/>
              </a:lnSpc>
              <a:spcBef>
                <a:spcPts val="0"/>
              </a:spcBef>
              <a:spcAft>
                <a:spcPts val="0"/>
              </a:spcAft>
              <a:buNone/>
            </a:pPr>
            <a:r>
              <a:t/>
            </a:r>
            <a:endParaRPr sz="1500">
              <a:solidFill>
                <a:schemeClr val="dk1"/>
              </a:solidFill>
            </a:endParaRPr>
          </a:p>
        </p:txBody>
      </p:sp>
      <p:sp>
        <p:nvSpPr>
          <p:cNvPr id="606" name="Google Shape;606;p63"/>
          <p:cNvSpPr txBox="1"/>
          <p:nvPr>
            <p:ph type="title"/>
          </p:nvPr>
        </p:nvSpPr>
        <p:spPr>
          <a:xfrm>
            <a:off x="5456650" y="2697925"/>
            <a:ext cx="2925600" cy="1161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K-means:</a:t>
            </a:r>
            <a:endParaRPr b="1" sz="15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division of objects into clusters that share similarities and are dissimilar to the objects belonging to another cluster</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500">
              <a:solidFill>
                <a:schemeClr val="dk1"/>
              </a:solidFill>
            </a:endParaRPr>
          </a:p>
          <a:p>
            <a:pPr indent="0" lvl="0" marL="0" marR="0" rtl="0" algn="ctr">
              <a:lnSpc>
                <a:spcPct val="100000"/>
              </a:lnSpc>
              <a:spcBef>
                <a:spcPts val="0"/>
              </a:spcBef>
              <a:spcAft>
                <a:spcPts val="0"/>
              </a:spcAft>
              <a:buNone/>
            </a:pPr>
            <a:r>
              <a:t/>
            </a:r>
            <a:endParaRPr sz="1500">
              <a:solidFill>
                <a:schemeClr val="dk1"/>
              </a:solidFill>
            </a:endParaRPr>
          </a:p>
        </p:txBody>
      </p:sp>
      <p:cxnSp>
        <p:nvCxnSpPr>
          <p:cNvPr id="607" name="Google Shape;607;p63"/>
          <p:cNvCxnSpPr/>
          <p:nvPr/>
        </p:nvCxnSpPr>
        <p:spPr>
          <a:xfrm rot="10800000">
            <a:off x="2255625" y="2453975"/>
            <a:ext cx="2321100" cy="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63"/>
          <p:cNvCxnSpPr/>
          <p:nvPr/>
        </p:nvCxnSpPr>
        <p:spPr>
          <a:xfrm>
            <a:off x="4576725" y="2447375"/>
            <a:ext cx="2321100" cy="132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63"/>
          <p:cNvCxnSpPr/>
          <p:nvPr/>
        </p:nvCxnSpPr>
        <p:spPr>
          <a:xfrm>
            <a:off x="2282525" y="2449800"/>
            <a:ext cx="900" cy="2439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63"/>
          <p:cNvCxnSpPr>
            <a:endCxn id="606" idx="0"/>
          </p:cNvCxnSpPr>
          <p:nvPr/>
        </p:nvCxnSpPr>
        <p:spPr>
          <a:xfrm>
            <a:off x="6911050" y="2454025"/>
            <a:ext cx="8400" cy="243900"/>
          </a:xfrm>
          <a:prstGeom prst="straightConnector1">
            <a:avLst/>
          </a:prstGeom>
          <a:noFill/>
          <a:ln cap="flat" cmpd="sng" w="9525">
            <a:solidFill>
              <a:schemeClr val="dk2"/>
            </a:solidFill>
            <a:prstDash val="solid"/>
            <a:round/>
            <a:headEnd len="med" w="med" type="none"/>
            <a:tailEnd len="med" w="med" type="none"/>
          </a:ln>
        </p:spPr>
      </p:cxnSp>
      <p:sp>
        <p:nvSpPr>
          <p:cNvPr id="611" name="Google Shape;611;p63"/>
          <p:cNvSpPr txBox="1"/>
          <p:nvPr>
            <p:ph idx="12" type="sldNum"/>
          </p:nvPr>
        </p:nvSpPr>
        <p:spPr>
          <a:xfrm>
            <a:off x="8595309" y="4828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txBox="1"/>
          <p:nvPr>
            <p:ph type="title"/>
          </p:nvPr>
        </p:nvSpPr>
        <p:spPr>
          <a:xfrm>
            <a:off x="2479975" y="2243820"/>
            <a:ext cx="4323000" cy="6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 </a:t>
            </a:r>
            <a:r>
              <a:rPr lang="en" sz="3500">
                <a:solidFill>
                  <a:schemeClr val="dk1"/>
                </a:solidFill>
              </a:rPr>
              <a:t> K-means</a:t>
            </a:r>
            <a:endParaRPr sz="3500">
              <a:solidFill>
                <a:schemeClr val="dk1"/>
              </a:solidFill>
            </a:endParaRPr>
          </a:p>
        </p:txBody>
      </p:sp>
      <p:sp>
        <p:nvSpPr>
          <p:cNvPr id="617" name="Google Shape;617;p64"/>
          <p:cNvSpPr txBox="1"/>
          <p:nvPr>
            <p:ph idx="12" type="sldNum"/>
          </p:nvPr>
        </p:nvSpPr>
        <p:spPr>
          <a:xfrm>
            <a:off x="8595309" y="48553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8" name="Google Shape;618;p64"/>
          <p:cNvSpPr txBox="1"/>
          <p:nvPr>
            <p:ph idx="4294967295" type="title"/>
          </p:nvPr>
        </p:nvSpPr>
        <p:spPr>
          <a:xfrm>
            <a:off x="2341025" y="2243825"/>
            <a:ext cx="10041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03.1</a:t>
            </a:r>
            <a:endParaRPr b="1"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5"/>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Clustering Analysis - K-means</a:t>
            </a:r>
            <a:endParaRPr/>
          </a:p>
          <a:p>
            <a:pPr indent="0" lvl="0" marL="0" rtl="0" algn="l">
              <a:spcBef>
                <a:spcPts val="0"/>
              </a:spcBef>
              <a:spcAft>
                <a:spcPts val="0"/>
              </a:spcAft>
              <a:buNone/>
            </a:pPr>
            <a:r>
              <a:t/>
            </a:r>
            <a:endParaRPr/>
          </a:p>
        </p:txBody>
      </p:sp>
      <p:sp>
        <p:nvSpPr>
          <p:cNvPr id="624" name="Google Shape;624;p65"/>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5" name="Google Shape;625;p65"/>
          <p:cNvSpPr txBox="1"/>
          <p:nvPr/>
        </p:nvSpPr>
        <p:spPr>
          <a:xfrm>
            <a:off x="683100" y="1051050"/>
            <a:ext cx="5944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Optimal number of clusters</a:t>
            </a:r>
            <a:endParaRPr b="1" sz="1600">
              <a:latin typeface="Montserrat"/>
              <a:ea typeface="Montserrat"/>
              <a:cs typeface="Montserrat"/>
              <a:sym typeface="Montserrat"/>
            </a:endParaRPr>
          </a:p>
        </p:txBody>
      </p:sp>
      <p:pic>
        <p:nvPicPr>
          <p:cNvPr id="626" name="Google Shape;626;p65"/>
          <p:cNvPicPr preferRelativeResize="0"/>
          <p:nvPr/>
        </p:nvPicPr>
        <p:blipFill>
          <a:blip r:embed="rId3">
            <a:alphaModFix/>
          </a:blip>
          <a:stretch>
            <a:fillRect/>
          </a:stretch>
        </p:blipFill>
        <p:spPr>
          <a:xfrm>
            <a:off x="2005000" y="1652250"/>
            <a:ext cx="5133975" cy="296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6"/>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Clustering Analysis - K-means</a:t>
            </a:r>
            <a:endParaRPr/>
          </a:p>
          <a:p>
            <a:pPr indent="0" lvl="0" marL="0" rtl="0" algn="l">
              <a:spcBef>
                <a:spcPts val="0"/>
              </a:spcBef>
              <a:spcAft>
                <a:spcPts val="0"/>
              </a:spcAft>
              <a:buNone/>
            </a:pPr>
            <a:r>
              <a:t/>
            </a:r>
            <a:endParaRPr/>
          </a:p>
        </p:txBody>
      </p:sp>
      <p:sp>
        <p:nvSpPr>
          <p:cNvPr id="632" name="Google Shape;632;p66"/>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3" name="Google Shape;633;p66"/>
          <p:cNvSpPr txBox="1"/>
          <p:nvPr/>
        </p:nvSpPr>
        <p:spPr>
          <a:xfrm>
            <a:off x="683100" y="918150"/>
            <a:ext cx="5944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K-means plot</a:t>
            </a:r>
            <a:endParaRPr b="1" sz="1600">
              <a:latin typeface="Montserrat"/>
              <a:ea typeface="Montserrat"/>
              <a:cs typeface="Montserrat"/>
              <a:sym typeface="Montserrat"/>
            </a:endParaRPr>
          </a:p>
        </p:txBody>
      </p:sp>
      <p:sp>
        <p:nvSpPr>
          <p:cNvPr id="634" name="Google Shape;634;p66"/>
          <p:cNvSpPr txBox="1"/>
          <p:nvPr/>
        </p:nvSpPr>
        <p:spPr>
          <a:xfrm>
            <a:off x="589050" y="3614350"/>
            <a:ext cx="7965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We can see that PC1 discriminates the two clusters. When the  1st principal component is approximately greater than 1.25, we see the blue cluster. When it is smaller, we find the red cluster;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PC2 does not discriminate between either cluster.</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35" name="Google Shape;635;p66"/>
          <p:cNvSpPr txBox="1"/>
          <p:nvPr>
            <p:ph idx="12" type="sldNum"/>
          </p:nvPr>
        </p:nvSpPr>
        <p:spPr>
          <a:xfrm>
            <a:off x="8554959" y="48290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6" name="Google Shape;636;p66"/>
          <p:cNvPicPr preferRelativeResize="0"/>
          <p:nvPr/>
        </p:nvPicPr>
        <p:blipFill>
          <a:blip r:embed="rId3">
            <a:alphaModFix/>
          </a:blip>
          <a:stretch>
            <a:fillRect/>
          </a:stretch>
        </p:blipFill>
        <p:spPr>
          <a:xfrm>
            <a:off x="558275" y="1434025"/>
            <a:ext cx="3720676" cy="2147200"/>
          </a:xfrm>
          <a:prstGeom prst="rect">
            <a:avLst/>
          </a:prstGeom>
          <a:noFill/>
          <a:ln>
            <a:noFill/>
          </a:ln>
        </p:spPr>
      </p:pic>
      <p:pic>
        <p:nvPicPr>
          <p:cNvPr id="637" name="Google Shape;637;p66"/>
          <p:cNvPicPr preferRelativeResize="0"/>
          <p:nvPr/>
        </p:nvPicPr>
        <p:blipFill>
          <a:blip r:embed="rId4">
            <a:alphaModFix/>
          </a:blip>
          <a:stretch>
            <a:fillRect/>
          </a:stretch>
        </p:blipFill>
        <p:spPr>
          <a:xfrm>
            <a:off x="4564176" y="1501650"/>
            <a:ext cx="3650547" cy="2011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7"/>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Analysis - K-means</a:t>
            </a:r>
            <a:endParaRPr/>
          </a:p>
        </p:txBody>
      </p:sp>
      <p:sp>
        <p:nvSpPr>
          <p:cNvPr id="643" name="Google Shape;643;p67"/>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4" name="Google Shape;644;p67"/>
          <p:cNvSpPr txBox="1"/>
          <p:nvPr/>
        </p:nvSpPr>
        <p:spPr>
          <a:xfrm>
            <a:off x="293175" y="1013400"/>
            <a:ext cx="594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latin typeface="Montserrat"/>
                <a:ea typeface="Montserrat"/>
                <a:cs typeface="Montserrat"/>
                <a:sym typeface="Montserrat"/>
              </a:rPr>
              <a:t>Silhouette</a:t>
            </a:r>
            <a:endParaRPr b="1" sz="2500">
              <a:solidFill>
                <a:schemeClr val="accent1"/>
              </a:solidFill>
              <a:latin typeface="Vidaloka"/>
              <a:ea typeface="Vidaloka"/>
              <a:cs typeface="Vidaloka"/>
              <a:sym typeface="Vidaloka"/>
            </a:endParaRPr>
          </a:p>
          <a:p>
            <a:pPr indent="0" lvl="0" marL="0" rtl="0" algn="l">
              <a:spcBef>
                <a:spcPts val="0"/>
              </a:spcBef>
              <a:spcAft>
                <a:spcPts val="0"/>
              </a:spcAft>
              <a:buNone/>
            </a:pPr>
            <a:r>
              <a:t/>
            </a:r>
            <a:endParaRPr b="1" sz="1600">
              <a:latin typeface="Montserrat"/>
              <a:ea typeface="Montserrat"/>
              <a:cs typeface="Montserrat"/>
              <a:sym typeface="Montserrat"/>
            </a:endParaRPr>
          </a:p>
        </p:txBody>
      </p:sp>
      <p:sp>
        <p:nvSpPr>
          <p:cNvPr id="645" name="Google Shape;645;p67"/>
          <p:cNvSpPr txBox="1"/>
          <p:nvPr>
            <p:ph idx="12" type="sldNum"/>
          </p:nvPr>
        </p:nvSpPr>
        <p:spPr>
          <a:xfrm>
            <a:off x="8554959" y="48290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67"/>
          <p:cNvSpPr txBox="1"/>
          <p:nvPr/>
        </p:nvSpPr>
        <p:spPr>
          <a:xfrm>
            <a:off x="5953225" y="1728250"/>
            <a:ext cx="2791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The silhouette result presents an average of the similarity between two clusters;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647" name="Google Shape;647;p67"/>
          <p:cNvPicPr preferRelativeResize="0"/>
          <p:nvPr/>
        </p:nvPicPr>
        <p:blipFill>
          <a:blip r:embed="rId3">
            <a:alphaModFix/>
          </a:blip>
          <a:stretch>
            <a:fillRect/>
          </a:stretch>
        </p:blipFill>
        <p:spPr>
          <a:xfrm>
            <a:off x="574300" y="1597875"/>
            <a:ext cx="5076350" cy="2928000"/>
          </a:xfrm>
          <a:prstGeom prst="rect">
            <a:avLst/>
          </a:prstGeom>
          <a:noFill/>
          <a:ln>
            <a:noFill/>
          </a:ln>
        </p:spPr>
      </p:pic>
      <p:pic>
        <p:nvPicPr>
          <p:cNvPr id="648" name="Google Shape;648;p67"/>
          <p:cNvPicPr preferRelativeResize="0"/>
          <p:nvPr/>
        </p:nvPicPr>
        <p:blipFill>
          <a:blip r:embed="rId4">
            <a:alphaModFix/>
          </a:blip>
          <a:stretch>
            <a:fillRect/>
          </a:stretch>
        </p:blipFill>
        <p:spPr>
          <a:xfrm>
            <a:off x="6735875" y="1137050"/>
            <a:ext cx="1225935" cy="312825"/>
          </a:xfrm>
          <a:prstGeom prst="rect">
            <a:avLst/>
          </a:prstGeom>
          <a:noFill/>
          <a:ln>
            <a:noFill/>
          </a:ln>
        </p:spPr>
      </p:pic>
      <p:sp>
        <p:nvSpPr>
          <p:cNvPr id="649" name="Google Shape;649;p67"/>
          <p:cNvSpPr txBox="1"/>
          <p:nvPr/>
        </p:nvSpPr>
        <p:spPr>
          <a:xfrm>
            <a:off x="5953225" y="3009231"/>
            <a:ext cx="2791200" cy="12006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SzPts val="1300"/>
              <a:buFont typeface="Montserrat"/>
              <a:buChar char="●"/>
            </a:pPr>
            <a:r>
              <a:rPr lang="en" sz="1300">
                <a:latin typeface="Montserrat"/>
                <a:ea typeface="Montserrat"/>
                <a:cs typeface="Montserrat"/>
                <a:sym typeface="Montserrat"/>
              </a:rPr>
              <a:t>We got a low ARI measure using K-means (</a:t>
            </a:r>
            <a:r>
              <a:rPr b="1" lang="en" sz="1300">
                <a:latin typeface="Montserrat"/>
                <a:ea typeface="Montserrat"/>
                <a:cs typeface="Montserrat"/>
                <a:sym typeface="Montserrat"/>
              </a:rPr>
              <a:t>0.383</a:t>
            </a:r>
            <a:r>
              <a:rPr lang="en" sz="1300">
                <a:latin typeface="Montserrat"/>
                <a:ea typeface="Montserrat"/>
                <a:cs typeface="Montserrat"/>
                <a:sym typeface="Montserrat"/>
              </a:rPr>
              <a:t>). The average silhouette is </a:t>
            </a:r>
            <a:r>
              <a:rPr b="1" lang="en" sz="1300">
                <a:latin typeface="Montserrat"/>
                <a:ea typeface="Montserrat"/>
                <a:cs typeface="Montserrat"/>
                <a:sym typeface="Montserrat"/>
              </a:rPr>
              <a:t>0.459.</a:t>
            </a:r>
            <a:endParaRPr sz="13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8"/>
          <p:cNvSpPr txBox="1"/>
          <p:nvPr>
            <p:ph type="title"/>
          </p:nvPr>
        </p:nvSpPr>
        <p:spPr>
          <a:xfrm>
            <a:off x="2748275" y="2263950"/>
            <a:ext cx="4825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  </a:t>
            </a:r>
            <a:r>
              <a:rPr lang="en" sz="3500">
                <a:solidFill>
                  <a:schemeClr val="dk1"/>
                </a:solidFill>
              </a:rPr>
              <a:t>Hierarchical Methods</a:t>
            </a:r>
            <a:endParaRPr sz="3500">
              <a:solidFill>
                <a:schemeClr val="dk1"/>
              </a:solidFill>
            </a:endParaRPr>
          </a:p>
        </p:txBody>
      </p:sp>
      <p:sp>
        <p:nvSpPr>
          <p:cNvPr id="655" name="Google Shape;655;p68"/>
          <p:cNvSpPr txBox="1"/>
          <p:nvPr>
            <p:ph idx="12" type="sldNum"/>
          </p:nvPr>
        </p:nvSpPr>
        <p:spPr>
          <a:xfrm>
            <a:off x="8595309" y="48553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6" name="Google Shape;656;p68"/>
          <p:cNvSpPr txBox="1"/>
          <p:nvPr>
            <p:ph idx="4294967295" type="title"/>
          </p:nvPr>
        </p:nvSpPr>
        <p:spPr>
          <a:xfrm>
            <a:off x="1960025" y="2243825"/>
            <a:ext cx="11775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03.2</a:t>
            </a:r>
            <a:endParaRPr b="1"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9"/>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Analysis - Hierarchical Methods</a:t>
            </a:r>
            <a:endParaRPr/>
          </a:p>
        </p:txBody>
      </p:sp>
      <p:sp>
        <p:nvSpPr>
          <p:cNvPr id="662" name="Google Shape;662;p69"/>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69"/>
          <p:cNvSpPr txBox="1"/>
          <p:nvPr/>
        </p:nvSpPr>
        <p:spPr>
          <a:xfrm>
            <a:off x="683100" y="1066775"/>
            <a:ext cx="798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Optimal number of clusters</a:t>
            </a:r>
            <a:endParaRPr b="1" sz="1600">
              <a:latin typeface="Montserrat"/>
              <a:ea typeface="Montserrat"/>
              <a:cs typeface="Montserrat"/>
              <a:sym typeface="Montserrat"/>
            </a:endParaRPr>
          </a:p>
        </p:txBody>
      </p:sp>
      <p:pic>
        <p:nvPicPr>
          <p:cNvPr id="664" name="Google Shape;664;p69"/>
          <p:cNvPicPr preferRelativeResize="0"/>
          <p:nvPr/>
        </p:nvPicPr>
        <p:blipFill>
          <a:blip r:embed="rId3">
            <a:alphaModFix/>
          </a:blip>
          <a:stretch>
            <a:fillRect/>
          </a:stretch>
        </p:blipFill>
        <p:spPr>
          <a:xfrm>
            <a:off x="2136888" y="1683700"/>
            <a:ext cx="4870225" cy="280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0"/>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Clustering Analysis - Hierarchical Methods</a:t>
            </a:r>
            <a:endParaRPr/>
          </a:p>
          <a:p>
            <a:pPr indent="0" lvl="0" marL="0" rtl="0" algn="l">
              <a:spcBef>
                <a:spcPts val="0"/>
              </a:spcBef>
              <a:spcAft>
                <a:spcPts val="0"/>
              </a:spcAft>
              <a:buNone/>
            </a:pPr>
            <a:r>
              <a:t/>
            </a:r>
            <a:endParaRPr/>
          </a:p>
        </p:txBody>
      </p:sp>
      <p:sp>
        <p:nvSpPr>
          <p:cNvPr id="670" name="Google Shape;670;p70"/>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1" name="Google Shape;671;p70"/>
          <p:cNvSpPr txBox="1"/>
          <p:nvPr/>
        </p:nvSpPr>
        <p:spPr>
          <a:xfrm>
            <a:off x="683100" y="1093075"/>
            <a:ext cx="798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Dendrogram</a:t>
            </a:r>
            <a:endParaRPr b="1" sz="1600">
              <a:latin typeface="Montserrat"/>
              <a:ea typeface="Montserrat"/>
              <a:cs typeface="Montserrat"/>
              <a:sym typeface="Montserrat"/>
            </a:endParaRPr>
          </a:p>
        </p:txBody>
      </p:sp>
      <p:pic>
        <p:nvPicPr>
          <p:cNvPr id="672" name="Google Shape;672;p70"/>
          <p:cNvPicPr preferRelativeResize="0"/>
          <p:nvPr/>
        </p:nvPicPr>
        <p:blipFill>
          <a:blip r:embed="rId3">
            <a:alphaModFix/>
          </a:blip>
          <a:stretch>
            <a:fillRect/>
          </a:stretch>
        </p:blipFill>
        <p:spPr>
          <a:xfrm>
            <a:off x="2597850" y="1627625"/>
            <a:ext cx="4631400" cy="312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1"/>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Clustering Analysis - Hierarchical Methods</a:t>
            </a:r>
            <a:endParaRPr/>
          </a:p>
          <a:p>
            <a:pPr indent="0" lvl="0" marL="0" rtl="0" algn="l">
              <a:spcBef>
                <a:spcPts val="0"/>
              </a:spcBef>
              <a:spcAft>
                <a:spcPts val="0"/>
              </a:spcAft>
              <a:buNone/>
            </a:pPr>
            <a:r>
              <a:t/>
            </a:r>
            <a:endParaRPr/>
          </a:p>
        </p:txBody>
      </p:sp>
      <p:sp>
        <p:nvSpPr>
          <p:cNvPr id="678" name="Google Shape;678;p71"/>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9" name="Google Shape;679;p71"/>
          <p:cNvSpPr txBox="1"/>
          <p:nvPr/>
        </p:nvSpPr>
        <p:spPr>
          <a:xfrm>
            <a:off x="683100" y="1081563"/>
            <a:ext cx="798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Evaluation of clustering - ARI and Silhouette</a:t>
            </a:r>
            <a:endParaRPr b="1" sz="1600">
              <a:latin typeface="Montserrat"/>
              <a:ea typeface="Montserrat"/>
              <a:cs typeface="Montserrat"/>
              <a:sym typeface="Montserrat"/>
            </a:endParaRPr>
          </a:p>
        </p:txBody>
      </p:sp>
      <p:pic>
        <p:nvPicPr>
          <p:cNvPr id="680" name="Google Shape;680;p71"/>
          <p:cNvPicPr preferRelativeResize="0"/>
          <p:nvPr/>
        </p:nvPicPr>
        <p:blipFill>
          <a:blip r:embed="rId3">
            <a:alphaModFix/>
          </a:blip>
          <a:stretch>
            <a:fillRect/>
          </a:stretch>
        </p:blipFill>
        <p:spPr>
          <a:xfrm>
            <a:off x="6302550" y="1713275"/>
            <a:ext cx="1619250" cy="323850"/>
          </a:xfrm>
          <a:prstGeom prst="rect">
            <a:avLst/>
          </a:prstGeom>
          <a:noFill/>
          <a:ln>
            <a:noFill/>
          </a:ln>
        </p:spPr>
      </p:pic>
      <p:sp>
        <p:nvSpPr>
          <p:cNvPr id="681" name="Google Shape;681;p71"/>
          <p:cNvSpPr txBox="1"/>
          <p:nvPr/>
        </p:nvSpPr>
        <p:spPr>
          <a:xfrm>
            <a:off x="5716575" y="2430819"/>
            <a:ext cx="2791200" cy="1800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SzPts val="1300"/>
              <a:buFont typeface="Montserrat"/>
              <a:buChar char="●"/>
            </a:pPr>
            <a:r>
              <a:rPr lang="en" sz="1300">
                <a:latin typeface="Montserrat"/>
                <a:ea typeface="Montserrat"/>
                <a:cs typeface="Montserrat"/>
                <a:sym typeface="Montserrat"/>
              </a:rPr>
              <a:t>We got a lower ARI using hierarchical clustering (</a:t>
            </a:r>
            <a:r>
              <a:rPr b="1" lang="en" sz="1300">
                <a:latin typeface="Montserrat"/>
                <a:ea typeface="Montserrat"/>
                <a:cs typeface="Montserrat"/>
                <a:sym typeface="Montserrat"/>
              </a:rPr>
              <a:t>0.237</a:t>
            </a:r>
            <a:r>
              <a:rPr lang="en" sz="1300">
                <a:latin typeface="Montserrat"/>
                <a:ea typeface="Montserrat"/>
                <a:cs typeface="Montserrat"/>
                <a:sym typeface="Montserrat"/>
              </a:rPr>
              <a:t>). However the average silhouette is </a:t>
            </a:r>
            <a:r>
              <a:rPr b="1" lang="en" sz="1300">
                <a:latin typeface="Montserrat"/>
                <a:ea typeface="Montserrat"/>
                <a:cs typeface="Montserrat"/>
                <a:sym typeface="Montserrat"/>
              </a:rPr>
              <a:t>0.505</a:t>
            </a:r>
            <a:r>
              <a:rPr lang="en" sz="1300">
                <a:latin typeface="Montserrat"/>
                <a:ea typeface="Montserrat"/>
                <a:cs typeface="Montserrat"/>
                <a:sym typeface="Montserrat"/>
              </a:rPr>
              <a:t>, which is better than the one we got using k-means (</a:t>
            </a:r>
            <a:r>
              <a:rPr b="1" lang="en" sz="1300">
                <a:latin typeface="Montserrat"/>
                <a:ea typeface="Montserrat"/>
                <a:cs typeface="Montserrat"/>
                <a:sym typeface="Montserrat"/>
              </a:rPr>
              <a:t>0.46</a:t>
            </a:r>
            <a:r>
              <a:rPr lang="en" sz="1300">
                <a:latin typeface="Montserrat"/>
                <a:ea typeface="Montserrat"/>
                <a:cs typeface="Montserrat"/>
                <a:sym typeface="Montserrat"/>
              </a:rPr>
              <a:t>).</a:t>
            </a:r>
            <a:endParaRPr sz="13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682" name="Google Shape;682;p71"/>
          <p:cNvPicPr preferRelativeResize="0"/>
          <p:nvPr/>
        </p:nvPicPr>
        <p:blipFill>
          <a:blip r:embed="rId4">
            <a:alphaModFix/>
          </a:blip>
          <a:stretch>
            <a:fillRect/>
          </a:stretch>
        </p:blipFill>
        <p:spPr>
          <a:xfrm>
            <a:off x="673500" y="1806088"/>
            <a:ext cx="4353925" cy="251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2"/>
          <p:cNvSpPr txBox="1"/>
          <p:nvPr>
            <p:ph idx="12" type="sldNum"/>
          </p:nvPr>
        </p:nvSpPr>
        <p:spPr>
          <a:xfrm>
            <a:off x="8595309" y="4829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8" name="Google Shape;688;p72"/>
          <p:cNvSpPr txBox="1"/>
          <p:nvPr>
            <p:ph type="title"/>
          </p:nvPr>
        </p:nvSpPr>
        <p:spPr>
          <a:xfrm>
            <a:off x="1767825" y="2362875"/>
            <a:ext cx="63075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500"/>
              <a:t>    </a:t>
            </a:r>
            <a:r>
              <a:rPr lang="en"/>
              <a:t>     </a:t>
            </a:r>
            <a:r>
              <a:rPr lang="en" sz="3500"/>
              <a:t> Factor Analysis</a:t>
            </a:r>
            <a:endParaRPr sz="3500"/>
          </a:p>
          <a:p>
            <a:pPr indent="0" lvl="0" marL="0" rtl="0" algn="l">
              <a:spcBef>
                <a:spcPts val="0"/>
              </a:spcBef>
              <a:spcAft>
                <a:spcPts val="0"/>
              </a:spcAft>
              <a:buNone/>
            </a:pPr>
            <a:r>
              <a:t/>
            </a:r>
            <a:endParaRPr sz="3500"/>
          </a:p>
          <a:p>
            <a:pPr indent="0" lvl="0" marL="0" rtl="0" algn="ctr">
              <a:spcBef>
                <a:spcPts val="0"/>
              </a:spcBef>
              <a:spcAft>
                <a:spcPts val="0"/>
              </a:spcAft>
              <a:buNone/>
            </a:pPr>
            <a:r>
              <a:t/>
            </a:r>
            <a:endParaRPr sz="3500"/>
          </a:p>
        </p:txBody>
      </p:sp>
      <p:sp>
        <p:nvSpPr>
          <p:cNvPr id="689" name="Google Shape;689;p72"/>
          <p:cNvSpPr txBox="1"/>
          <p:nvPr>
            <p:ph idx="4294967295" type="title"/>
          </p:nvPr>
        </p:nvSpPr>
        <p:spPr>
          <a:xfrm>
            <a:off x="1575025" y="2362875"/>
            <a:ext cx="10041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04</a:t>
            </a:r>
            <a:endParaRPr b="1"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535" name="Google Shape;535;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36" name="Google Shape;536;p55"/>
          <p:cNvSpPr txBox="1"/>
          <p:nvPr>
            <p:ph idx="13" type="title"/>
          </p:nvPr>
        </p:nvSpPr>
        <p:spPr>
          <a:xfrm>
            <a:off x="14826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37" name="Google Shape;537;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8" name="Google Shape;538;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PCA</a:t>
            </a:r>
            <a:endParaRPr/>
          </a:p>
        </p:txBody>
      </p:sp>
      <p:sp>
        <p:nvSpPr>
          <p:cNvPr id="539" name="Google Shape;539;p55"/>
          <p:cNvSpPr txBox="1"/>
          <p:nvPr>
            <p:ph idx="6" type="title"/>
          </p:nvPr>
        </p:nvSpPr>
        <p:spPr>
          <a:xfrm>
            <a:off x="720000" y="331356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FA</a:t>
            </a:r>
            <a:endParaRPr/>
          </a:p>
        </p:txBody>
      </p:sp>
      <p:sp>
        <p:nvSpPr>
          <p:cNvPr id="540" name="Google Shape;540;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41" name="Google Shape;541;p55"/>
          <p:cNvSpPr txBox="1"/>
          <p:nvPr>
            <p:ph idx="9" type="title"/>
          </p:nvPr>
        </p:nvSpPr>
        <p:spPr>
          <a:xfrm>
            <a:off x="6050700" y="167722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Clustering</a:t>
            </a:r>
            <a:endParaRPr/>
          </a:p>
        </p:txBody>
      </p:sp>
      <p:sp>
        <p:nvSpPr>
          <p:cNvPr id="542" name="Google Shape;542;p55"/>
          <p:cNvSpPr txBox="1"/>
          <p:nvPr>
            <p:ph idx="18" type="title"/>
          </p:nvPr>
        </p:nvSpPr>
        <p:spPr>
          <a:xfrm>
            <a:off x="340385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t>Constraints and Future Work</a:t>
            </a:r>
            <a:endParaRPr sz="2200"/>
          </a:p>
          <a:p>
            <a:pPr indent="0" lvl="0" marL="0" rtl="0" algn="ctr">
              <a:spcBef>
                <a:spcPts val="0"/>
              </a:spcBef>
              <a:spcAft>
                <a:spcPts val="0"/>
              </a:spcAft>
              <a:buNone/>
            </a:pPr>
            <a:r>
              <a:t/>
            </a:r>
            <a:endParaRPr/>
          </a:p>
        </p:txBody>
      </p:sp>
      <p:sp>
        <p:nvSpPr>
          <p:cNvPr id="543" name="Google Shape;543;p55"/>
          <p:cNvSpPr txBox="1"/>
          <p:nvPr>
            <p:ph idx="19" type="title"/>
          </p:nvPr>
        </p:nvSpPr>
        <p:spPr>
          <a:xfrm>
            <a:off x="416645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44" name="Google Shape;544;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45" name="Google Shape;545;p55"/>
          <p:cNvSpPr txBox="1"/>
          <p:nvPr>
            <p:ph idx="12" type="sldNum"/>
          </p:nvPr>
        </p:nvSpPr>
        <p:spPr>
          <a:xfrm>
            <a:off x="8595309" y="48433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3"/>
          <p:cNvSpPr txBox="1"/>
          <p:nvPr>
            <p:ph type="title"/>
          </p:nvPr>
        </p:nvSpPr>
        <p:spPr>
          <a:xfrm>
            <a:off x="968500" y="403925"/>
            <a:ext cx="56940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Analysis - Main Steps </a:t>
            </a:r>
            <a:endParaRPr/>
          </a:p>
        </p:txBody>
      </p:sp>
      <p:sp>
        <p:nvSpPr>
          <p:cNvPr id="695" name="Google Shape;695;p73"/>
          <p:cNvSpPr txBox="1"/>
          <p:nvPr>
            <p:ph idx="1" type="subTitle"/>
          </p:nvPr>
        </p:nvSpPr>
        <p:spPr>
          <a:xfrm>
            <a:off x="230650" y="1084000"/>
            <a:ext cx="51126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Compute the KMO (Kaiser-Meyer-Olkin)</a:t>
            </a:r>
            <a:endParaRPr b="1" sz="1300"/>
          </a:p>
          <a:p>
            <a:pPr indent="-311150" lvl="0" marL="457200" rtl="0" algn="l">
              <a:spcBef>
                <a:spcPts val="1200"/>
              </a:spcBef>
              <a:spcAft>
                <a:spcPts val="0"/>
              </a:spcAft>
              <a:buSzPts val="1300"/>
              <a:buChar char="●"/>
            </a:pPr>
            <a:r>
              <a:rPr lang="en" sz="1300"/>
              <a:t>Tells us </a:t>
            </a:r>
            <a:r>
              <a:rPr lang="en" sz="1300">
                <a:solidFill>
                  <a:schemeClr val="dk1"/>
                </a:solidFill>
              </a:rPr>
              <a:t>the suitability of data for factor analysis;</a:t>
            </a:r>
            <a:endParaRPr sz="1300">
              <a:solidFill>
                <a:schemeClr val="dk1"/>
              </a:solidFill>
            </a:endParaRPr>
          </a:p>
          <a:p>
            <a:pPr indent="-311150" lvl="0" marL="457200" rtl="0" algn="l">
              <a:spcBef>
                <a:spcPts val="0"/>
              </a:spcBef>
              <a:spcAft>
                <a:spcPts val="0"/>
              </a:spcAft>
              <a:buSzPts val="1300"/>
              <a:buChar char="●"/>
            </a:pPr>
            <a:r>
              <a:rPr lang="en" sz="1300">
                <a:solidFill>
                  <a:schemeClr val="dk1"/>
                </a:solidFill>
              </a:rPr>
              <a:t>Measures the proportion of variance among all the variables that can be explained by the common factors.</a:t>
            </a:r>
            <a:endParaRPr sz="1300">
              <a:solidFill>
                <a:schemeClr val="dk1"/>
              </a:solidFill>
            </a:endParaRPr>
          </a:p>
          <a:p>
            <a:pPr indent="-311150" lvl="0" marL="457200" rtl="0" algn="l">
              <a:spcBef>
                <a:spcPts val="0"/>
              </a:spcBef>
              <a:spcAft>
                <a:spcPts val="0"/>
              </a:spcAft>
              <a:buClr>
                <a:schemeClr val="dk1"/>
              </a:buClr>
              <a:buSzPts val="1300"/>
              <a:buChar char="●"/>
            </a:pPr>
            <a:r>
              <a:rPr lang="en" sz="1400">
                <a:solidFill>
                  <a:schemeClr val="dk1"/>
                </a:solidFill>
              </a:rPr>
              <a:t>Variable selection based on the  comparison with reference table provided by Kaiser (1970)</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300">
                <a:solidFill>
                  <a:schemeClr val="dk1"/>
                </a:solidFill>
              </a:rPr>
              <a:t>Normalize the data</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Determine the number of factors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 a parallel analysis;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Plot parallel analysis output.</a:t>
            </a:r>
            <a:endParaRPr b="1" sz="1300">
              <a:solidFill>
                <a:schemeClr val="dk1"/>
              </a:solidFill>
            </a:endParaRPr>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b="1" sz="1300"/>
          </a:p>
        </p:txBody>
      </p:sp>
      <p:sp>
        <p:nvSpPr>
          <p:cNvPr id="696" name="Google Shape;696;p73"/>
          <p:cNvSpPr txBox="1"/>
          <p:nvPr>
            <p:ph idx="12" type="sldNum"/>
          </p:nvPr>
        </p:nvSpPr>
        <p:spPr>
          <a:xfrm>
            <a:off x="8595309" y="482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7" name="Google Shape;697;p73"/>
          <p:cNvSpPr txBox="1"/>
          <p:nvPr>
            <p:ph idx="1" type="subTitle"/>
          </p:nvPr>
        </p:nvSpPr>
        <p:spPr>
          <a:xfrm>
            <a:off x="5343250" y="1084000"/>
            <a:ext cx="3252000" cy="3612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chemeClr val="dk1"/>
                </a:solidFill>
              </a:rPr>
              <a:t>Perform a factor analysis method</a:t>
            </a:r>
            <a:endParaRPr b="1" sz="1300">
              <a:solidFill>
                <a:schemeClr val="dk1"/>
              </a:solidFill>
            </a:endParaRPr>
          </a:p>
          <a:p>
            <a:pPr indent="-311150" lvl="0" marL="457200" marR="0" rtl="0" algn="l">
              <a:lnSpc>
                <a:spcPct val="100000"/>
              </a:lnSpc>
              <a:spcBef>
                <a:spcPts val="1200"/>
              </a:spcBef>
              <a:spcAft>
                <a:spcPts val="0"/>
              </a:spcAft>
              <a:buClr>
                <a:schemeClr val="dk1"/>
              </a:buClr>
              <a:buSzPts val="1300"/>
              <a:buChar char="●"/>
            </a:pPr>
            <a:r>
              <a:rPr lang="en" sz="1300">
                <a:solidFill>
                  <a:schemeClr val="dk1"/>
                </a:solidFill>
              </a:rPr>
              <a:t>Via PCA</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lang="en" sz="1300">
                <a:solidFill>
                  <a:schemeClr val="dk1"/>
                </a:solidFill>
              </a:rPr>
              <a:t>Via Maximum Likelihood</a:t>
            </a:r>
            <a:endParaRPr sz="1300">
              <a:solidFill>
                <a:schemeClr val="dk1"/>
              </a:solidFill>
            </a:endParaRPr>
          </a:p>
          <a:p>
            <a:pPr indent="0" lvl="0" marL="0" marR="0" rtl="0" algn="l">
              <a:lnSpc>
                <a:spcPct val="100000"/>
              </a:lnSpc>
              <a:spcBef>
                <a:spcPts val="1200"/>
              </a:spcBef>
              <a:spcAft>
                <a:spcPts val="0"/>
              </a:spcAft>
              <a:buNone/>
            </a:pPr>
            <a:r>
              <a:rPr b="1" lang="en" sz="1300">
                <a:solidFill>
                  <a:schemeClr val="dk1"/>
                </a:solidFill>
              </a:rPr>
              <a:t>Analyse the residual matrix for the correlation matrix</a:t>
            </a:r>
            <a:endParaRPr b="1" sz="1300">
              <a:solidFill>
                <a:schemeClr val="dk1"/>
              </a:solidFill>
            </a:endParaRPr>
          </a:p>
          <a:p>
            <a:pPr indent="-311150" lvl="0" marL="457200" marR="0" rtl="0" algn="l">
              <a:lnSpc>
                <a:spcPct val="100000"/>
              </a:lnSpc>
              <a:spcBef>
                <a:spcPts val="1200"/>
              </a:spcBef>
              <a:spcAft>
                <a:spcPts val="0"/>
              </a:spcAft>
              <a:buClr>
                <a:schemeClr val="dk1"/>
              </a:buClr>
              <a:buSzPts val="1300"/>
              <a:buChar char="●"/>
            </a:pPr>
            <a:r>
              <a:rPr lang="en" sz="1300">
                <a:solidFill>
                  <a:schemeClr val="dk1"/>
                </a:solidFill>
              </a:rPr>
              <a:t>Helps us to see if the </a:t>
            </a:r>
            <a:r>
              <a:rPr lang="en" sz="1300">
                <a:solidFill>
                  <a:schemeClr val="dk1"/>
                </a:solidFill>
              </a:rPr>
              <a:t>model fits the data well</a:t>
            </a:r>
            <a:endParaRPr sz="1300">
              <a:solidFill>
                <a:schemeClr val="dk1"/>
              </a:solidFill>
            </a:endParaRPr>
          </a:p>
          <a:p>
            <a:pPr indent="0" lvl="0" marL="0" marR="0" rtl="0" algn="l">
              <a:lnSpc>
                <a:spcPct val="100000"/>
              </a:lnSpc>
              <a:spcBef>
                <a:spcPts val="1200"/>
              </a:spcBef>
              <a:spcAft>
                <a:spcPts val="0"/>
              </a:spcAft>
              <a:buNone/>
            </a:pPr>
            <a:r>
              <a:rPr b="1" lang="en" sz="1300">
                <a:solidFill>
                  <a:schemeClr val="dk1"/>
                </a:solidFill>
              </a:rPr>
              <a:t>Estimate the scores of each factor</a:t>
            </a:r>
            <a:endParaRPr b="1" sz="1300">
              <a:solidFill>
                <a:schemeClr val="dk1"/>
              </a:solidFill>
            </a:endParaRPr>
          </a:p>
          <a:p>
            <a:pPr indent="0" lvl="0" marL="0" marR="0" rtl="0" algn="l">
              <a:lnSpc>
                <a:spcPct val="100000"/>
              </a:lnSpc>
              <a:spcBef>
                <a:spcPts val="1200"/>
              </a:spcBef>
              <a:spcAft>
                <a:spcPts val="0"/>
              </a:spcAft>
              <a:buNone/>
            </a:pPr>
            <a:r>
              <a:t/>
            </a:r>
            <a:endParaRPr sz="1300"/>
          </a:p>
          <a:p>
            <a:pPr indent="0" lvl="0" marL="0" marR="0" rtl="0" algn="l">
              <a:lnSpc>
                <a:spcPct val="100000"/>
              </a:lnSpc>
              <a:spcBef>
                <a:spcPts val="1200"/>
              </a:spcBef>
              <a:spcAft>
                <a:spcPts val="0"/>
              </a:spcAft>
              <a:buNone/>
            </a:pPr>
            <a:r>
              <a:t/>
            </a:r>
            <a:endParaRPr b="1" sz="1300">
              <a:solidFill>
                <a:schemeClr val="dk1"/>
              </a:solidFill>
            </a:endParaRPr>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b="1"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4"/>
          <p:cNvSpPr txBox="1"/>
          <p:nvPr>
            <p:ph type="title"/>
          </p:nvPr>
        </p:nvSpPr>
        <p:spPr>
          <a:xfrm>
            <a:off x="928225" y="357113"/>
            <a:ext cx="43230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Factor Analysis - KMO</a:t>
            </a:r>
            <a:endParaRPr/>
          </a:p>
          <a:p>
            <a:pPr indent="0" lvl="0" marL="0" rtl="0" algn="l">
              <a:spcBef>
                <a:spcPts val="0"/>
              </a:spcBef>
              <a:spcAft>
                <a:spcPts val="0"/>
              </a:spcAft>
              <a:buNone/>
            </a:pPr>
            <a:r>
              <a:t/>
            </a:r>
            <a:endParaRPr/>
          </a:p>
        </p:txBody>
      </p:sp>
      <p:sp>
        <p:nvSpPr>
          <p:cNvPr id="703" name="Google Shape;703;p74"/>
          <p:cNvSpPr txBox="1"/>
          <p:nvPr>
            <p:ph idx="1" type="subTitle"/>
          </p:nvPr>
        </p:nvSpPr>
        <p:spPr>
          <a:xfrm>
            <a:off x="5336350" y="854825"/>
            <a:ext cx="3505200" cy="372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 the first example we can see the </a:t>
            </a:r>
            <a:r>
              <a:rPr lang="en" sz="1300"/>
              <a:t>overall</a:t>
            </a:r>
            <a:r>
              <a:rPr lang="en" sz="1300"/>
              <a:t> value of a KMO analysis, using all the columns, which is </a:t>
            </a:r>
            <a:r>
              <a:rPr b="1" lang="en" sz="1300"/>
              <a:t>0.66</a:t>
            </a:r>
            <a:r>
              <a:rPr lang="en" sz="1300"/>
              <a:t>.</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We can see as well that the value of the 3rd </a:t>
            </a:r>
            <a:r>
              <a:rPr lang="en" sz="1300"/>
              <a:t>variable</a:t>
            </a:r>
            <a:r>
              <a:rPr lang="en" sz="1300"/>
              <a:t> is really low, so it is better to drop it.</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In this second example, we see better results in the overall KMO (</a:t>
            </a:r>
            <a:r>
              <a:rPr b="1" lang="en" sz="1300"/>
              <a:t>0.78</a:t>
            </a:r>
            <a:r>
              <a:rPr lang="en" sz="1300"/>
              <a:t>), so we can say that, globally, the model works better without the feature coal_co2.</a:t>
            </a:r>
            <a:endParaRPr sz="1300"/>
          </a:p>
        </p:txBody>
      </p:sp>
      <p:pic>
        <p:nvPicPr>
          <p:cNvPr id="704" name="Google Shape;704;p74"/>
          <p:cNvPicPr preferRelativeResize="0"/>
          <p:nvPr/>
        </p:nvPicPr>
        <p:blipFill>
          <a:blip r:embed="rId3">
            <a:alphaModFix/>
          </a:blip>
          <a:stretch>
            <a:fillRect/>
          </a:stretch>
        </p:blipFill>
        <p:spPr>
          <a:xfrm>
            <a:off x="157075" y="2823188"/>
            <a:ext cx="5161001" cy="1220202"/>
          </a:xfrm>
          <a:prstGeom prst="rect">
            <a:avLst/>
          </a:prstGeom>
          <a:noFill/>
          <a:ln>
            <a:noFill/>
          </a:ln>
        </p:spPr>
      </p:pic>
      <p:pic>
        <p:nvPicPr>
          <p:cNvPr id="705" name="Google Shape;705;p74"/>
          <p:cNvPicPr preferRelativeResize="0"/>
          <p:nvPr/>
        </p:nvPicPr>
        <p:blipFill>
          <a:blip r:embed="rId4">
            <a:alphaModFix/>
          </a:blip>
          <a:stretch>
            <a:fillRect/>
          </a:stretch>
        </p:blipFill>
        <p:spPr>
          <a:xfrm>
            <a:off x="138825" y="1302213"/>
            <a:ext cx="5197526" cy="1220200"/>
          </a:xfrm>
          <a:prstGeom prst="rect">
            <a:avLst/>
          </a:prstGeom>
          <a:noFill/>
          <a:ln>
            <a:noFill/>
          </a:ln>
        </p:spPr>
      </p:pic>
      <p:sp>
        <p:nvSpPr>
          <p:cNvPr id="706" name="Google Shape;706;p74"/>
          <p:cNvSpPr txBox="1"/>
          <p:nvPr>
            <p:ph idx="12" type="sldNum"/>
          </p:nvPr>
        </p:nvSpPr>
        <p:spPr>
          <a:xfrm>
            <a:off x="8595309" y="4829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ph type="title"/>
          </p:nvPr>
        </p:nvSpPr>
        <p:spPr>
          <a:xfrm>
            <a:off x="928225" y="357125"/>
            <a:ext cx="67203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Factor Analysis - Number of factors</a:t>
            </a:r>
            <a:endParaRPr/>
          </a:p>
          <a:p>
            <a:pPr indent="0" lvl="0" marL="0" rtl="0" algn="l">
              <a:spcBef>
                <a:spcPts val="0"/>
              </a:spcBef>
              <a:spcAft>
                <a:spcPts val="0"/>
              </a:spcAft>
              <a:buNone/>
            </a:pPr>
            <a:r>
              <a:t/>
            </a:r>
            <a:endParaRPr/>
          </a:p>
        </p:txBody>
      </p:sp>
      <p:sp>
        <p:nvSpPr>
          <p:cNvPr id="712" name="Google Shape;712;p75"/>
          <p:cNvSpPr txBox="1"/>
          <p:nvPr>
            <p:ph idx="1" type="subTitle"/>
          </p:nvPr>
        </p:nvSpPr>
        <p:spPr>
          <a:xfrm>
            <a:off x="5336350" y="982313"/>
            <a:ext cx="3505200" cy="3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311150" lvl="0" marL="457200" rtl="0" algn="l">
              <a:spcBef>
                <a:spcPts val="1200"/>
              </a:spcBef>
              <a:spcAft>
                <a:spcPts val="0"/>
              </a:spcAft>
              <a:buSzPts val="1300"/>
              <a:buChar char="●"/>
            </a:pPr>
            <a:r>
              <a:rPr lang="en" sz="1300"/>
              <a:t>We choose the number of factors that is consistent across these four strategies (</a:t>
            </a:r>
            <a:r>
              <a:rPr b="1" lang="en" sz="1300"/>
              <a:t>3</a:t>
            </a:r>
            <a:r>
              <a:rPr lang="en" sz="1300"/>
              <a:t>).</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Through the graph we can see that y-value of the third component is still  slightly above 1 (eigenvalues), which indicates that the </a:t>
            </a:r>
            <a:r>
              <a:rPr b="1" lang="en" sz="1300"/>
              <a:t>3-factor split </a:t>
            </a:r>
            <a:r>
              <a:rPr lang="en" sz="1300"/>
              <a:t>is still a legitimate option.</a:t>
            </a:r>
            <a:endParaRPr sz="1300"/>
          </a:p>
          <a:p>
            <a:pPr indent="0" lvl="0" marL="457200" rtl="0" algn="l">
              <a:spcBef>
                <a:spcPts val="1200"/>
              </a:spcBef>
              <a:spcAft>
                <a:spcPts val="1200"/>
              </a:spcAft>
              <a:buNone/>
            </a:pPr>
            <a:r>
              <a:t/>
            </a:r>
            <a:endParaRPr sz="1300"/>
          </a:p>
        </p:txBody>
      </p:sp>
      <p:sp>
        <p:nvSpPr>
          <p:cNvPr id="713" name="Google Shape;713;p75"/>
          <p:cNvSpPr txBox="1"/>
          <p:nvPr>
            <p:ph idx="12" type="sldNum"/>
          </p:nvPr>
        </p:nvSpPr>
        <p:spPr>
          <a:xfrm>
            <a:off x="8595309" y="4829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75"/>
          <p:cNvPicPr preferRelativeResize="0"/>
          <p:nvPr/>
        </p:nvPicPr>
        <p:blipFill>
          <a:blip r:embed="rId3">
            <a:alphaModFix/>
          </a:blip>
          <a:stretch>
            <a:fillRect/>
          </a:stretch>
        </p:blipFill>
        <p:spPr>
          <a:xfrm>
            <a:off x="451375" y="1116575"/>
            <a:ext cx="4772075" cy="2926175"/>
          </a:xfrm>
          <a:prstGeom prst="rect">
            <a:avLst/>
          </a:prstGeom>
          <a:noFill/>
          <a:ln>
            <a:noFill/>
          </a:ln>
        </p:spPr>
      </p:pic>
      <p:pic>
        <p:nvPicPr>
          <p:cNvPr id="715" name="Google Shape;715;p75"/>
          <p:cNvPicPr preferRelativeResize="0"/>
          <p:nvPr/>
        </p:nvPicPr>
        <p:blipFill>
          <a:blip r:embed="rId4">
            <a:alphaModFix/>
          </a:blip>
          <a:stretch>
            <a:fillRect/>
          </a:stretch>
        </p:blipFill>
        <p:spPr>
          <a:xfrm>
            <a:off x="1803950" y="4378475"/>
            <a:ext cx="2066925" cy="323850"/>
          </a:xfrm>
          <a:prstGeom prst="rect">
            <a:avLst/>
          </a:prstGeom>
          <a:noFill/>
          <a:ln>
            <a:noFill/>
          </a:ln>
        </p:spPr>
      </p:pic>
      <p:sp>
        <p:nvSpPr>
          <p:cNvPr id="716" name="Google Shape;716;p75"/>
          <p:cNvSpPr/>
          <p:nvPr/>
        </p:nvSpPr>
        <p:spPr>
          <a:xfrm>
            <a:off x="1665650" y="4277375"/>
            <a:ext cx="2305200" cy="4977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6"/>
          <p:cNvSpPr txBox="1"/>
          <p:nvPr>
            <p:ph type="title"/>
          </p:nvPr>
        </p:nvSpPr>
        <p:spPr>
          <a:xfrm>
            <a:off x="765275" y="336750"/>
            <a:ext cx="81786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Factor Analysis - Via PCA and quartimax rotation</a:t>
            </a:r>
            <a:endParaRPr sz="2800"/>
          </a:p>
          <a:p>
            <a:pPr indent="0" lvl="0" marL="0" rtl="0" algn="l">
              <a:spcBef>
                <a:spcPts val="0"/>
              </a:spcBef>
              <a:spcAft>
                <a:spcPts val="0"/>
              </a:spcAft>
              <a:buNone/>
            </a:pPr>
            <a:r>
              <a:t/>
            </a:r>
            <a:endParaRPr/>
          </a:p>
        </p:txBody>
      </p:sp>
      <p:pic>
        <p:nvPicPr>
          <p:cNvPr id="722" name="Google Shape;722;p76"/>
          <p:cNvPicPr preferRelativeResize="0"/>
          <p:nvPr/>
        </p:nvPicPr>
        <p:blipFill>
          <a:blip r:embed="rId3">
            <a:alphaModFix/>
          </a:blip>
          <a:stretch>
            <a:fillRect/>
          </a:stretch>
        </p:blipFill>
        <p:spPr>
          <a:xfrm>
            <a:off x="259925" y="1416088"/>
            <a:ext cx="4477750" cy="2311325"/>
          </a:xfrm>
          <a:prstGeom prst="rect">
            <a:avLst/>
          </a:prstGeom>
          <a:noFill/>
          <a:ln>
            <a:noFill/>
          </a:ln>
        </p:spPr>
      </p:pic>
      <p:sp>
        <p:nvSpPr>
          <p:cNvPr id="723" name="Google Shape;723;p76"/>
          <p:cNvSpPr txBox="1"/>
          <p:nvPr>
            <p:ph idx="12" type="sldNum"/>
          </p:nvPr>
        </p:nvSpPr>
        <p:spPr>
          <a:xfrm>
            <a:off x="8595309" y="48502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4" name="Google Shape;724;p76"/>
          <p:cNvSpPr txBox="1"/>
          <p:nvPr/>
        </p:nvSpPr>
        <p:spPr>
          <a:xfrm>
            <a:off x="259925" y="3727400"/>
            <a:ext cx="375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Factor Analysis - Via PCA</a:t>
            </a:r>
            <a:endParaRPr sz="1200">
              <a:latin typeface="Montserrat"/>
              <a:ea typeface="Montserrat"/>
              <a:cs typeface="Montserrat"/>
              <a:sym typeface="Montserrat"/>
            </a:endParaRPr>
          </a:p>
        </p:txBody>
      </p:sp>
      <p:sp>
        <p:nvSpPr>
          <p:cNvPr id="725" name="Google Shape;725;p76"/>
          <p:cNvSpPr txBox="1"/>
          <p:nvPr>
            <p:ph idx="1" type="subTitle"/>
          </p:nvPr>
        </p:nvSpPr>
        <p:spPr>
          <a:xfrm>
            <a:off x="4913888" y="1056225"/>
            <a:ext cx="3505200" cy="386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first component, RC1, is explanatory of most features.</a:t>
            </a:r>
            <a:endParaRPr sz="1200"/>
          </a:p>
          <a:p>
            <a:pPr indent="0" lvl="0" marL="457200" rtl="0" algn="l">
              <a:spcBef>
                <a:spcPts val="1200"/>
              </a:spcBef>
              <a:spcAft>
                <a:spcPts val="0"/>
              </a:spcAft>
              <a:buNone/>
            </a:pPr>
            <a:r>
              <a:t/>
            </a:r>
            <a:endParaRPr sz="1200"/>
          </a:p>
          <a:p>
            <a:pPr indent="-304800" lvl="0" marL="457200" rtl="0" algn="l">
              <a:lnSpc>
                <a:spcPct val="115000"/>
              </a:lnSpc>
              <a:spcBef>
                <a:spcPts val="1200"/>
              </a:spcBef>
              <a:spcAft>
                <a:spcPts val="0"/>
              </a:spcAft>
              <a:buSzPts val="1200"/>
              <a:buChar char="●"/>
            </a:pPr>
            <a:r>
              <a:rPr lang="en" sz="1200"/>
              <a:t>The features </a:t>
            </a:r>
            <a:r>
              <a:rPr lang="en" sz="1200"/>
              <a:t>land_use_change_co2 and trade_co2. Have a low measure in RC1.  land_use_change_co2 has a better measure in RC3 and </a:t>
            </a:r>
            <a:r>
              <a:rPr lang="en" sz="1200">
                <a:solidFill>
                  <a:schemeClr val="dk1"/>
                </a:solidFill>
              </a:rPr>
              <a:t> trade_co2 has a better measure in RC2.</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200">
                <a:solidFill>
                  <a:schemeClr val="dk1"/>
                </a:solidFill>
              </a:rPr>
              <a:t>We can see the the 1st RC explains 72% of the variance in the data, the 2nd PC, 15%, and the 3rd, 12.6%. Together they explain 8</a:t>
            </a:r>
            <a:r>
              <a:rPr lang="en" sz="1300">
                <a:solidFill>
                  <a:schemeClr val="dk1"/>
                </a:solidFill>
              </a:rPr>
              <a:t>7.4% of the variance in the data.</a:t>
            </a:r>
            <a:endParaRPr sz="1300">
              <a:solidFill>
                <a:schemeClr val="dk1"/>
              </a:solidFill>
            </a:endParaRPr>
          </a:p>
          <a:p>
            <a:pPr indent="0" lvl="0" marL="457200" rtl="0" algn="l">
              <a:spcBef>
                <a:spcPts val="1200"/>
              </a:spcBef>
              <a:spcAft>
                <a:spcPts val="1200"/>
              </a:spcAft>
              <a:buNone/>
            </a:pPr>
            <a:r>
              <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7"/>
          <p:cNvSpPr txBox="1"/>
          <p:nvPr>
            <p:ph type="title"/>
          </p:nvPr>
        </p:nvSpPr>
        <p:spPr>
          <a:xfrm>
            <a:off x="765275" y="336750"/>
            <a:ext cx="81786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Factor Analysis - Via Maximum Likelihood</a:t>
            </a:r>
            <a:endParaRPr sz="2800"/>
          </a:p>
          <a:p>
            <a:pPr indent="0" lvl="0" marL="0" rtl="0" algn="l">
              <a:spcBef>
                <a:spcPts val="0"/>
              </a:spcBef>
              <a:spcAft>
                <a:spcPts val="0"/>
              </a:spcAft>
              <a:buNone/>
            </a:pPr>
            <a:r>
              <a:t/>
            </a:r>
            <a:endParaRPr/>
          </a:p>
        </p:txBody>
      </p:sp>
      <p:pic>
        <p:nvPicPr>
          <p:cNvPr id="731" name="Google Shape;731;p77"/>
          <p:cNvPicPr preferRelativeResize="0"/>
          <p:nvPr/>
        </p:nvPicPr>
        <p:blipFill>
          <a:blip r:embed="rId3">
            <a:alphaModFix/>
          </a:blip>
          <a:stretch>
            <a:fillRect/>
          </a:stretch>
        </p:blipFill>
        <p:spPr>
          <a:xfrm>
            <a:off x="343075" y="1569625"/>
            <a:ext cx="3774025" cy="2311300"/>
          </a:xfrm>
          <a:prstGeom prst="rect">
            <a:avLst/>
          </a:prstGeom>
          <a:noFill/>
          <a:ln>
            <a:noFill/>
          </a:ln>
        </p:spPr>
      </p:pic>
      <p:sp>
        <p:nvSpPr>
          <p:cNvPr id="732" name="Google Shape;732;p77"/>
          <p:cNvSpPr txBox="1"/>
          <p:nvPr>
            <p:ph idx="12" type="sldNum"/>
          </p:nvPr>
        </p:nvSpPr>
        <p:spPr>
          <a:xfrm>
            <a:off x="8595309" y="4815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3" name="Google Shape;733;p77"/>
          <p:cNvSpPr txBox="1"/>
          <p:nvPr/>
        </p:nvSpPr>
        <p:spPr>
          <a:xfrm>
            <a:off x="284576" y="3880925"/>
            <a:ext cx="40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Factor Analysis - Via Maximum Likelihood</a:t>
            </a:r>
            <a:endParaRPr sz="1200">
              <a:latin typeface="Montserrat"/>
              <a:ea typeface="Montserrat"/>
              <a:cs typeface="Montserrat"/>
              <a:sym typeface="Montserrat"/>
            </a:endParaRPr>
          </a:p>
        </p:txBody>
      </p:sp>
      <p:sp>
        <p:nvSpPr>
          <p:cNvPr id="734" name="Google Shape;734;p77"/>
          <p:cNvSpPr txBox="1"/>
          <p:nvPr>
            <p:ph idx="1" type="subTitle"/>
          </p:nvPr>
        </p:nvSpPr>
        <p:spPr>
          <a:xfrm>
            <a:off x="4709188" y="834450"/>
            <a:ext cx="3505200" cy="3867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n" sz="1200"/>
              <a:t>The data does not come from a multivariate normal distribution. Therefore, it is not advisable to use factor analysis via maximum likelihood.</a:t>
            </a:r>
            <a:endParaRPr sz="12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200">
              <a:solidFill>
                <a:schemeClr val="dk1"/>
              </a:solidFill>
              <a:latin typeface="Arial"/>
              <a:ea typeface="Arial"/>
              <a:cs typeface="Arial"/>
              <a:sym typeface="Arial"/>
            </a:endParaRPr>
          </a:p>
          <a:p>
            <a:pPr indent="-304800" lvl="0" marL="457200" rtl="0" algn="l">
              <a:lnSpc>
                <a:spcPct val="115000"/>
              </a:lnSpc>
              <a:spcBef>
                <a:spcPts val="1200"/>
              </a:spcBef>
              <a:spcAft>
                <a:spcPts val="0"/>
              </a:spcAft>
              <a:buSzPts val="1200"/>
              <a:buChar char="●"/>
            </a:pPr>
            <a:r>
              <a:rPr lang="en" sz="1200"/>
              <a:t>The resulting factorial structure, via maximum likelihood, is equal to the one obtained when the factors were extracted using PCA.</a:t>
            </a:r>
            <a:endParaRPr sz="1200"/>
          </a:p>
          <a:p>
            <a:pPr indent="0" lvl="0" marL="457200" rtl="0" algn="l">
              <a:lnSpc>
                <a:spcPct val="115000"/>
              </a:lnSpc>
              <a:spcBef>
                <a:spcPts val="1200"/>
              </a:spcBef>
              <a:spcAft>
                <a:spcPts val="0"/>
              </a:spcAft>
              <a:buNone/>
            </a:pPr>
            <a:r>
              <a:t/>
            </a:r>
            <a:endParaRPr sz="12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200"/>
              <a:t>The  factorial structure found is strong enough, since it does not change with other procedures (even if these fail in some assumptions)</a:t>
            </a:r>
            <a:r>
              <a:rPr lang="en" sz="1200">
                <a:solidFill>
                  <a:schemeClr val="dk1"/>
                </a:solidFill>
                <a:latin typeface="Arial"/>
                <a:ea typeface="Arial"/>
                <a:cs typeface="Arial"/>
                <a:sym typeface="Arial"/>
              </a:rPr>
              <a:t>.</a:t>
            </a:r>
            <a:endParaRPr sz="1200">
              <a:solidFill>
                <a:schemeClr val="dk1"/>
              </a:solidFill>
            </a:endParaRPr>
          </a:p>
          <a:p>
            <a:pPr indent="0" lvl="0" marL="457200" rtl="0" algn="l">
              <a:spcBef>
                <a:spcPts val="1200"/>
              </a:spcBef>
              <a:spcAft>
                <a:spcPts val="1200"/>
              </a:spcAft>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8"/>
          <p:cNvSpPr txBox="1"/>
          <p:nvPr>
            <p:ph type="title"/>
          </p:nvPr>
        </p:nvSpPr>
        <p:spPr>
          <a:xfrm>
            <a:off x="765275" y="336750"/>
            <a:ext cx="81786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PCA Analysis  -  Updated Biplot</a:t>
            </a:r>
            <a:endParaRPr sz="2800"/>
          </a:p>
          <a:p>
            <a:pPr indent="0" lvl="0" marL="0" rtl="0" algn="l">
              <a:spcBef>
                <a:spcPts val="0"/>
              </a:spcBef>
              <a:spcAft>
                <a:spcPts val="0"/>
              </a:spcAft>
              <a:buNone/>
            </a:pPr>
            <a:r>
              <a:t/>
            </a:r>
            <a:endParaRPr/>
          </a:p>
        </p:txBody>
      </p:sp>
      <p:sp>
        <p:nvSpPr>
          <p:cNvPr id="740" name="Google Shape;740;p78"/>
          <p:cNvSpPr txBox="1"/>
          <p:nvPr>
            <p:ph idx="12" type="sldNum"/>
          </p:nvPr>
        </p:nvSpPr>
        <p:spPr>
          <a:xfrm>
            <a:off x="8595309" y="4815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78"/>
          <p:cNvSpPr txBox="1"/>
          <p:nvPr>
            <p:ph idx="1" type="subTitle"/>
          </p:nvPr>
        </p:nvSpPr>
        <p:spPr>
          <a:xfrm>
            <a:off x="4707950" y="1112675"/>
            <a:ext cx="3505200" cy="3867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n" sz="1200"/>
              <a:t>New biplot without the features  coal_co2 and flaring_co2.</a:t>
            </a:r>
            <a:endParaRPr sz="1200"/>
          </a:p>
          <a:p>
            <a:pPr indent="0" lvl="0" marL="457200" rtl="0" algn="l">
              <a:lnSpc>
                <a:spcPct val="115000"/>
              </a:lnSpc>
              <a:spcBef>
                <a:spcPts val="1200"/>
              </a:spcBef>
              <a:spcAft>
                <a:spcPts val="0"/>
              </a:spcAft>
              <a:buNone/>
            </a:pPr>
            <a:r>
              <a:t/>
            </a:r>
            <a:endParaRPr sz="1200"/>
          </a:p>
          <a:p>
            <a:pPr indent="-304800" lvl="0" marL="457200" rtl="0" algn="l">
              <a:lnSpc>
                <a:spcPct val="115000"/>
              </a:lnSpc>
              <a:spcBef>
                <a:spcPts val="1200"/>
              </a:spcBef>
              <a:spcAft>
                <a:spcPts val="0"/>
              </a:spcAft>
              <a:buSzPts val="1200"/>
              <a:buChar char="●"/>
            </a:pPr>
            <a:r>
              <a:rPr lang="en" sz="1200"/>
              <a:t>In this biplot we can notice some differences such as some clusters of variables closer and more cohesive than in the previous results. However the variables trade_co2 and land_use_change_co2, are still quite distant from the others, which is proven by the analysis of the previous results, since they are not explained by the same factor as the others.</a:t>
            </a:r>
            <a:endParaRPr sz="1300"/>
          </a:p>
        </p:txBody>
      </p:sp>
      <p:pic>
        <p:nvPicPr>
          <p:cNvPr id="742" name="Google Shape;742;p78"/>
          <p:cNvPicPr preferRelativeResize="0"/>
          <p:nvPr/>
        </p:nvPicPr>
        <p:blipFill>
          <a:blip r:embed="rId3">
            <a:alphaModFix/>
          </a:blip>
          <a:stretch>
            <a:fillRect/>
          </a:stretch>
        </p:blipFill>
        <p:spPr>
          <a:xfrm>
            <a:off x="765271" y="1040050"/>
            <a:ext cx="3560551" cy="366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9"/>
          <p:cNvSpPr txBox="1"/>
          <p:nvPr>
            <p:ph type="title"/>
          </p:nvPr>
        </p:nvSpPr>
        <p:spPr>
          <a:xfrm>
            <a:off x="683100" y="383250"/>
            <a:ext cx="84609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r>
              <a:rPr lang="en"/>
              <a:t> and Future Works</a:t>
            </a:r>
            <a:endParaRPr/>
          </a:p>
        </p:txBody>
      </p:sp>
      <p:sp>
        <p:nvSpPr>
          <p:cNvPr id="748" name="Google Shape;748;p79"/>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79"/>
          <p:cNvSpPr txBox="1"/>
          <p:nvPr/>
        </p:nvSpPr>
        <p:spPr>
          <a:xfrm>
            <a:off x="918750" y="1178725"/>
            <a:ext cx="7306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b="1" lang="en">
                <a:solidFill>
                  <a:schemeClr val="dk1"/>
                </a:solidFill>
                <a:latin typeface="Montserrat"/>
                <a:ea typeface="Montserrat"/>
                <a:cs typeface="Montserrat"/>
                <a:sym typeface="Montserrat"/>
              </a:rPr>
              <a:t>Constraints</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population is not good to compare with our clusters, mainly because we took out some of the most populated countries in the beginning;</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solidFill>
                  <a:schemeClr val="dk1"/>
                </a:solidFill>
                <a:latin typeface="Montserrat"/>
                <a:ea typeface="Montserrat"/>
                <a:cs typeface="Montserrat"/>
                <a:sym typeface="Montserrat"/>
              </a:rPr>
              <a:t>The data does not follow a normal distribution;</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latin typeface="Montserrat"/>
                <a:ea typeface="Montserrat"/>
                <a:cs typeface="Montserrat"/>
                <a:sym typeface="Montserrat"/>
              </a:rPr>
              <a:t>Future Work:</a:t>
            </a:r>
            <a:endParaRPr b="1">
              <a:latin typeface="Montserrat"/>
              <a:ea typeface="Montserrat"/>
              <a:cs typeface="Montserrat"/>
              <a:sym typeface="Montserrat"/>
            </a:endParaRPr>
          </a:p>
          <a:p>
            <a:pPr indent="0" lvl="0" marL="45720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Work with GDP per capita, geographical region, mineral richness among other possibilities, as real clusters.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6"/>
          <p:cNvSpPr txBox="1"/>
          <p:nvPr>
            <p:ph type="title"/>
          </p:nvPr>
        </p:nvSpPr>
        <p:spPr>
          <a:xfrm>
            <a:off x="2797925" y="2322903"/>
            <a:ext cx="4323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Introduction</a:t>
            </a:r>
            <a:endParaRPr sz="4000"/>
          </a:p>
        </p:txBody>
      </p:sp>
      <p:sp>
        <p:nvSpPr>
          <p:cNvPr id="551" name="Google Shape;551;p56"/>
          <p:cNvSpPr txBox="1"/>
          <p:nvPr>
            <p:ph idx="12" type="sldNum"/>
          </p:nvPr>
        </p:nvSpPr>
        <p:spPr>
          <a:xfrm>
            <a:off x="8595309" y="48300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56"/>
          <p:cNvSpPr txBox="1"/>
          <p:nvPr>
            <p:ph idx="4294967295" type="title"/>
          </p:nvPr>
        </p:nvSpPr>
        <p:spPr>
          <a:xfrm>
            <a:off x="2605125" y="2322900"/>
            <a:ext cx="10041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01</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7"/>
          <p:cNvSpPr txBox="1"/>
          <p:nvPr>
            <p:ph idx="12" type="sldNum"/>
          </p:nvPr>
        </p:nvSpPr>
        <p:spPr>
          <a:xfrm>
            <a:off x="8595309" y="48300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57"/>
          <p:cNvSpPr txBox="1"/>
          <p:nvPr>
            <p:ph type="title"/>
          </p:nvPr>
        </p:nvSpPr>
        <p:spPr>
          <a:xfrm>
            <a:off x="2797925" y="2322903"/>
            <a:ext cx="43230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r>
              <a:rPr lang="en" sz="3500"/>
              <a:t>    PCA Analysis</a:t>
            </a:r>
            <a:endParaRPr sz="3500"/>
          </a:p>
          <a:p>
            <a:pPr indent="0" lvl="0" marL="0" rtl="0" algn="ctr">
              <a:spcBef>
                <a:spcPts val="0"/>
              </a:spcBef>
              <a:spcAft>
                <a:spcPts val="0"/>
              </a:spcAft>
              <a:buNone/>
            </a:pPr>
            <a:r>
              <a:t/>
            </a:r>
            <a:endParaRPr sz="3500"/>
          </a:p>
        </p:txBody>
      </p:sp>
      <p:sp>
        <p:nvSpPr>
          <p:cNvPr id="559" name="Google Shape;559;p57"/>
          <p:cNvSpPr txBox="1"/>
          <p:nvPr>
            <p:ph idx="4294967295" type="title"/>
          </p:nvPr>
        </p:nvSpPr>
        <p:spPr>
          <a:xfrm>
            <a:off x="2605125" y="2322900"/>
            <a:ext cx="10041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02</a:t>
            </a:r>
            <a:endParaRPr b="1"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8"/>
          <p:cNvSpPr txBox="1"/>
          <p:nvPr>
            <p:ph type="title"/>
          </p:nvPr>
        </p:nvSpPr>
        <p:spPr>
          <a:xfrm>
            <a:off x="968500" y="403913"/>
            <a:ext cx="43230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 Main Steps</a:t>
            </a:r>
            <a:endParaRPr/>
          </a:p>
        </p:txBody>
      </p:sp>
      <p:sp>
        <p:nvSpPr>
          <p:cNvPr id="565" name="Google Shape;565;p58"/>
          <p:cNvSpPr txBox="1"/>
          <p:nvPr>
            <p:ph idx="1" type="subTitle"/>
          </p:nvPr>
        </p:nvSpPr>
        <p:spPr>
          <a:xfrm>
            <a:off x="987150" y="1101225"/>
            <a:ext cx="7169700" cy="3612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300"/>
              <a:t>Normalizing Data</a:t>
            </a:r>
            <a:endParaRPr b="1" sz="1300"/>
          </a:p>
          <a:p>
            <a:pPr indent="-317500" lvl="0" marL="457200" rtl="0" algn="l">
              <a:spcBef>
                <a:spcPts val="1200"/>
              </a:spcBef>
              <a:spcAft>
                <a:spcPts val="0"/>
              </a:spcAft>
              <a:buSzPts val="1400"/>
              <a:buChar char="●"/>
            </a:pPr>
            <a:r>
              <a:rPr lang="en" sz="1300">
                <a:solidFill>
                  <a:schemeClr val="dk1"/>
                </a:solidFill>
              </a:rPr>
              <a:t>The first step in running the PCA consists of normalizing the data, that is, standardizes a numeric dataset by centering the data at 0 and scaling it to have a standard deviation of 1. </a:t>
            </a:r>
            <a:endParaRPr sz="1300">
              <a:solidFill>
                <a:schemeClr val="dk1"/>
              </a:solidFill>
            </a:endParaRPr>
          </a:p>
          <a:p>
            <a:pPr indent="0" lvl="0" marL="457200" rtl="0" algn="l">
              <a:spcBef>
                <a:spcPts val="1200"/>
              </a:spcBef>
              <a:spcAft>
                <a:spcPts val="0"/>
              </a:spcAft>
              <a:buNone/>
            </a:pPr>
            <a:r>
              <a:rPr b="1" lang="en" sz="1300"/>
              <a:t>Covariance Matrix</a:t>
            </a:r>
            <a:endParaRPr b="1" sz="1300"/>
          </a:p>
          <a:p>
            <a:pPr indent="-317500" lvl="0" marL="457200" rtl="0" algn="l">
              <a:spcBef>
                <a:spcPts val="1200"/>
              </a:spcBef>
              <a:spcAft>
                <a:spcPts val="0"/>
              </a:spcAft>
              <a:buSzPts val="1400"/>
              <a:buChar char="●"/>
            </a:pPr>
            <a:r>
              <a:rPr lang="en" sz="1300">
                <a:solidFill>
                  <a:schemeClr val="dk1"/>
                </a:solidFill>
              </a:rPr>
              <a:t>cov(X,Y) &gt; 0: both dimensions are directly related to each other</a:t>
            </a:r>
            <a:endParaRPr sz="13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rPr>
              <a:t>cov(X,Y) &lt; 0: both dimensions are inversely related to each other</a:t>
            </a:r>
            <a:endParaRPr sz="13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rPr>
              <a:t>cov(X,Y) = 0: the dimensions are independent of each other</a:t>
            </a:r>
            <a:endParaRPr sz="1400">
              <a:solidFill>
                <a:schemeClr val="dk1"/>
              </a:solidFill>
            </a:endParaRPr>
          </a:p>
          <a:p>
            <a:pPr indent="0" lvl="0" marL="457200" rtl="0" algn="l">
              <a:spcBef>
                <a:spcPts val="1200"/>
              </a:spcBef>
              <a:spcAft>
                <a:spcPts val="0"/>
              </a:spcAft>
              <a:buNone/>
            </a:pPr>
            <a:r>
              <a:rPr b="1" lang="en" sz="1300"/>
              <a:t>Eigenvalues</a:t>
            </a:r>
            <a:r>
              <a:rPr b="1" lang="en" sz="1300"/>
              <a:t> and </a:t>
            </a:r>
            <a:r>
              <a:rPr b="1" lang="en" sz="1300"/>
              <a:t>Eigenvectors</a:t>
            </a:r>
            <a:endParaRPr b="1" sz="1300"/>
          </a:p>
          <a:p>
            <a:pPr indent="-311150" lvl="0" marL="457200" rtl="0" algn="l">
              <a:lnSpc>
                <a:spcPct val="115000"/>
              </a:lnSpc>
              <a:spcBef>
                <a:spcPts val="1200"/>
              </a:spcBef>
              <a:spcAft>
                <a:spcPts val="0"/>
              </a:spcAft>
              <a:buSzPts val="1300"/>
              <a:buChar char="●"/>
            </a:pPr>
            <a:r>
              <a:rPr lang="en" sz="1300">
                <a:solidFill>
                  <a:schemeClr val="dk1"/>
                </a:solidFill>
              </a:rPr>
              <a:t>Only exist in square matrices (NxN)</a:t>
            </a:r>
            <a:endParaRPr sz="1300"/>
          </a:p>
          <a:p>
            <a:pPr indent="-311150" lvl="0" marL="457200" rtl="0" algn="l">
              <a:spcBef>
                <a:spcPts val="0"/>
              </a:spcBef>
              <a:spcAft>
                <a:spcPts val="0"/>
              </a:spcAft>
              <a:buSzPts val="1300"/>
              <a:buChar char="●"/>
            </a:pPr>
            <a:r>
              <a:rPr lang="en" sz="1300">
                <a:solidFill>
                  <a:schemeClr val="dk1"/>
                </a:solidFill>
              </a:rPr>
              <a:t>In an NxN matrix there are N eigenvectors</a:t>
            </a:r>
            <a:endParaRPr sz="1300"/>
          </a:p>
          <a:p>
            <a:pPr indent="-311150" lvl="0" marL="457200" rtl="0" algn="l">
              <a:spcBef>
                <a:spcPts val="0"/>
              </a:spcBef>
              <a:spcAft>
                <a:spcPts val="0"/>
              </a:spcAft>
              <a:buSzPts val="1300"/>
              <a:buChar char="●"/>
            </a:pPr>
            <a:r>
              <a:rPr lang="en" sz="1300">
                <a:solidFill>
                  <a:schemeClr val="dk1"/>
                </a:solidFill>
              </a:rPr>
              <a:t>Are orthogonal to each other</a:t>
            </a:r>
            <a:endParaRPr sz="1300"/>
          </a:p>
          <a:p>
            <a:pPr indent="-311150" lvl="0" marL="457200" rtl="0" algn="l">
              <a:spcBef>
                <a:spcPts val="0"/>
              </a:spcBef>
              <a:spcAft>
                <a:spcPts val="0"/>
              </a:spcAft>
              <a:buSzPts val="1300"/>
              <a:buChar char="●"/>
            </a:pPr>
            <a:r>
              <a:rPr lang="en" sz="1300">
                <a:solidFill>
                  <a:schemeClr val="dk1"/>
                </a:solidFill>
              </a:rPr>
              <a:t>They are calculated so that their length is unitary.</a:t>
            </a:r>
            <a:endParaRPr sz="1300"/>
          </a:p>
        </p:txBody>
      </p:sp>
      <p:sp>
        <p:nvSpPr>
          <p:cNvPr id="566" name="Google Shape;566;p58"/>
          <p:cNvSpPr txBox="1"/>
          <p:nvPr>
            <p:ph idx="12" type="sldNum"/>
          </p:nvPr>
        </p:nvSpPr>
        <p:spPr>
          <a:xfrm>
            <a:off x="8595309" y="4816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968528" y="392350"/>
            <a:ext cx="54972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Analysis - Scatterplot</a:t>
            </a:r>
            <a:endParaRPr/>
          </a:p>
        </p:txBody>
      </p:sp>
      <p:sp>
        <p:nvSpPr>
          <p:cNvPr id="572" name="Google Shape;572;p59"/>
          <p:cNvSpPr txBox="1"/>
          <p:nvPr>
            <p:ph idx="1" type="subTitle"/>
          </p:nvPr>
        </p:nvSpPr>
        <p:spPr>
          <a:xfrm>
            <a:off x="5694100" y="1303650"/>
            <a:ext cx="3290100" cy="253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At the beginning of our analysis, certain countries were quite distant and cohesive, whic</a:t>
            </a:r>
            <a:r>
              <a:rPr lang="en" sz="1300">
                <a:solidFill>
                  <a:schemeClr val="dk1"/>
                </a:solidFill>
              </a:rPr>
              <a:t>h would hide informa</a:t>
            </a:r>
            <a:r>
              <a:rPr lang="en" sz="1300">
                <a:solidFill>
                  <a:schemeClr val="dk1"/>
                </a:solidFill>
              </a:rPr>
              <a:t>tion about the rest.  So, we decided to keep removing countries until we were left with the data shown here.</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311150" lvl="0" marL="457200" rtl="0" algn="l">
              <a:spcBef>
                <a:spcPts val="1200"/>
              </a:spcBef>
              <a:spcAft>
                <a:spcPts val="0"/>
              </a:spcAft>
              <a:buSzPts val="1300"/>
              <a:buChar char="●"/>
            </a:pPr>
            <a:r>
              <a:rPr lang="en" sz="1300"/>
              <a:t>In the data presented, we can see a division in the countries, the first cluster, closer to the axis of PC2.</a:t>
            </a:r>
            <a:endParaRPr sz="1300"/>
          </a:p>
        </p:txBody>
      </p:sp>
      <p:pic>
        <p:nvPicPr>
          <p:cNvPr id="573" name="Google Shape;573;p59"/>
          <p:cNvPicPr preferRelativeResize="0"/>
          <p:nvPr/>
        </p:nvPicPr>
        <p:blipFill>
          <a:blip r:embed="rId3">
            <a:alphaModFix/>
          </a:blip>
          <a:stretch>
            <a:fillRect/>
          </a:stretch>
        </p:blipFill>
        <p:spPr>
          <a:xfrm>
            <a:off x="968527" y="2978075"/>
            <a:ext cx="3639675" cy="1779150"/>
          </a:xfrm>
          <a:prstGeom prst="rect">
            <a:avLst/>
          </a:prstGeom>
          <a:noFill/>
          <a:ln>
            <a:noFill/>
          </a:ln>
        </p:spPr>
      </p:pic>
      <p:sp>
        <p:nvSpPr>
          <p:cNvPr id="574" name="Google Shape;574;p59"/>
          <p:cNvSpPr txBox="1"/>
          <p:nvPr>
            <p:ph idx="12" type="sldNum"/>
          </p:nvPr>
        </p:nvSpPr>
        <p:spPr>
          <a:xfrm>
            <a:off x="8595309" y="48554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5" name="Google Shape;575;p59"/>
          <p:cNvPicPr preferRelativeResize="0"/>
          <p:nvPr/>
        </p:nvPicPr>
        <p:blipFill>
          <a:blip r:embed="rId4">
            <a:alphaModFix/>
          </a:blip>
          <a:stretch>
            <a:fillRect/>
          </a:stretch>
        </p:blipFill>
        <p:spPr>
          <a:xfrm>
            <a:off x="968525" y="1042450"/>
            <a:ext cx="3639676" cy="178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0"/>
          <p:cNvSpPr txBox="1"/>
          <p:nvPr>
            <p:ph type="title"/>
          </p:nvPr>
        </p:nvSpPr>
        <p:spPr>
          <a:xfrm>
            <a:off x="887925" y="417363"/>
            <a:ext cx="43230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a:t>
            </a:r>
            <a:r>
              <a:rPr lang="en"/>
              <a:t>Analysis </a:t>
            </a:r>
            <a:r>
              <a:rPr lang="en"/>
              <a:t> - Biplot</a:t>
            </a:r>
            <a:endParaRPr/>
          </a:p>
        </p:txBody>
      </p:sp>
      <p:sp>
        <p:nvSpPr>
          <p:cNvPr id="581" name="Google Shape;581;p60"/>
          <p:cNvSpPr txBox="1"/>
          <p:nvPr>
            <p:ph idx="1" type="subTitle"/>
          </p:nvPr>
        </p:nvSpPr>
        <p:spPr>
          <a:xfrm>
            <a:off x="4458600" y="915075"/>
            <a:ext cx="4095900" cy="374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300"/>
              <a:t>Direction</a:t>
            </a:r>
            <a:endParaRPr b="1" sz="1300"/>
          </a:p>
          <a:p>
            <a:pPr indent="-311150" lvl="0" marL="457200" rtl="0" algn="l">
              <a:spcBef>
                <a:spcPts val="1200"/>
              </a:spcBef>
              <a:spcAft>
                <a:spcPts val="0"/>
              </a:spcAft>
              <a:buSzPts val="1300"/>
              <a:buChar char="●"/>
            </a:pPr>
            <a:r>
              <a:rPr lang="en" sz="1300"/>
              <a:t>We can see that trade_co2, flaring_co2 and land_use_change_co2, are more explained by  PC2;</a:t>
            </a:r>
            <a:endParaRPr sz="1300"/>
          </a:p>
          <a:p>
            <a:pPr indent="0" lvl="0" marL="457200" rtl="0" algn="l">
              <a:spcBef>
                <a:spcPts val="1200"/>
              </a:spcBef>
              <a:spcAft>
                <a:spcPts val="0"/>
              </a:spcAft>
              <a:buNone/>
            </a:pPr>
            <a:r>
              <a:rPr b="1" lang="en" sz="1300">
                <a:solidFill>
                  <a:schemeClr val="dk1"/>
                </a:solidFill>
              </a:rPr>
              <a:t>Length</a:t>
            </a:r>
            <a:endParaRPr b="1" sz="1300">
              <a:solidFill>
                <a:schemeClr val="dk1"/>
              </a:solidFill>
            </a:endParaRPr>
          </a:p>
          <a:p>
            <a:pPr indent="-323850" lvl="0" marL="457200" rtl="0" algn="l">
              <a:spcBef>
                <a:spcPts val="1200"/>
              </a:spcBef>
              <a:spcAft>
                <a:spcPts val="0"/>
              </a:spcAft>
              <a:buSzPts val="1500"/>
              <a:buChar char="●"/>
            </a:pPr>
            <a:r>
              <a:rPr lang="en" sz="1300">
                <a:solidFill>
                  <a:schemeClr val="dk1"/>
                </a:solidFill>
              </a:rPr>
              <a:t>The variables trade_co2, nitrous_oxide, land_use_change_co2 , coal_co2 and consumption are the ones with the greatest vector length, while the variables flaring_co2, cement_co2 and gas_cos2 have the smallest length;</a:t>
            </a:r>
            <a:endParaRPr sz="1300">
              <a:solidFill>
                <a:schemeClr val="dk1"/>
              </a:solidFill>
            </a:endParaRPr>
          </a:p>
          <a:p>
            <a:pPr indent="0" lvl="0" marL="457200" rtl="0" algn="l">
              <a:spcBef>
                <a:spcPts val="1200"/>
              </a:spcBef>
              <a:spcAft>
                <a:spcPts val="0"/>
              </a:spcAft>
              <a:buNone/>
            </a:pPr>
            <a:r>
              <a:rPr b="1" lang="en" sz="1300">
                <a:solidFill>
                  <a:schemeClr val="dk1"/>
                </a:solidFill>
              </a:rPr>
              <a:t>Angles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We can’t clearly see clusters of variables;</a:t>
            </a:r>
            <a:endParaRPr sz="1300">
              <a:solidFill>
                <a:schemeClr val="dk1"/>
              </a:solidFill>
            </a:endParaRPr>
          </a:p>
        </p:txBody>
      </p:sp>
      <p:pic>
        <p:nvPicPr>
          <p:cNvPr id="582" name="Google Shape;582;p60"/>
          <p:cNvPicPr preferRelativeResize="0"/>
          <p:nvPr/>
        </p:nvPicPr>
        <p:blipFill>
          <a:blip r:embed="rId3">
            <a:alphaModFix/>
          </a:blip>
          <a:stretch>
            <a:fillRect/>
          </a:stretch>
        </p:blipFill>
        <p:spPr>
          <a:xfrm>
            <a:off x="541850" y="1139663"/>
            <a:ext cx="3554151" cy="3681075"/>
          </a:xfrm>
          <a:prstGeom prst="rect">
            <a:avLst/>
          </a:prstGeom>
          <a:noFill/>
          <a:ln>
            <a:noFill/>
          </a:ln>
        </p:spPr>
      </p:pic>
      <p:sp>
        <p:nvSpPr>
          <p:cNvPr id="583" name="Google Shape;583;p60"/>
          <p:cNvSpPr txBox="1"/>
          <p:nvPr>
            <p:ph idx="12" type="sldNum"/>
          </p:nvPr>
        </p:nvSpPr>
        <p:spPr>
          <a:xfrm>
            <a:off x="8554509" y="48207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type="title"/>
          </p:nvPr>
        </p:nvSpPr>
        <p:spPr>
          <a:xfrm>
            <a:off x="713225" y="445025"/>
            <a:ext cx="440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PCA - Variance</a:t>
            </a:r>
            <a:endParaRPr sz="3000"/>
          </a:p>
        </p:txBody>
      </p:sp>
      <p:pic>
        <p:nvPicPr>
          <p:cNvPr id="589" name="Google Shape;589;p61"/>
          <p:cNvPicPr preferRelativeResize="0"/>
          <p:nvPr/>
        </p:nvPicPr>
        <p:blipFill>
          <a:blip r:embed="rId3">
            <a:alphaModFix/>
          </a:blip>
          <a:stretch>
            <a:fillRect/>
          </a:stretch>
        </p:blipFill>
        <p:spPr>
          <a:xfrm>
            <a:off x="144075" y="1393610"/>
            <a:ext cx="4972551" cy="2789340"/>
          </a:xfrm>
          <a:prstGeom prst="rect">
            <a:avLst/>
          </a:prstGeom>
          <a:noFill/>
          <a:ln>
            <a:noFill/>
          </a:ln>
        </p:spPr>
      </p:pic>
      <p:sp>
        <p:nvSpPr>
          <p:cNvPr id="590" name="Google Shape;590;p61"/>
          <p:cNvSpPr txBox="1"/>
          <p:nvPr>
            <p:ph idx="4294967295" type="subTitle"/>
          </p:nvPr>
        </p:nvSpPr>
        <p:spPr>
          <a:xfrm>
            <a:off x="5210650" y="1393575"/>
            <a:ext cx="3814200" cy="2789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300">
                <a:solidFill>
                  <a:schemeClr val="dk1"/>
                </a:solidFill>
              </a:rPr>
              <a:t>Variance</a:t>
            </a:r>
            <a:endParaRPr b="1" sz="1300">
              <a:solidFill>
                <a:schemeClr val="dk1"/>
              </a:solidFill>
            </a:endParaRPr>
          </a:p>
          <a:p>
            <a:pPr indent="-330200" lvl="0" marL="457200" rtl="0" algn="l">
              <a:spcBef>
                <a:spcPts val="1200"/>
              </a:spcBef>
              <a:spcAft>
                <a:spcPts val="0"/>
              </a:spcAft>
              <a:buSzPts val="1600"/>
              <a:buChar char="●"/>
            </a:pPr>
            <a:r>
              <a:rPr lang="en" sz="1300">
                <a:solidFill>
                  <a:schemeClr val="dk1"/>
                </a:solidFill>
              </a:rPr>
              <a:t>In the Cumulative Variance plot, we observe the sum of the proportion of explained variance corresponding to each principal component.</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330200" lvl="0" marL="457200" rtl="0" algn="l">
              <a:spcBef>
                <a:spcPts val="1200"/>
              </a:spcBef>
              <a:spcAft>
                <a:spcPts val="0"/>
              </a:spcAft>
              <a:buSzPts val="1600"/>
              <a:buChar char="●"/>
            </a:pPr>
            <a:r>
              <a:rPr lang="en" sz="1300">
                <a:solidFill>
                  <a:schemeClr val="dk1"/>
                </a:solidFill>
              </a:rPr>
              <a:t>The first 2 PCs explain about 72% of the variance, and the first 3 PCs explain about 80.5% of the variance.</a:t>
            </a:r>
            <a:endParaRPr sz="1400">
              <a:solidFill>
                <a:schemeClr val="dk1"/>
              </a:solidFill>
            </a:endParaRPr>
          </a:p>
        </p:txBody>
      </p:sp>
      <p:sp>
        <p:nvSpPr>
          <p:cNvPr id="591" name="Google Shape;591;p61"/>
          <p:cNvSpPr txBox="1"/>
          <p:nvPr>
            <p:ph idx="12" type="sldNum"/>
          </p:nvPr>
        </p:nvSpPr>
        <p:spPr>
          <a:xfrm>
            <a:off x="8595309" y="4842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2"/>
          <p:cNvSpPr txBox="1"/>
          <p:nvPr>
            <p:ph type="title"/>
          </p:nvPr>
        </p:nvSpPr>
        <p:spPr>
          <a:xfrm>
            <a:off x="2479975" y="2243820"/>
            <a:ext cx="4323000" cy="6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  </a:t>
            </a:r>
            <a:r>
              <a:rPr lang="en" sz="3500">
                <a:solidFill>
                  <a:schemeClr val="dk1"/>
                </a:solidFill>
              </a:rPr>
              <a:t>Clustering</a:t>
            </a:r>
            <a:endParaRPr sz="3500">
              <a:solidFill>
                <a:schemeClr val="dk1"/>
              </a:solidFill>
            </a:endParaRPr>
          </a:p>
        </p:txBody>
      </p:sp>
      <p:sp>
        <p:nvSpPr>
          <p:cNvPr id="597" name="Google Shape;597;p62"/>
          <p:cNvSpPr txBox="1"/>
          <p:nvPr>
            <p:ph idx="12" type="sldNum"/>
          </p:nvPr>
        </p:nvSpPr>
        <p:spPr>
          <a:xfrm>
            <a:off x="8595309" y="48553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8" name="Google Shape;598;p62"/>
          <p:cNvSpPr txBox="1"/>
          <p:nvPr>
            <p:ph idx="4294967295" type="title"/>
          </p:nvPr>
        </p:nvSpPr>
        <p:spPr>
          <a:xfrm>
            <a:off x="2341025" y="2243825"/>
            <a:ext cx="10041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03</a:t>
            </a:r>
            <a:endParaRPr b="1"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