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  <a:endParaRPr sz="4500"/>
          </a:p>
          <a:p>
            <a:pPr lvl="1">
              <a:defRPr sz="1800"/>
            </a:pPr>
            <a:r>
              <a:rPr sz="4500"/>
              <a:t>Body Level Two</a:t>
            </a:r>
            <a:endParaRPr sz="4500"/>
          </a:p>
          <a:p>
            <a:pPr lvl="2">
              <a:defRPr sz="1800"/>
            </a:pPr>
            <a:r>
              <a:rPr sz="4500"/>
              <a:t>Body Level Three</a:t>
            </a:r>
            <a:endParaRPr sz="4500"/>
          </a:p>
          <a:p>
            <a:pPr lvl="3">
              <a:defRPr sz="1800"/>
            </a:pPr>
            <a:r>
              <a:rPr sz="4500"/>
              <a:t>Body Level Four</a:t>
            </a:r>
            <a:endParaRPr sz="4500"/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ypescriptlang.org/Handbook#functions-lambdas-and-using-39this39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Intro to TypeScript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any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689100" y="3238500"/>
            <a:ext cx="21005800" cy="4637040"/>
          </a:xfrm>
          <a:prstGeom prst="rect">
            <a:avLst/>
          </a:prstGeom>
        </p:spPr>
        <p:txBody>
          <a:bodyPr/>
          <a:lstStyle/>
          <a:p>
            <a:pPr lvl="0" marL="527050" indent="-527050" defTabSz="685165">
              <a:spcBef>
                <a:spcPts val="4800"/>
              </a:spcBef>
              <a:defRPr sz="1800"/>
            </a:pPr>
            <a:r>
              <a:rPr sz="4316"/>
              <a:t>Dynamically Typed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contain anything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attempt to get any member regardless of whether it exists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change type that’s in it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070843" y="8128230"/>
            <a:ext cx="20267713" cy="4813301"/>
            <a:chOff x="-215900" y="-139700"/>
            <a:chExt cx="20267711" cy="4813300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19835912" cy="425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var </a:t>
              </a: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: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any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4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  <a:b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"maybe a string instead"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  <a:b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false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 </a:t>
              </a:r>
              <a: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  <a:t>// okay, definitely a boolean</a:t>
              </a:r>
              <a:b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</a:br>
              <a:b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var </a:t>
              </a: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array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: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any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[] = [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1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, 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'2'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, 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3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]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</a:p>
          </p:txBody>
        </p:sp>
        <p:pic>
          <p:nvPicPr>
            <p:cNvPr id="61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20267712" cy="4813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Basic Function Syntax</a:t>
            </a:r>
          </a:p>
        </p:txBody>
      </p:sp>
      <p:sp>
        <p:nvSpPr>
          <p:cNvPr id="66" name="Shape 66"/>
          <p:cNvSpPr/>
          <p:nvPr/>
        </p:nvSpPr>
        <p:spPr>
          <a:xfrm>
            <a:off x="1644476" y="2844799"/>
            <a:ext cx="21095048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//Named function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x+y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//Anonymous function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myAdd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y) {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x+y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Add types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doSomething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z):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 + y + z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Optional Params</a:t>
            </a:r>
          </a:p>
        </p:txBody>
      </p:sp>
      <p:sp>
        <p:nvSpPr>
          <p:cNvPr id="69" name="Shape 69"/>
          <p:cNvSpPr/>
          <p:nvPr/>
        </p:nvSpPr>
        <p:spPr>
          <a:xfrm>
            <a:off x="1644476" y="3886200"/>
            <a:ext cx="22501920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lastName?: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(lastName)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lastName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b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result1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//works correctly now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result2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"Sr."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//error, too many parameters</a:t>
            </a: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result3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//ah, just right</a:t>
            </a:r>
            <a:endParaRPr i="1" sz="48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Default Params</a:t>
            </a:r>
          </a:p>
        </p:txBody>
      </p:sp>
      <p:sp>
        <p:nvSpPr>
          <p:cNvPr id="72" name="Shape 72"/>
          <p:cNvSpPr/>
          <p:nvPr/>
        </p:nvSpPr>
        <p:spPr>
          <a:xfrm>
            <a:off x="1644476" y="5308600"/>
            <a:ext cx="22501920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lastName 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"Smith"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lastName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result1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//works correctly now, also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result2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"Sr."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//error, too many parameters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result3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//ah, just right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Additional Params</a:t>
            </a:r>
          </a:p>
        </p:txBody>
      </p:sp>
      <p:sp>
        <p:nvSpPr>
          <p:cNvPr id="75" name="Shape 75"/>
          <p:cNvSpPr/>
          <p:nvPr/>
        </p:nvSpPr>
        <p:spPr>
          <a:xfrm>
            <a:off x="734597" y="6242050"/>
            <a:ext cx="22914807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2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...restOfName: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[]) {</a:t>
            </a: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r>
              <a:rPr sz="42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+ restOfName.join(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2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employeeName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2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"Joseph"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"Samuel"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"Lucas"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"MacKinzie"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Overrides</a:t>
            </a:r>
          </a:p>
        </p:txBody>
      </p:sp>
      <p:sp>
        <p:nvSpPr>
          <p:cNvPr id="78" name="Shape 78"/>
          <p:cNvSpPr/>
          <p:nvPr/>
        </p:nvSpPr>
        <p:spPr>
          <a:xfrm>
            <a:off x="574030" y="5502882"/>
            <a:ext cx="23235941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(x: {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suit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}[]):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): {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suit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(x):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typeof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x ==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"object"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 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typeof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x ==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"number"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1689100" y="3244850"/>
            <a:ext cx="21005800" cy="208159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Multiple interfaces, BUT can only have one implementation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Lamdas and Function Types</a:t>
            </a:r>
          </a:p>
        </p:txBody>
      </p:sp>
      <p:sp>
        <p:nvSpPr>
          <p:cNvPr id="82" name="Shape 82"/>
          <p:cNvSpPr/>
          <p:nvPr/>
        </p:nvSpPr>
        <p:spPr>
          <a:xfrm>
            <a:off x="1216297" y="4232854"/>
            <a:ext cx="21951405" cy="384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br>
              <a:rPr sz="42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lamdaAdd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(x: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y: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 =&gt; x + y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combine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(...params: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[]) =&gt; {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params.</a:t>
            </a:r>
            <a:r>
              <a:rPr sz="4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join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 ‘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functionVariable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: (x: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y: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)=&gt;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sp>
        <p:nvSpPr>
          <p:cNvPr id="83" name="Shape 83"/>
          <p:cNvSpPr/>
          <p:nvPr/>
        </p:nvSpPr>
        <p:spPr>
          <a:xfrm>
            <a:off x="754697" y="9508961"/>
            <a:ext cx="2287460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5000"/>
              <a:t>Lamda syntax uses a ‘this’ differently then ‘function’ syntax: more like C# than JavaScript</a:t>
            </a:r>
            <a:endParaRPr sz="5000"/>
          </a:p>
          <a:p>
            <a:pPr lvl="0">
              <a:defRPr sz="1800"/>
            </a:pPr>
            <a:r>
              <a:rPr sz="5000" u="sng">
                <a:hlinkClick r:id="rId2" invalidUrl="" action="" tgtFrame="" tooltip="" history="1" highlightClick="0" endSnd="0"/>
              </a:rPr>
              <a:t>http://www.typescriptlang.org/Handbook#functions-lambdas-and-using-39this39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Inline Interfaces</a:t>
            </a:r>
          </a:p>
        </p:txBody>
      </p:sp>
      <p:sp>
        <p:nvSpPr>
          <p:cNvPr id="86" name="Shape 86"/>
          <p:cNvSpPr/>
          <p:nvPr/>
        </p:nvSpPr>
        <p:spPr>
          <a:xfrm>
            <a:off x="574030" y="6559550"/>
            <a:ext cx="2195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printLabel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(labelledObj: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label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(labelledObj.label)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Class Interfaces</a:t>
            </a:r>
          </a:p>
        </p:txBody>
      </p:sp>
      <p:sp>
        <p:nvSpPr>
          <p:cNvPr id="89" name="Shape 89"/>
          <p:cNvSpPr/>
          <p:nvPr/>
        </p:nvSpPr>
        <p:spPr>
          <a:xfrm>
            <a:off x="5283993" y="4908549"/>
            <a:ext cx="13816014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Square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sideLength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Optional Items</a:t>
            </a:r>
          </a:p>
        </p:txBody>
      </p:sp>
      <p:sp>
        <p:nvSpPr>
          <p:cNvPr id="92" name="Shape 92"/>
          <p:cNvSpPr/>
          <p:nvPr/>
        </p:nvSpPr>
        <p:spPr>
          <a:xfrm>
            <a:off x="5283993" y="4495799"/>
            <a:ext cx="15956906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resize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(multiplier: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Square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sideLength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7168"/>
            </a:lvl1pPr>
          </a:lstStyle>
          <a:p>
            <a:pPr lvl="0">
              <a:defRPr sz="1800"/>
            </a:pPr>
            <a:r>
              <a:rPr sz="7168"/>
              <a:t>Not the hero we want, but the one we need right now, but still pretty cool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Multi-Paradigm but mostly OO Transpired to JS Language</a:t>
            </a:r>
            <a:endParaRPr sz="5200"/>
          </a:p>
          <a:p>
            <a:pPr lvl="0">
              <a:defRPr sz="1800"/>
            </a:pPr>
            <a:r>
              <a:rPr sz="5200"/>
              <a:t>Backwards compatible with JS</a:t>
            </a:r>
            <a:endParaRPr sz="5200"/>
          </a:p>
          <a:p>
            <a:pPr lvl="0">
              <a:defRPr sz="1800"/>
            </a:pPr>
            <a:r>
              <a:rPr sz="5200"/>
              <a:t>Optionally statically typed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Function Interfaces</a:t>
            </a:r>
          </a:p>
        </p:txBody>
      </p:sp>
      <p:sp>
        <p:nvSpPr>
          <p:cNvPr id="95" name="Shape 95"/>
          <p:cNvSpPr/>
          <p:nvPr/>
        </p:nvSpPr>
        <p:spPr>
          <a:xfrm>
            <a:off x="574030" y="4083050"/>
            <a:ext cx="24092298" cy="753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SearchFunc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(source: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subString: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boolean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mySearch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SearchFunc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mySearch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(source: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subString: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Array Interfaces</a:t>
            </a:r>
          </a:p>
        </p:txBody>
      </p:sp>
      <p:sp>
        <p:nvSpPr>
          <p:cNvPr id="98" name="Shape 98"/>
          <p:cNvSpPr/>
          <p:nvPr/>
        </p:nvSpPr>
        <p:spPr>
          <a:xfrm>
            <a:off x="6140350" y="5321299"/>
            <a:ext cx="12103300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StringArray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[index: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StringArray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myArray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[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"Fred"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Classes</a:t>
            </a:r>
          </a:p>
        </p:txBody>
      </p:sp>
      <p:sp>
        <p:nvSpPr>
          <p:cNvPr id="101" name="Shape 101"/>
          <p:cNvSpPr/>
          <p:nvPr/>
        </p:nvSpPr>
        <p:spPr>
          <a:xfrm>
            <a:off x="788118" y="4953000"/>
            <a:ext cx="2103388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Animal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constructor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(theName: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theName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(meters: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4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moved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meters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greeter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Animal(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"fido"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Inheritance</a:t>
            </a:r>
          </a:p>
        </p:txBody>
      </p:sp>
      <p:sp>
        <p:nvSpPr>
          <p:cNvPr id="104" name="Shape 104"/>
          <p:cNvSpPr/>
          <p:nvPr/>
        </p:nvSpPr>
        <p:spPr>
          <a:xfrm>
            <a:off x="788118" y="4908549"/>
            <a:ext cx="19810513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Snake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Animal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constructor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(name: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super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(name)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(meters 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"Slithering..."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super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(meters)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Generics</a:t>
            </a:r>
          </a:p>
        </p:txBody>
      </p:sp>
      <p:sp>
        <p:nvSpPr>
          <p:cNvPr id="107" name="Shape 107"/>
          <p:cNvSpPr/>
          <p:nvPr/>
        </p:nvSpPr>
        <p:spPr>
          <a:xfrm>
            <a:off x="3143100" y="6559550"/>
            <a:ext cx="18097799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output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"myString"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output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"myString"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Generics</a:t>
            </a:r>
          </a:p>
        </p:txBody>
      </p:sp>
      <p:sp>
        <p:nvSpPr>
          <p:cNvPr id="110" name="Shape 110"/>
          <p:cNvSpPr/>
          <p:nvPr/>
        </p:nvSpPr>
        <p:spPr>
          <a:xfrm>
            <a:off x="1430387" y="5321299"/>
            <a:ext cx="21523226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GenericNumber&lt;T&gt;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zeroValue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(x: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y: T) =&gt;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myGenericNumber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GenericNumber&lt;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&gt;()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Module can mean two different things</a:t>
            </a:r>
            <a:endParaRPr sz="5200"/>
          </a:p>
          <a:p>
            <a:pPr lvl="1">
              <a:defRPr sz="1800"/>
            </a:pPr>
            <a:r>
              <a:rPr sz="5200"/>
              <a:t>The ‘module’ keyword</a:t>
            </a:r>
            <a:endParaRPr sz="5200"/>
          </a:p>
          <a:p>
            <a:pPr lvl="1">
              <a:defRPr sz="1800"/>
            </a:pPr>
            <a:r>
              <a:rPr sz="5200"/>
              <a:t>File modules included with ‘require’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 Keyword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1689100" y="3238500"/>
            <a:ext cx="21005800" cy="40723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Creates it as ‘variable’</a:t>
            </a:r>
            <a:endParaRPr sz="5200"/>
          </a:p>
          <a:p>
            <a:pPr lvl="0">
              <a:defRPr sz="1800"/>
            </a:pPr>
            <a:r>
              <a:rPr sz="5200"/>
              <a:t>Export contents with export keyword (important!)</a:t>
            </a:r>
          </a:p>
        </p:txBody>
      </p:sp>
      <p:sp>
        <p:nvSpPr>
          <p:cNvPr id="117" name="Shape 117"/>
          <p:cNvSpPr/>
          <p:nvPr/>
        </p:nvSpPr>
        <p:spPr>
          <a:xfrm>
            <a:off x="6140350" y="8133181"/>
            <a:ext cx="12103300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module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SomeModule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export 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SomeClass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    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File Modules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 export and require</a:t>
            </a:r>
            <a:endParaRPr sz="5200"/>
          </a:p>
          <a:p>
            <a:pPr lvl="0">
              <a:defRPr sz="1800"/>
            </a:pPr>
            <a:r>
              <a:rPr sz="5200"/>
              <a:t>Export individual things</a:t>
            </a:r>
            <a:endParaRPr sz="5200"/>
          </a:p>
          <a:p>
            <a:pPr lvl="0">
              <a:defRPr sz="1800"/>
            </a:pPr>
            <a:r>
              <a:rPr sz="5200"/>
              <a:t>Import and require into a variable</a:t>
            </a:r>
            <a:endParaRPr sz="5200"/>
          </a:p>
          <a:p>
            <a:pPr lvl="0">
              <a:defRPr sz="1800"/>
            </a:pPr>
            <a:r>
              <a:rPr sz="5200"/>
              <a:t>All the exported things are properties of that variable</a:t>
            </a:r>
            <a:endParaRPr sz="5200"/>
          </a:p>
          <a:p>
            <a:pPr lvl="0">
              <a:defRPr sz="1800"/>
            </a:pPr>
            <a:r>
              <a:rPr sz="5200"/>
              <a:t>Uses either require js or commonjs</a:t>
            </a:r>
            <a:endParaRPr sz="5200"/>
          </a:p>
          <a:p>
            <a:pPr lvl="0">
              <a:defRPr sz="1800"/>
            </a:pPr>
            <a:r>
              <a:rPr sz="5200"/>
              <a:t>Configured using a compile option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File Modules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5483572" y="3372035"/>
            <a:ext cx="13416856" cy="6464301"/>
            <a:chOff x="-215900" y="-139699"/>
            <a:chExt cx="13416855" cy="64643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2985056" cy="590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export class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MyClass {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sz="5600">
                  <a:latin typeface="Menlo"/>
                  <a:ea typeface="Menlo"/>
                  <a:cs typeface="Menlo"/>
                  <a:sym typeface="Menlo"/>
                </a:rPr>
                <a:t>}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export function </a:t>
              </a:r>
              <a:r>
                <a:rPr i="1" sz="5600">
                  <a:latin typeface="Menlo"/>
                  <a:ea typeface="Menlo"/>
                  <a:cs typeface="Menlo"/>
                  <a:sym typeface="Menlo"/>
                </a:rPr>
                <a:t>myFunction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() {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sz="5600">
                  <a:latin typeface="Menlo"/>
                  <a:ea typeface="Menlo"/>
                  <a:cs typeface="Menlo"/>
                  <a:sym typeface="Menlo"/>
                </a:rPr>
                <a:t>}</a:t>
              </a:r>
            </a:p>
          </p:txBody>
        </p:sp>
        <p:pic>
          <p:nvPicPr>
            <p:cNvPr id="123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13416856" cy="6464301"/>
            </a:xfrm>
            <a:prstGeom prst="rect">
              <a:avLst/>
            </a:prstGeom>
            <a:effectLst/>
          </p:spPr>
        </p:pic>
      </p:grpSp>
      <p:grpSp>
        <p:nvGrpSpPr>
          <p:cNvPr id="128" name="Group 128"/>
          <p:cNvGrpSpPr/>
          <p:nvPr/>
        </p:nvGrpSpPr>
        <p:grpSpPr>
          <a:xfrm>
            <a:off x="4190142" y="10189395"/>
            <a:ext cx="16414106" cy="1511301"/>
            <a:chOff x="-215900" y="-139700"/>
            <a:chExt cx="16414105" cy="1511300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5982306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import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myModule =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require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(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'modules'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)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</a:p>
          </p:txBody>
        </p:sp>
        <p:pic>
          <p:nvPicPr>
            <p:cNvPr id="12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16414105" cy="1511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Transpiled to JavaScript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Compiles to configurable ECMA Script version (default 5)</a:t>
            </a:r>
            <a:endParaRPr sz="5200"/>
          </a:p>
          <a:p>
            <a:pPr lvl="0">
              <a:defRPr sz="1800"/>
            </a:pPr>
            <a:r>
              <a:rPr sz="5200"/>
              <a:t>Allows use of JS libraries with help of .d.ts files</a:t>
            </a:r>
            <a:endParaRPr sz="5200"/>
          </a:p>
          <a:p>
            <a:pPr lvl="0">
              <a:defRPr sz="1800"/>
            </a:pPr>
            <a:r>
              <a:rPr sz="5200"/>
              <a:t>Run on both server and node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Common Pitfalls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make sure you export a class</a:t>
            </a:r>
            <a:endParaRPr sz="5200"/>
          </a:p>
          <a:p>
            <a:pPr lvl="0">
              <a:defRPr sz="1800"/>
            </a:pPr>
            <a:r>
              <a:rPr sz="5200"/>
              <a:t>you can only have one implementation of an override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Upcoming featurs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Async/Await - write code as synchronous, compiles as async</a:t>
            </a:r>
            <a:endParaRPr sz="5200"/>
          </a:p>
          <a:p>
            <a:pPr lvl="0">
              <a:defRPr sz="1800"/>
            </a:pPr>
            <a:r>
              <a:rPr sz="5200"/>
              <a:t>Annotations - Include meta-data with object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 lvl="0">
              <a:defRPr sz="1800"/>
            </a:pPr>
            <a:r>
              <a:rPr sz="9407"/>
              <a:t>Backwards compatible with JavaScript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689100" y="3244850"/>
            <a:ext cx="21005800" cy="9207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Used ECMA Script 6 as a starting point for syntax</a:t>
            </a:r>
            <a:endParaRPr sz="5200"/>
          </a:p>
          <a:p>
            <a:pPr lvl="0">
              <a:defRPr sz="1800"/>
            </a:pPr>
            <a:r>
              <a:rPr sz="5200"/>
              <a:t>All Valid JavaScript is valid TypeScript</a:t>
            </a:r>
            <a:endParaRPr sz="5200"/>
          </a:p>
          <a:p>
            <a:pPr lvl="0">
              <a:defRPr sz="1800"/>
            </a:pPr>
            <a:r>
              <a:rPr sz="5200"/>
              <a:t>Familiar syntax for JS devs</a:t>
            </a:r>
            <a:endParaRPr sz="5200"/>
          </a:p>
          <a:p>
            <a:pPr lvl="0">
              <a:defRPr sz="1800"/>
            </a:pPr>
            <a:r>
              <a:rPr sz="5200"/>
              <a:t>Also means it has JS baggage</a:t>
            </a:r>
            <a:endParaRPr sz="5200"/>
          </a:p>
          <a:p>
            <a:pPr lvl="0">
              <a:defRPr sz="1800"/>
            </a:pPr>
            <a:r>
              <a:rPr sz="5200"/>
              <a:t>And some occasional weird syntax because of backward compatibility/transpilation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Defining a variable</a:t>
            </a:r>
          </a:p>
        </p:txBody>
      </p:sp>
      <p:sp>
        <p:nvSpPr>
          <p:cNvPr id="45" name="Shape 45"/>
          <p:cNvSpPr/>
          <p:nvPr/>
        </p:nvSpPr>
        <p:spPr>
          <a:xfrm>
            <a:off x="1216297" y="4743450"/>
            <a:ext cx="21951405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Declare a variable with a type</a:t>
            </a: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Contextual TypeInference</a:t>
            </a: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Explicitly typed with a value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Object initializer syntax</a:t>
            </a:r>
          </a:p>
        </p:txBody>
      </p:sp>
      <p:sp>
        <p:nvSpPr>
          <p:cNvPr id="48" name="Shape 48"/>
          <p:cNvSpPr/>
          <p:nvPr/>
        </p:nvSpPr>
        <p:spPr>
          <a:xfrm>
            <a:off x="5283993" y="3207556"/>
            <a:ext cx="13816014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staticallyTyped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&lt;MyClass&gt;{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staticallyTyped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MyClass =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dynamicallyTyped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Basic Built in Types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number</a:t>
            </a:r>
            <a:endParaRPr sz="5200"/>
          </a:p>
          <a:p>
            <a:pPr lvl="0">
              <a:defRPr sz="1800"/>
            </a:pPr>
            <a:r>
              <a:rPr sz="5200"/>
              <a:t>boolean</a:t>
            </a:r>
            <a:endParaRPr sz="5200"/>
          </a:p>
          <a:p>
            <a:pPr lvl="0">
              <a:defRPr sz="1800"/>
            </a:pPr>
            <a:r>
              <a:rPr sz="5200"/>
              <a:t>string</a:t>
            </a:r>
            <a:endParaRPr sz="5200"/>
          </a:p>
          <a:p>
            <a:pPr lvl="0">
              <a:defRPr sz="1800"/>
            </a:pPr>
            <a:r>
              <a:rPr sz="5200"/>
              <a:t>void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Arrays</a:t>
            </a:r>
          </a:p>
        </p:txBody>
      </p:sp>
      <p:sp>
        <p:nvSpPr>
          <p:cNvPr id="54" name="Shape 54"/>
          <p:cNvSpPr/>
          <p:nvPr/>
        </p:nvSpPr>
        <p:spPr>
          <a:xfrm>
            <a:off x="4213547" y="4641849"/>
            <a:ext cx="15956906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Array&lt;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[]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[]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'2'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Enums</a:t>
            </a:r>
          </a:p>
        </p:txBody>
      </p:sp>
      <p:sp>
        <p:nvSpPr>
          <p:cNvPr id="57" name="Shape 57"/>
          <p:cNvSpPr/>
          <p:nvPr/>
        </p:nvSpPr>
        <p:spPr>
          <a:xfrm>
            <a:off x="4855814" y="4743450"/>
            <a:ext cx="14672371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enum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Color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Color = Color.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enum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Color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colorName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Color[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