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6" r:id="rId4"/>
    <p:sldId id="278" r:id="rId5"/>
    <p:sldId id="277" r:id="rId6"/>
    <p:sldId id="279" r:id="rId7"/>
    <p:sldId id="280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>
      <p:cViewPr varScale="1">
        <p:scale>
          <a:sx n="127" d="100"/>
          <a:sy n="127" d="100"/>
        </p:scale>
        <p:origin x="738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 to OS &amp; File Systems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COMP1521 H15B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OS Architecture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3923928" cy="4267200"/>
          </a:xfrm>
        </p:spPr>
        <p:txBody>
          <a:bodyPr/>
          <a:lstStyle/>
          <a:p>
            <a:r>
              <a:rPr lang="en-AU" b="1" dirty="0"/>
              <a:t>Operating system </a:t>
            </a:r>
            <a:r>
              <a:rPr lang="en-AU" dirty="0"/>
              <a:t>– software serving as the interface between the </a:t>
            </a:r>
            <a:r>
              <a:rPr lang="en-AU" b="1" i="1" dirty="0"/>
              <a:t>hardware</a:t>
            </a:r>
            <a:r>
              <a:rPr lang="en-AU" dirty="0"/>
              <a:t> and the </a:t>
            </a:r>
            <a:r>
              <a:rPr lang="en-AU" b="1" i="1" dirty="0"/>
              <a:t>user</a:t>
            </a:r>
            <a:endParaRPr b="1" i="1" dirty="0"/>
          </a:p>
          <a:p>
            <a:r>
              <a:rPr lang="en-AU" b="1" dirty="0"/>
              <a:t>Kernel</a:t>
            </a:r>
            <a:r>
              <a:rPr lang="en-AU" dirty="0"/>
              <a:t> – software serving as the interface between the </a:t>
            </a:r>
            <a:r>
              <a:rPr lang="en-AU" b="1" i="1" dirty="0"/>
              <a:t>hardware</a:t>
            </a:r>
            <a:r>
              <a:rPr lang="en-AU" dirty="0"/>
              <a:t> and the </a:t>
            </a:r>
            <a:r>
              <a:rPr lang="en-AU" b="1" i="1" dirty="0"/>
              <a:t>applications</a:t>
            </a:r>
            <a:endParaRPr b="1" i="1" dirty="0"/>
          </a:p>
          <a:p>
            <a:r>
              <a:rPr lang="en-AU" dirty="0"/>
              <a:t>User-space  = </a:t>
            </a:r>
            <a:r>
              <a:rPr lang="en-AU" b="1" i="1" dirty="0"/>
              <a:t>non-privileged</a:t>
            </a:r>
          </a:p>
          <a:p>
            <a:r>
              <a:rPr lang="en-AU" dirty="0"/>
              <a:t>Kernel-space = </a:t>
            </a:r>
            <a:r>
              <a:rPr lang="en-AU" b="1" i="1" dirty="0"/>
              <a:t>privileged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BFECD-C04C-4AB6-A321-4A7F9BF6E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594375"/>
            <a:ext cx="6042248" cy="465253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25428" y="52101"/>
            <a:ext cx="6948264" cy="1143000"/>
          </a:xfrm>
        </p:spPr>
        <p:txBody>
          <a:bodyPr/>
          <a:lstStyle/>
          <a:p>
            <a:r>
              <a:rPr lang="en-AU" dirty="0"/>
              <a:t>Privileged vs Non-Privileged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E491A10-9D89-452E-BBF1-C8824E93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3317"/>
              </p:ext>
            </p:extLst>
          </p:nvPr>
        </p:nvGraphicFramePr>
        <p:xfrm>
          <a:off x="2032000" y="2254446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38804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542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Used by OS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Used by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8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Full access to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Limited access to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9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Full access to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Limited access to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8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Can perform hardware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Needs to request hardware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8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Calls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System calls</a:t>
            </a:r>
            <a:r>
              <a:rPr lang="en-GB" dirty="0"/>
              <a:t> – </a:t>
            </a:r>
            <a:r>
              <a:rPr lang="en-GB" dirty="0" err="1"/>
              <a:t>syscalls</a:t>
            </a:r>
            <a:r>
              <a:rPr lang="en-GB" dirty="0"/>
              <a:t> allow programs to request privileged hardware operations</a:t>
            </a:r>
            <a:endParaRPr lang="en-GB" b="1" dirty="0"/>
          </a:p>
          <a:p>
            <a:r>
              <a:rPr lang="en-GB" dirty="0"/>
              <a:t>To perform operation, execution is transferred to OS code in privileged mode</a:t>
            </a:r>
          </a:p>
          <a:p>
            <a:r>
              <a:rPr lang="en-GB" dirty="0"/>
              <a:t>If the operation is valid/allowed, it is performed.</a:t>
            </a:r>
          </a:p>
          <a:p>
            <a:r>
              <a:rPr lang="en-GB" dirty="0"/>
              <a:t>Code execution is transferred back to user code in non-privileged mode</a:t>
            </a:r>
          </a:p>
          <a:p>
            <a:r>
              <a:rPr lang="en-GB" dirty="0"/>
              <a:t>Example </a:t>
            </a:r>
            <a:r>
              <a:rPr lang="en-GB" dirty="0" err="1"/>
              <a:t>syscall</a:t>
            </a:r>
            <a:r>
              <a:rPr lang="en-GB" dirty="0"/>
              <a:t> operations</a:t>
            </a:r>
          </a:p>
          <a:p>
            <a:pPr lvl="1"/>
            <a:r>
              <a:rPr lang="en-GB" dirty="0"/>
              <a:t>I/O (read/write)</a:t>
            </a:r>
          </a:p>
          <a:p>
            <a:pPr lvl="1"/>
            <a:r>
              <a:rPr lang="en-GB" dirty="0"/>
              <a:t>Memory allocation (malloc)</a:t>
            </a:r>
          </a:p>
          <a:p>
            <a:pPr lvl="1"/>
            <a:r>
              <a:rPr lang="en-GB" dirty="0"/>
              <a:t>Process creation (</a:t>
            </a:r>
            <a:r>
              <a:rPr lang="en-GB" dirty="0" err="1"/>
              <a:t>posix_spawn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Network communications (connect)</a:t>
            </a:r>
          </a:p>
        </p:txBody>
      </p:sp>
    </p:spTree>
    <p:extLst>
      <p:ext uri="{BB962C8B-B14F-4D97-AF65-F5344CB8AC3E}">
        <p14:creationId xmlns:p14="http://schemas.microsoft.com/office/powerpoint/2010/main" val="22414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/>
          <a:lstStyle/>
          <a:p>
            <a:r>
              <a:rPr lang="en-AU" dirty="0"/>
              <a:t>File System Terminology (Unix oriented)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756576" cy="4463752"/>
          </a:xfrm>
        </p:spPr>
        <p:txBody>
          <a:bodyPr>
            <a:normAutofit/>
          </a:bodyPr>
          <a:lstStyle/>
          <a:p>
            <a:r>
              <a:rPr lang="en-AU" b="1" dirty="0"/>
              <a:t>File System</a:t>
            </a:r>
            <a:r>
              <a:rPr lang="en-AU" dirty="0"/>
              <a:t> – a means of storing and retrieving data to/from a physical device</a:t>
            </a:r>
            <a:endParaRPr b="1" dirty="0"/>
          </a:p>
          <a:p>
            <a:r>
              <a:rPr lang="en-AU" b="1" dirty="0"/>
              <a:t>File</a:t>
            </a:r>
            <a:r>
              <a:rPr lang="en-AU" dirty="0"/>
              <a:t> – a sequence of zero or more bytes</a:t>
            </a:r>
          </a:p>
          <a:p>
            <a:pPr lvl="1"/>
            <a:r>
              <a:rPr lang="en-AU" dirty="0"/>
              <a:t>On Linux, everything is a file. Including hardware devices like disks or peripherals</a:t>
            </a:r>
          </a:p>
          <a:p>
            <a:r>
              <a:rPr lang="en-AU" b="1" dirty="0"/>
              <a:t>Directory</a:t>
            </a:r>
            <a:r>
              <a:rPr lang="en-AU" dirty="0"/>
              <a:t> – special file storing a list of other files or directories</a:t>
            </a:r>
          </a:p>
          <a:p>
            <a:pPr lvl="1"/>
            <a:r>
              <a:rPr lang="en-AU" dirty="0"/>
              <a:t>`.` is a special file for current directory</a:t>
            </a:r>
          </a:p>
          <a:p>
            <a:pPr lvl="1"/>
            <a:r>
              <a:rPr lang="en-AU" dirty="0"/>
              <a:t>`..` is a special file for parent directory</a:t>
            </a:r>
          </a:p>
          <a:p>
            <a:r>
              <a:rPr lang="en-AU" b="1" dirty="0"/>
              <a:t>Metadata</a:t>
            </a:r>
            <a:r>
              <a:rPr lang="en-AU" dirty="0"/>
              <a:t> – information about files, stored by the file system</a:t>
            </a:r>
          </a:p>
          <a:p>
            <a:r>
              <a:rPr lang="en-AU" b="1" dirty="0"/>
              <a:t>File </a:t>
            </a:r>
            <a:r>
              <a:rPr lang="en-AU" b="1" dirty="0" err="1"/>
              <a:t>Inodes</a:t>
            </a:r>
            <a:r>
              <a:rPr lang="en-AU" dirty="0"/>
              <a:t> – Structure for file metadata</a:t>
            </a:r>
            <a:endParaRPr b="1" dirty="0"/>
          </a:p>
          <a:p>
            <a:r>
              <a:rPr lang="en-AU" b="1" dirty="0" err="1"/>
              <a:t>Inode</a:t>
            </a:r>
            <a:r>
              <a:rPr lang="en-AU" b="1" dirty="0"/>
              <a:t> Number</a:t>
            </a:r>
            <a:r>
              <a:rPr lang="en-AU" dirty="0"/>
              <a:t> – unique number for an </a:t>
            </a:r>
            <a:r>
              <a:rPr lang="en-AU" dirty="0" err="1"/>
              <a:t>inode</a:t>
            </a:r>
            <a:r>
              <a:rPr lang="en-AU" dirty="0"/>
              <a:t>, that identifies a file in a file system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814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/>
          <a:lstStyle/>
          <a:p>
            <a:r>
              <a:rPr lang="en-AU" dirty="0"/>
              <a:t>Linking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756576" cy="4463752"/>
          </a:xfrm>
        </p:spPr>
        <p:txBody>
          <a:bodyPr>
            <a:normAutofit/>
          </a:bodyPr>
          <a:lstStyle/>
          <a:p>
            <a:r>
              <a:rPr lang="en-AU" dirty="0"/>
              <a:t>File system links let multiple paths point to the same file</a:t>
            </a:r>
          </a:p>
          <a:p>
            <a:r>
              <a:rPr lang="en-AU" b="1" dirty="0"/>
              <a:t>Hard links</a:t>
            </a:r>
            <a:endParaRPr lang="en-AU" dirty="0"/>
          </a:p>
          <a:p>
            <a:pPr lvl="1"/>
            <a:r>
              <a:rPr lang="en-AU" b="1" dirty="0"/>
              <a:t>Points to an actual file </a:t>
            </a:r>
            <a:r>
              <a:rPr lang="en-AU" b="1" dirty="0" err="1"/>
              <a:t>inode</a:t>
            </a:r>
            <a:endParaRPr lang="en-AU" b="1" dirty="0"/>
          </a:p>
          <a:p>
            <a:pPr lvl="1"/>
            <a:r>
              <a:rPr lang="en-AU" dirty="0"/>
              <a:t>Hard links pointing to the same file must be on the same filesystem</a:t>
            </a:r>
          </a:p>
          <a:p>
            <a:pPr lvl="1"/>
            <a:r>
              <a:rPr lang="en-AU" dirty="0"/>
              <a:t>File is destroyed when last hard link is removed</a:t>
            </a:r>
          </a:p>
          <a:p>
            <a:pPr lvl="2"/>
            <a:r>
              <a:rPr lang="en-AU" b="1" dirty="0"/>
              <a:t>Normal files in Unix are </a:t>
            </a:r>
            <a:r>
              <a:rPr lang="en-AU" b="1" dirty="0" err="1"/>
              <a:t>hardlinks</a:t>
            </a:r>
            <a:endParaRPr lang="en-AU" b="1" dirty="0"/>
          </a:p>
          <a:p>
            <a:r>
              <a:rPr lang="en-AU" b="1" dirty="0"/>
              <a:t>Symbolic links (</a:t>
            </a:r>
            <a:r>
              <a:rPr lang="en-AU" b="1" dirty="0" err="1"/>
              <a:t>symlinks</a:t>
            </a:r>
            <a:r>
              <a:rPr lang="en-AU" b="1" dirty="0"/>
              <a:t>)</a:t>
            </a:r>
            <a:endParaRPr lang="en-AU" dirty="0"/>
          </a:p>
          <a:p>
            <a:pPr lvl="1"/>
            <a:r>
              <a:rPr lang="en-AU" dirty="0"/>
              <a:t>Points to a pathname</a:t>
            </a:r>
          </a:p>
          <a:p>
            <a:pPr lvl="1"/>
            <a:r>
              <a:rPr lang="en-AU" dirty="0" err="1"/>
              <a:t>Symlinks</a:t>
            </a:r>
            <a:r>
              <a:rPr lang="en-AU" dirty="0"/>
              <a:t> are traced until file is reached or until limit (40) is reached</a:t>
            </a:r>
          </a:p>
          <a:p>
            <a:pPr lvl="1"/>
            <a:endParaRPr lang="en-AU" dirty="0"/>
          </a:p>
          <a:p>
            <a:pPr lvl="1"/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437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/>
          <a:lstStyle/>
          <a:p>
            <a:r>
              <a:rPr lang="en-AU" dirty="0"/>
              <a:t>Device Types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756576" cy="4463752"/>
          </a:xfrm>
        </p:spPr>
        <p:txBody>
          <a:bodyPr>
            <a:normAutofit/>
          </a:bodyPr>
          <a:lstStyle/>
          <a:p>
            <a:r>
              <a:rPr lang="en-AU" dirty="0"/>
              <a:t>Devices (like peripherals) also appear as files in the Linux file system</a:t>
            </a:r>
          </a:p>
          <a:p>
            <a:r>
              <a:rPr lang="en-AU" dirty="0"/>
              <a:t>There are 2 primary device types</a:t>
            </a:r>
          </a:p>
          <a:p>
            <a:r>
              <a:rPr lang="en-AU" b="1" dirty="0"/>
              <a:t>Character Devices (aka character special files)</a:t>
            </a:r>
            <a:endParaRPr lang="en-AU" dirty="0"/>
          </a:p>
          <a:p>
            <a:pPr lvl="1"/>
            <a:r>
              <a:rPr lang="en-AU" dirty="0"/>
              <a:t>Transfer data, 1 character/byte at a time in a stream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keyboard sending 1 keystroke at a time</a:t>
            </a:r>
          </a:p>
          <a:p>
            <a:r>
              <a:rPr lang="en-AU" b="1" dirty="0"/>
              <a:t>Block Devices (aka block special files)</a:t>
            </a:r>
          </a:p>
          <a:p>
            <a:pPr lvl="1"/>
            <a:r>
              <a:rPr lang="en-AU" dirty="0"/>
              <a:t>Transfer data in larger fixed-sized blocks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hard drives typically have a block size of 512 bytes or 4kB (usual)</a:t>
            </a:r>
          </a:p>
        </p:txBody>
      </p:sp>
    </p:spTree>
    <p:extLst>
      <p:ext uri="{BB962C8B-B14F-4D97-AF65-F5344CB8AC3E}">
        <p14:creationId xmlns:p14="http://schemas.microsoft.com/office/powerpoint/2010/main" val="91136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12B0-8C2F-4BB1-B2FD-3DD1AA95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63F1-5DDB-4263-B08B-B8D74D8A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File Descriptor</a:t>
            </a:r>
            <a:r>
              <a:rPr lang="en-GB" dirty="0"/>
              <a:t> – small integer used by processes and system calls to reference files</a:t>
            </a:r>
          </a:p>
          <a:p>
            <a:r>
              <a:rPr lang="en-GB" dirty="0"/>
              <a:t>File descriptors are allocated per-process, kept in an array-structure called the </a:t>
            </a:r>
            <a:r>
              <a:rPr lang="en-GB" b="1" i="1" dirty="0"/>
              <a:t>file descriptor table</a:t>
            </a:r>
            <a:endParaRPr lang="en-GB" i="1" dirty="0"/>
          </a:p>
          <a:p>
            <a:r>
              <a:rPr lang="en-GB" dirty="0"/>
              <a:t>Common file descriptors</a:t>
            </a:r>
          </a:p>
          <a:p>
            <a:pPr lvl="1"/>
            <a:r>
              <a:rPr lang="en-GB" b="1" dirty="0"/>
              <a:t>stdin</a:t>
            </a:r>
            <a:r>
              <a:rPr lang="en-GB" dirty="0"/>
              <a:t> – 0</a:t>
            </a:r>
          </a:p>
          <a:p>
            <a:pPr lvl="1"/>
            <a:r>
              <a:rPr lang="en-GB" b="1" dirty="0" err="1"/>
              <a:t>stdout</a:t>
            </a:r>
            <a:r>
              <a:rPr lang="en-GB" dirty="0"/>
              <a:t> – 1</a:t>
            </a:r>
          </a:p>
          <a:p>
            <a:pPr lvl="1"/>
            <a:r>
              <a:rPr lang="en-GB" b="1" dirty="0"/>
              <a:t>stderr</a:t>
            </a:r>
            <a:r>
              <a:rPr lang="en-GB" dirty="0"/>
              <a:t> - 2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2421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B589-A2DF-4C6C-8595-E7DA8873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Extension: The Open File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217EA0-C60A-4AE6-9960-A29F1D325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71" y="1828800"/>
            <a:ext cx="6302457" cy="4267200"/>
          </a:xfrm>
        </p:spPr>
      </p:pic>
    </p:spTree>
    <p:extLst>
      <p:ext uri="{BB962C8B-B14F-4D97-AF65-F5344CB8AC3E}">
        <p14:creationId xmlns:p14="http://schemas.microsoft.com/office/powerpoint/2010/main" val="42096869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2402</TotalTime>
  <Words>470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Intro to OS &amp; File Systems</vt:lpstr>
      <vt:lpstr>Basic OS Architecture</vt:lpstr>
      <vt:lpstr>Privileged vs Non-Privileged</vt:lpstr>
      <vt:lpstr>System Calls</vt:lpstr>
      <vt:lpstr>File System Terminology (Unix oriented)</vt:lpstr>
      <vt:lpstr>Linking</vt:lpstr>
      <vt:lpstr>Device Types</vt:lpstr>
      <vt:lpstr>File Descriptors</vt:lpstr>
      <vt:lpstr>Extension: The Open File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OS &amp; File Systems</dc:title>
  <dc:creator>Andrew Timkov</dc:creator>
  <cp:lastModifiedBy>Andrew Timkov</cp:lastModifiedBy>
  <cp:revision>22</cp:revision>
  <dcterms:created xsi:type="dcterms:W3CDTF">2021-07-26T10:10:29Z</dcterms:created>
  <dcterms:modified xsi:type="dcterms:W3CDTF">2022-07-21T06:32:56Z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