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54C5-826F-474E-9B67-0E653A055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80D82-9E84-4FB8-AE48-EBF9B3A26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2E189-ADDD-45F8-B5D2-164047D32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126-3F04-4A5B-B793-3080D2159B92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153DF-7A07-4DB4-B304-4C3B310A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B8B38-121F-4517-9439-43D15836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B44B-71E5-4845-A8BD-13679236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164F-EC74-4054-9A9F-DCCEC22F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9EAEB-93FE-49D1-B286-1E82161FF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E59B6-1B95-4655-A197-618C8804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126-3F04-4A5B-B793-3080D2159B92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2377D-9A23-43E2-A7C6-4B96BC82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A81BD-5464-4E68-839D-FEDE14AC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B44B-71E5-4845-A8BD-13679236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9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00B75-0D52-4613-8147-943E5B5D4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B2D53-DE92-440B-AB6F-FB3689D18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0B5E3-AC92-49CB-B617-5CF42EF2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126-3F04-4A5B-B793-3080D2159B92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ACCBA-DD48-4815-9D4E-5F4E61C8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1E82E-2C84-4815-87FC-24D4A9B9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B44B-71E5-4845-A8BD-13679236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9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F708-63D1-4176-B42C-E29FDD4B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E2B65-7199-4187-8A67-8F758EFD9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64299-500C-43EE-87FC-15614F35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126-3F04-4A5B-B793-3080D2159B92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A53BB-745C-4B87-9043-EFD9F746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1FE60-9738-4A19-B0C9-3B1798F1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B44B-71E5-4845-A8BD-13679236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9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5D594-3846-4411-9B5D-FB8C1237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9EA09-DF83-4538-9E6E-26BEAD429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691E0-34E5-49C3-874D-31CAA12F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126-3F04-4A5B-B793-3080D2159B92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D236E-9A68-483C-97CA-BA0944F4C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B9A94-A20C-4D33-AB19-B17CC416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B44B-71E5-4845-A8BD-13679236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B4DE-6A2E-4436-A48B-05F0BC00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3D582-8FF3-499A-99F1-E4023576D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479C2-C1A5-4075-A0DD-528B722B2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75D83-F866-4E4D-AD87-0640DBD1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126-3F04-4A5B-B793-3080D2159B92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C1DF6-F398-4501-AA09-E06134D5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D3165-0901-4B40-BE16-18EFDE69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B44B-71E5-4845-A8BD-13679236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5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70F9-ACFB-4E2D-9077-53062385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FEBE6-6286-4A56-94BC-C2BA9D2A0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4FE1D-2D0E-45E7-A92B-A77CC1FA0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FF805-2542-4736-BEE6-53CBC4F38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A94ED-82AC-4701-AE17-6C09E5F17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70561-A5FC-4F02-AC72-DF7C5745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126-3F04-4A5B-B793-3080D2159B92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8E888D-B9D3-4ECA-8021-58C793A9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0CE517-8766-4222-935D-F49A0196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B44B-71E5-4845-A8BD-13679236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0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6DA6-FCA8-4FF4-AF0C-8C4C68B4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FBB36-4156-4384-A51C-99A6434B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126-3F04-4A5B-B793-3080D2159B92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D7B3B-DEB4-4BB6-B9C2-5E10535A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13AA9-0F79-45CB-A69D-F45D8D15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B44B-71E5-4845-A8BD-13679236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0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EF6C8-0A75-4A1A-94C0-72AFAC7B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126-3F04-4A5B-B793-3080D2159B92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6877-AA39-445D-8FC4-08AF8E68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25753-750D-40B9-8256-70D87357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B44B-71E5-4845-A8BD-13679236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A741F-E3FE-4EAF-8590-01C3CA91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F8FBC-F7B2-4720-AD8F-B7C535980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437AF-DAE8-45AC-B193-85239A53C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6669A-629A-4FC7-B5E3-B17C824AC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126-3F04-4A5B-B793-3080D2159B92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51BEE-3BF9-42E8-B4E4-6EF5629C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FB004-8F0F-4901-AF49-B4697939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B44B-71E5-4845-A8BD-13679236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9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7653-BFB8-405D-B203-017CCD47D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BD8D1-7886-4005-A838-CC9FACABF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7D42C-63B6-4A47-BEEE-75916F5A2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2CAFA-4415-4FA1-9D0C-91232F9F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7126-3F04-4A5B-B793-3080D2159B92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B51D1-FC4F-4C5C-A165-14C01AA45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4C1EA-D990-41B7-AE26-0179B44B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B44B-71E5-4845-A8BD-13679236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4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60865-D6B1-4D60-A3B6-8758215F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B22EC-F9EB-406C-BCDA-EDE21ECD6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577CD-6138-472D-A733-80457C69B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37126-3F04-4A5B-B793-3080D2159B92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41B81-C1B4-4344-A6DB-5EFC3C94C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1E419-EEDC-407A-9798-1CCA75129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DB44B-71E5-4845-A8BD-13679236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9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BA3E-AAB0-43AA-8DBC-0F46C22166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Recession and Expansion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48832-79C2-4C6A-AA85-17F44E59B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Beau Batchelor</a:t>
            </a:r>
          </a:p>
          <a:p>
            <a:r>
              <a:rPr lang="en-US" b="1" dirty="0"/>
              <a:t>Julie Nguyen</a:t>
            </a:r>
          </a:p>
        </p:txBody>
      </p:sp>
    </p:spTree>
    <p:extLst>
      <p:ext uri="{BB962C8B-B14F-4D97-AF65-F5344CB8AC3E}">
        <p14:creationId xmlns:p14="http://schemas.microsoft.com/office/powerpoint/2010/main" val="159748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F8CA-BCBA-4BB7-ACBB-02B3D688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Third Test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4946DF-640D-4186-8703-35068AA38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21" y="1690688"/>
            <a:ext cx="3429479" cy="166710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BFCBEF-F5B2-4C47-B8E4-ED243F3A7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4934639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6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F8CA-BCBA-4BB7-ACBB-02B3D688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New Data Hook Up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A9FC09-04B2-49FE-8E0E-0D40D73DD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46" y="2128656"/>
            <a:ext cx="8287907" cy="2600688"/>
          </a:xfrm>
        </p:spPr>
      </p:pic>
    </p:spTree>
    <p:extLst>
      <p:ext uri="{BB962C8B-B14F-4D97-AF65-F5344CB8AC3E}">
        <p14:creationId xmlns:p14="http://schemas.microsoft.com/office/powerpoint/2010/main" val="57148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F8CA-BCBA-4BB7-ACBB-02B3D688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With More 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F4B6E-B72C-453F-BD8A-1E44F9F82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Would create a model that could project for each indicator.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Review each indicator’s relation to recession.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A295F-6F00-4309-8583-2E23BF4A5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215" y="2200275"/>
            <a:ext cx="4026786" cy="259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04DD41-F098-4D93-A308-0CC7805C80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00275"/>
            <a:ext cx="44577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F8CA-BCBA-4BB7-ACBB-02B3D688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Recession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C8092-4E1D-47CF-8F42-65DE8028D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period of temporary economic decline during which trade and industrial activity are reduced, generally identified by a fall in GDP in two successive quarters.”</a:t>
            </a:r>
          </a:p>
          <a:p>
            <a:r>
              <a:rPr lang="en-US" dirty="0"/>
              <a:t>Usually reported on by the National Bureau of Economic Research.</a:t>
            </a:r>
          </a:p>
          <a:p>
            <a:r>
              <a:rPr lang="en-US" dirty="0"/>
              <a:t>Can be late or seen as politically motivated. </a:t>
            </a:r>
          </a:p>
        </p:txBody>
      </p:sp>
    </p:spTree>
    <p:extLst>
      <p:ext uri="{BB962C8B-B14F-4D97-AF65-F5344CB8AC3E}">
        <p14:creationId xmlns:p14="http://schemas.microsoft.com/office/powerpoint/2010/main" val="322206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F8CA-BCBA-4BB7-ACBB-02B3D688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Collecting known economic indicators.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C8092-4E1D-47CF-8F42-65DE8028D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Surveys of Consumers, University of Michigan, University of Michigan </a:t>
            </a:r>
          </a:p>
          <a:p>
            <a:pPr lvl="1"/>
            <a:r>
              <a:rPr lang="en-US" dirty="0"/>
              <a:t>U.S. Office of Management and Budget, Federal Surplus or Deficit</a:t>
            </a:r>
          </a:p>
          <a:p>
            <a:pPr lvl="1"/>
            <a:r>
              <a:rPr lang="en-US" dirty="0"/>
              <a:t>Velocity of M2 Money Stock</a:t>
            </a:r>
          </a:p>
          <a:p>
            <a:pPr lvl="1"/>
            <a:r>
              <a:rPr lang="en-US" dirty="0"/>
              <a:t>Copper future prices</a:t>
            </a:r>
          </a:p>
          <a:p>
            <a:pPr lvl="1"/>
            <a:r>
              <a:rPr lang="en-US" dirty="0"/>
              <a:t>Total Oil inventory</a:t>
            </a:r>
          </a:p>
          <a:p>
            <a:pPr lvl="1"/>
            <a:r>
              <a:rPr lang="en-US" dirty="0"/>
              <a:t>Unemployment Rate</a:t>
            </a:r>
          </a:p>
          <a:p>
            <a:pPr lvl="1"/>
            <a:r>
              <a:rPr lang="en-US" dirty="0"/>
              <a:t>Yield Spread</a:t>
            </a:r>
          </a:p>
          <a:p>
            <a:pPr lvl="1"/>
            <a:r>
              <a:rPr lang="en-US" dirty="0"/>
              <a:t>GDP percent change</a:t>
            </a:r>
          </a:p>
          <a:p>
            <a:pPr lvl="1"/>
            <a:r>
              <a:rPr lang="en-US" dirty="0"/>
              <a:t>One and Ten Year Bond Rates</a:t>
            </a:r>
          </a:p>
          <a:p>
            <a:pPr lvl="1"/>
            <a:r>
              <a:rPr lang="en-US" dirty="0"/>
              <a:t>Discount Rate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7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F8CA-BCBA-4BB7-ACBB-02B3D688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historical recession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C8092-4E1D-47CF-8F42-65DE8028D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 </a:t>
            </a:r>
            <a:r>
              <a:rPr lang="en-US" u="sng" dirty="0"/>
              <a:t>GDP-Based Recession Indicator Index</a:t>
            </a:r>
          </a:p>
          <a:p>
            <a:pPr lvl="2"/>
            <a:r>
              <a:rPr lang="en-US" dirty="0"/>
              <a:t>The series assigns dates to U.S. recessions based on a mathematical model of the way that recessions differ from expansions. Whereas the NBER business cycle dates are based on a subjective assessment of a variety of indicators, the dates here are entirely mechanical and are calculated solely from historically reported GDP data.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D3018-9A08-424E-8367-483B47015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0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F8CA-BCBA-4BB7-ACBB-02B3D688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515600" cy="1325563"/>
          </a:xfrm>
        </p:spPr>
        <p:txBody>
          <a:bodyPr/>
          <a:lstStyle/>
          <a:p>
            <a:r>
              <a:rPr lang="en-US" b="1" dirty="0"/>
              <a:t>Consistent Indicators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8A2BFB-7BC1-4347-9815-5E8CA8788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361" y="723469"/>
            <a:ext cx="9241272" cy="308042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8758A7-4BA7-4B7F-8474-981D9C6FF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361" y="3803892"/>
            <a:ext cx="9241272" cy="308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8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F8CA-BCBA-4BB7-ACBB-02B3D688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515600" cy="1325563"/>
          </a:xfrm>
        </p:spPr>
        <p:txBody>
          <a:bodyPr/>
          <a:lstStyle/>
          <a:p>
            <a:r>
              <a:rPr lang="en-US" b="1" dirty="0"/>
              <a:t>Inconsistent Indicators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44B619-7A19-4165-A1FC-2C9FD381D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08" y="635000"/>
            <a:ext cx="9322784" cy="310759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B6DC96-9731-4EEA-8E0A-27628CBE56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11" y="3750406"/>
            <a:ext cx="9322781" cy="310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5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F8CA-BCBA-4BB7-ACBB-02B3D688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 Used..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C8092-4E1D-47CF-8F42-65DE8028D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Requests</a:t>
            </a:r>
          </a:p>
          <a:p>
            <a:pPr lvl="2"/>
            <a:r>
              <a:rPr lang="en-US" dirty="0"/>
              <a:t>To collect all of our data via APIs.</a:t>
            </a:r>
          </a:p>
          <a:p>
            <a:pPr lvl="1"/>
            <a:r>
              <a:rPr lang="en-US" dirty="0"/>
              <a:t>Datetime</a:t>
            </a:r>
          </a:p>
          <a:p>
            <a:pPr lvl="2"/>
            <a:r>
              <a:rPr lang="en-US" dirty="0"/>
              <a:t>To convert all the date strings.</a:t>
            </a:r>
          </a:p>
          <a:p>
            <a:pPr lvl="1"/>
            <a:r>
              <a:rPr lang="en-US" dirty="0"/>
              <a:t>Pandas</a:t>
            </a:r>
          </a:p>
          <a:p>
            <a:pPr lvl="2"/>
            <a:r>
              <a:rPr lang="en-US" dirty="0"/>
              <a:t>To connect all the data.</a:t>
            </a:r>
          </a:p>
          <a:p>
            <a:pPr lvl="1"/>
            <a:r>
              <a:rPr lang="en-US" dirty="0"/>
              <a:t>Matplotlib</a:t>
            </a:r>
          </a:p>
          <a:p>
            <a:pPr lvl="2"/>
            <a:r>
              <a:rPr lang="en-US" dirty="0"/>
              <a:t>To test our data’s relevance.</a:t>
            </a:r>
          </a:p>
          <a:p>
            <a:pPr lvl="1"/>
            <a:r>
              <a:rPr lang="en-US" dirty="0" err="1"/>
              <a:t>SKLearn</a:t>
            </a:r>
            <a:r>
              <a:rPr lang="en-US" dirty="0"/>
              <a:t> Support Vector Classification</a:t>
            </a:r>
          </a:p>
          <a:p>
            <a:pPr lvl="2"/>
            <a:r>
              <a:rPr lang="en-US" dirty="0"/>
              <a:t>To create our model.</a:t>
            </a:r>
          </a:p>
        </p:txBody>
      </p:sp>
    </p:spTree>
    <p:extLst>
      <p:ext uri="{BB962C8B-B14F-4D97-AF65-F5344CB8AC3E}">
        <p14:creationId xmlns:p14="http://schemas.microsoft.com/office/powerpoint/2010/main" val="299546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F8CA-BCBA-4BB7-ACBB-02B3D688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First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929027-8F97-416C-A6F1-64036CFFB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151" y="1690688"/>
            <a:ext cx="4467849" cy="16766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B4F2DF-A83E-46D4-A96A-709BC6BFC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4639322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7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F8CA-BCBA-4BB7-ACBB-02B3D688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Second Test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66FC18-3C6A-4F6F-B7E1-02AD51CEC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35" y="1690688"/>
            <a:ext cx="5306165" cy="180047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05C408-664E-4534-80D9-36EBCD380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772956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1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196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Recession and Expansion</vt:lpstr>
      <vt:lpstr>Recession Definition</vt:lpstr>
      <vt:lpstr>Collecting known economic indicators. </vt:lpstr>
      <vt:lpstr>Our historical recession data</vt:lpstr>
      <vt:lpstr>Consistent Indicators </vt:lpstr>
      <vt:lpstr>Inconsistent Indicators </vt:lpstr>
      <vt:lpstr>We Used..</vt:lpstr>
      <vt:lpstr>First Test</vt:lpstr>
      <vt:lpstr>Second Test</vt:lpstr>
      <vt:lpstr>Third Test</vt:lpstr>
      <vt:lpstr>New Data Hook Up</vt:lpstr>
      <vt:lpstr>With More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 Batchelor</dc:creator>
  <cp:lastModifiedBy>Beau Batchelor</cp:lastModifiedBy>
  <cp:revision>12</cp:revision>
  <dcterms:created xsi:type="dcterms:W3CDTF">2019-02-02T04:35:40Z</dcterms:created>
  <dcterms:modified xsi:type="dcterms:W3CDTF">2019-02-02T17:15:05Z</dcterms:modified>
</cp:coreProperties>
</file>