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57" r:id="rId4"/>
    <p:sldId id="263" r:id="rId5"/>
    <p:sldId id="258" r:id="rId6"/>
    <p:sldId id="259" r:id="rId7"/>
    <p:sldId id="260"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43" autoAdjust="0"/>
  </p:normalViewPr>
  <p:slideViewPr>
    <p:cSldViewPr>
      <p:cViewPr varScale="1">
        <p:scale>
          <a:sx n="50" d="100"/>
          <a:sy n="50" d="100"/>
        </p:scale>
        <p:origin x="-1004" y="-68"/>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27D6B-7039-4462-86C6-20D94AAE9FD1}" type="datetimeFigureOut">
              <a:rPr lang="en-GB" smtClean="0"/>
              <a:t>02/06/2019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802356-7A7C-441C-9597-76DABA0BBEEA}" type="slidenum">
              <a:rPr lang="en-GB" smtClean="0"/>
              <a:t>‹#›</a:t>
            </a:fld>
            <a:endParaRPr lang="en-GB"/>
          </a:p>
        </p:txBody>
      </p:sp>
    </p:spTree>
    <p:extLst>
      <p:ext uri="{BB962C8B-B14F-4D97-AF65-F5344CB8AC3E}">
        <p14:creationId xmlns:p14="http://schemas.microsoft.com/office/powerpoint/2010/main" val="90235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average, the B1 bus arrives at each stop early and departs late. The bus departs significantly late from Neutral Bay, Spit Junction and </a:t>
            </a:r>
            <a:r>
              <a:rPr lang="en-GB" dirty="0" err="1" smtClean="0"/>
              <a:t>Warringah</a:t>
            </a:r>
            <a:r>
              <a:rPr lang="en-GB" dirty="0" smtClean="0"/>
              <a:t> Mall. These stops are all major points with intersections, where people get off and go other directions, or pick up their cars.</a:t>
            </a:r>
          </a:p>
          <a:p>
            <a:r>
              <a:rPr lang="en-GB" dirty="0" smtClean="0"/>
              <a:t>The bus tends to arrive early at all stops from Manly Vale onwards.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12802356-7A7C-441C-9597-76DABA0BBEEA}" type="slidenum">
              <a:rPr lang="en-GB" smtClean="0"/>
              <a:t>3</a:t>
            </a:fld>
            <a:endParaRPr lang="en-GB"/>
          </a:p>
        </p:txBody>
      </p:sp>
    </p:spTree>
    <p:extLst>
      <p:ext uri="{BB962C8B-B14F-4D97-AF65-F5344CB8AC3E}">
        <p14:creationId xmlns:p14="http://schemas.microsoft.com/office/powerpoint/2010/main" val="403921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12802356-7A7C-441C-9597-76DABA0BBEEA}" type="slidenum">
              <a:rPr lang="en-GB" smtClean="0"/>
              <a:t>4</a:t>
            </a:fld>
            <a:endParaRPr lang="en-GB"/>
          </a:p>
        </p:txBody>
      </p:sp>
    </p:spTree>
    <p:extLst>
      <p:ext uri="{BB962C8B-B14F-4D97-AF65-F5344CB8AC3E}">
        <p14:creationId xmlns:p14="http://schemas.microsoft.com/office/powerpoint/2010/main" val="3534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you can see, there is significant variation in the delay times, ranging from 3 min early up to 3 min late.</a:t>
            </a:r>
          </a:p>
          <a:p>
            <a:r>
              <a:rPr lang="en-GB" dirty="0" smtClean="0"/>
              <a:t>The delay will be within this range 95% of the time</a:t>
            </a:r>
            <a:r>
              <a:rPr lang="en-GB" dirty="0" smtClean="0"/>
              <a:t>.</a:t>
            </a:r>
          </a:p>
          <a:p>
            <a:endParaRPr lang="en-AU" dirty="0" smtClean="0"/>
          </a:p>
          <a:p>
            <a:r>
              <a:rPr lang="en-AU" dirty="0" smtClean="0"/>
              <a:t>However,</a:t>
            </a:r>
            <a:r>
              <a:rPr lang="en-AU" baseline="0" dirty="0" smtClean="0"/>
              <a:t> we do see some buses running up to 8 minutes late. This is proportional to the gaps in the timetable.</a:t>
            </a:r>
            <a:endParaRPr lang="en-GB" dirty="0"/>
          </a:p>
        </p:txBody>
      </p:sp>
      <p:sp>
        <p:nvSpPr>
          <p:cNvPr id="4" name="Slide Number Placeholder 3"/>
          <p:cNvSpPr>
            <a:spLocks noGrp="1"/>
          </p:cNvSpPr>
          <p:nvPr>
            <p:ph type="sldNum" sz="quarter" idx="10"/>
          </p:nvPr>
        </p:nvSpPr>
        <p:spPr/>
        <p:txBody>
          <a:bodyPr/>
          <a:lstStyle/>
          <a:p>
            <a:fld id="{12802356-7A7C-441C-9597-76DABA0BBEEA}" type="slidenum">
              <a:rPr lang="en-GB" smtClean="0"/>
              <a:t>5</a:t>
            </a:fld>
            <a:endParaRPr lang="en-GB"/>
          </a:p>
        </p:txBody>
      </p:sp>
    </p:spTree>
    <p:extLst>
      <p:ext uri="{BB962C8B-B14F-4D97-AF65-F5344CB8AC3E}">
        <p14:creationId xmlns:p14="http://schemas.microsoft.com/office/powerpoint/2010/main" val="300618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average the B1 bus arrives early each hour, but tends to depart late after morning peak times. There is significant delay in the afternoon, which may be due to people heading home from Vivid. The surrounding crowds will undoubtedly slow the buses departure from the city, which may have a significant contribution to the average delay later in the day. </a:t>
            </a:r>
            <a:endParaRPr lang="en-GB" dirty="0"/>
          </a:p>
        </p:txBody>
      </p:sp>
      <p:sp>
        <p:nvSpPr>
          <p:cNvPr id="4" name="Slide Number Placeholder 3"/>
          <p:cNvSpPr>
            <a:spLocks noGrp="1"/>
          </p:cNvSpPr>
          <p:nvPr>
            <p:ph type="sldNum" sz="quarter" idx="10"/>
          </p:nvPr>
        </p:nvSpPr>
        <p:spPr/>
        <p:txBody>
          <a:bodyPr/>
          <a:lstStyle/>
          <a:p>
            <a:fld id="{12802356-7A7C-441C-9597-76DABA0BBEEA}" type="slidenum">
              <a:rPr lang="en-GB" smtClean="0"/>
              <a:t>6</a:t>
            </a:fld>
            <a:endParaRPr lang="en-GB"/>
          </a:p>
        </p:txBody>
      </p:sp>
    </p:spTree>
    <p:extLst>
      <p:ext uri="{BB962C8B-B14F-4D97-AF65-F5344CB8AC3E}">
        <p14:creationId xmlns:p14="http://schemas.microsoft.com/office/powerpoint/2010/main" val="322590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 to notebook.</a:t>
            </a:r>
            <a:endParaRPr lang="en-GB" dirty="0"/>
          </a:p>
        </p:txBody>
      </p:sp>
      <p:sp>
        <p:nvSpPr>
          <p:cNvPr id="4" name="Slide Number Placeholder 3"/>
          <p:cNvSpPr>
            <a:spLocks noGrp="1"/>
          </p:cNvSpPr>
          <p:nvPr>
            <p:ph type="sldNum" sz="quarter" idx="10"/>
          </p:nvPr>
        </p:nvSpPr>
        <p:spPr/>
        <p:txBody>
          <a:bodyPr/>
          <a:lstStyle/>
          <a:p>
            <a:fld id="{12802356-7A7C-441C-9597-76DABA0BBEEA}" type="slidenum">
              <a:rPr lang="en-GB" smtClean="0"/>
              <a:t>7</a:t>
            </a:fld>
            <a:endParaRPr lang="en-GB"/>
          </a:p>
        </p:txBody>
      </p:sp>
    </p:spTree>
    <p:extLst>
      <p:ext uri="{BB962C8B-B14F-4D97-AF65-F5344CB8AC3E}">
        <p14:creationId xmlns:p14="http://schemas.microsoft.com/office/powerpoint/2010/main" val="178831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58F8CD5-9EDC-4AE0-8749-1876359D7374}"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170077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8F8CD5-9EDC-4AE0-8749-1876359D7374}"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295652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8F8CD5-9EDC-4AE0-8749-1876359D7374}"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385104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8F8CD5-9EDC-4AE0-8749-1876359D7374}"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202428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F8CD5-9EDC-4AE0-8749-1876359D7374}" type="datetimeFigureOut">
              <a:rPr lang="en-GB" smtClean="0"/>
              <a:t>02/06/2019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86648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58F8CD5-9EDC-4AE0-8749-1876359D7374}"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27940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8F8CD5-9EDC-4AE0-8749-1876359D7374}" type="datetimeFigureOut">
              <a:rPr lang="en-GB" smtClean="0"/>
              <a:t>02/06/2019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306582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58F8CD5-9EDC-4AE0-8749-1876359D7374}" type="datetimeFigureOut">
              <a:rPr lang="en-GB" smtClean="0"/>
              <a:t>02/06/2019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302852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F8CD5-9EDC-4AE0-8749-1876359D7374}" type="datetimeFigureOut">
              <a:rPr lang="en-GB" smtClean="0"/>
              <a:t>02/06/2019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132784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F8CD5-9EDC-4AE0-8749-1876359D7374}"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377150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F8CD5-9EDC-4AE0-8749-1876359D7374}" type="datetimeFigureOut">
              <a:rPr lang="en-GB" smtClean="0"/>
              <a:t>02/06/2019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936AF-0470-4107-AA52-BD3189E78E09}" type="slidenum">
              <a:rPr lang="en-GB" smtClean="0"/>
              <a:t>‹#›</a:t>
            </a:fld>
            <a:endParaRPr lang="en-GB"/>
          </a:p>
        </p:txBody>
      </p:sp>
    </p:spTree>
    <p:extLst>
      <p:ext uri="{BB962C8B-B14F-4D97-AF65-F5344CB8AC3E}">
        <p14:creationId xmlns:p14="http://schemas.microsoft.com/office/powerpoint/2010/main" val="276718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F8CD5-9EDC-4AE0-8749-1876359D7374}" type="datetimeFigureOut">
              <a:rPr lang="en-GB" smtClean="0"/>
              <a:t>02/06/2019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936AF-0470-4107-AA52-BD3189E78E09}" type="slidenum">
              <a:rPr lang="en-GB" smtClean="0"/>
              <a:t>‹#›</a:t>
            </a:fld>
            <a:endParaRPr lang="en-GB"/>
          </a:p>
        </p:txBody>
      </p:sp>
    </p:spTree>
    <p:extLst>
      <p:ext uri="{BB962C8B-B14F-4D97-AF65-F5344CB8AC3E}">
        <p14:creationId xmlns:p14="http://schemas.microsoft.com/office/powerpoint/2010/main" val="268399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Is the B1 bus late?</a:t>
            </a:r>
            <a:endParaRPr lang="en-GB" dirty="0"/>
          </a:p>
        </p:txBody>
      </p:sp>
      <p:sp>
        <p:nvSpPr>
          <p:cNvPr id="3" name="Subtitle 2"/>
          <p:cNvSpPr>
            <a:spLocks noGrp="1"/>
          </p:cNvSpPr>
          <p:nvPr>
            <p:ph type="subTitle" idx="1"/>
          </p:nvPr>
        </p:nvSpPr>
        <p:spPr/>
        <p:txBody>
          <a:bodyPr/>
          <a:lstStyle/>
          <a:p>
            <a:r>
              <a:rPr lang="en-AU" dirty="0" smtClean="0"/>
              <a:t>95 % of the time, the bus arrives and departs within 3 min of schedule.</a:t>
            </a:r>
          </a:p>
        </p:txBody>
      </p:sp>
    </p:spTree>
    <p:extLst>
      <p:ext uri="{BB962C8B-B14F-4D97-AF65-F5344CB8AC3E}">
        <p14:creationId xmlns:p14="http://schemas.microsoft.com/office/powerpoint/2010/main" val="384818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B1 timetable</a:t>
            </a:r>
            <a:endParaRPr lang="en-GB" dirty="0"/>
          </a:p>
        </p:txBody>
      </p:sp>
      <p:sp>
        <p:nvSpPr>
          <p:cNvPr id="3" name="Content Placeholder 2"/>
          <p:cNvSpPr>
            <a:spLocks noGrp="1"/>
          </p:cNvSpPr>
          <p:nvPr>
            <p:ph idx="1"/>
          </p:nvPr>
        </p:nvSpPr>
        <p:spPr/>
        <p:txBody>
          <a:bodyPr/>
          <a:lstStyle/>
          <a:p>
            <a:r>
              <a:rPr lang="en-AU" dirty="0" smtClean="0"/>
              <a:t>The first B1 bus leaves Wynyard at 5.40 am with successive buses every 10-15 minutes</a:t>
            </a:r>
          </a:p>
          <a:p>
            <a:r>
              <a:rPr lang="en-AU" dirty="0" smtClean="0"/>
              <a:t>The last bus leaves Wynyard at 12.42 am</a:t>
            </a:r>
            <a:endParaRPr lang="en-GB" dirty="0"/>
          </a:p>
        </p:txBody>
      </p:sp>
    </p:spTree>
    <p:extLst>
      <p:ext uri="{BB962C8B-B14F-4D97-AF65-F5344CB8AC3E}">
        <p14:creationId xmlns:p14="http://schemas.microsoft.com/office/powerpoint/2010/main" val="261753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Average Delay for each stop</a:t>
            </a:r>
            <a:endParaRPr lang="en-GB" dirty="0"/>
          </a:p>
        </p:txBody>
      </p:sp>
      <p:pic>
        <p:nvPicPr>
          <p:cNvPr id="8" name="Content Placeholder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960219"/>
            <a:ext cx="4038600" cy="3805923"/>
          </a:xfrm>
        </p:spPr>
      </p:pic>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1960219"/>
            <a:ext cx="4038600" cy="3805923"/>
          </a:xfrm>
        </p:spPr>
      </p:pic>
      <p:sp>
        <p:nvSpPr>
          <p:cNvPr id="10" name="TextBox 9"/>
          <p:cNvSpPr txBox="1"/>
          <p:nvPr/>
        </p:nvSpPr>
        <p:spPr>
          <a:xfrm>
            <a:off x="725535" y="2118618"/>
            <a:ext cx="580800" cy="369332"/>
          </a:xfrm>
          <a:prstGeom prst="rect">
            <a:avLst/>
          </a:prstGeom>
          <a:noFill/>
        </p:spPr>
        <p:txBody>
          <a:bodyPr wrap="none" rtlCol="0">
            <a:spAutoFit/>
          </a:bodyPr>
          <a:lstStyle/>
          <a:p>
            <a:r>
              <a:rPr lang="en-AU" dirty="0">
                <a:solidFill>
                  <a:srgbClr val="FF0000"/>
                </a:solidFill>
              </a:rPr>
              <a:t>L</a:t>
            </a:r>
            <a:r>
              <a:rPr lang="en-AU" dirty="0" smtClean="0">
                <a:solidFill>
                  <a:srgbClr val="FF0000"/>
                </a:solidFill>
              </a:rPr>
              <a:t>ate</a:t>
            </a:r>
            <a:endParaRPr lang="en-GB" dirty="0">
              <a:solidFill>
                <a:srgbClr val="FF0000"/>
              </a:solidFill>
            </a:endParaRPr>
          </a:p>
        </p:txBody>
      </p:sp>
      <p:sp>
        <p:nvSpPr>
          <p:cNvPr id="11" name="TextBox 10"/>
          <p:cNvSpPr txBox="1"/>
          <p:nvPr/>
        </p:nvSpPr>
        <p:spPr>
          <a:xfrm>
            <a:off x="725535" y="4765794"/>
            <a:ext cx="640881" cy="369332"/>
          </a:xfrm>
          <a:prstGeom prst="rect">
            <a:avLst/>
          </a:prstGeom>
          <a:noFill/>
        </p:spPr>
        <p:txBody>
          <a:bodyPr wrap="none" rtlCol="0">
            <a:spAutoFit/>
          </a:bodyPr>
          <a:lstStyle/>
          <a:p>
            <a:r>
              <a:rPr lang="en-AU" dirty="0" smtClean="0">
                <a:solidFill>
                  <a:srgbClr val="0070C0"/>
                </a:solidFill>
              </a:rPr>
              <a:t>Early</a:t>
            </a:r>
            <a:endParaRPr lang="en-GB" dirty="0">
              <a:solidFill>
                <a:srgbClr val="0070C0"/>
              </a:solidFill>
            </a:endParaRPr>
          </a:p>
        </p:txBody>
      </p:sp>
      <p:sp>
        <p:nvSpPr>
          <p:cNvPr id="12" name="TextBox 11"/>
          <p:cNvSpPr txBox="1"/>
          <p:nvPr/>
        </p:nvSpPr>
        <p:spPr>
          <a:xfrm>
            <a:off x="4888620" y="2102376"/>
            <a:ext cx="580800" cy="369332"/>
          </a:xfrm>
          <a:prstGeom prst="rect">
            <a:avLst/>
          </a:prstGeom>
          <a:noFill/>
        </p:spPr>
        <p:txBody>
          <a:bodyPr wrap="none" rtlCol="0">
            <a:spAutoFit/>
          </a:bodyPr>
          <a:lstStyle/>
          <a:p>
            <a:r>
              <a:rPr lang="en-AU" dirty="0">
                <a:solidFill>
                  <a:srgbClr val="FF0000"/>
                </a:solidFill>
              </a:rPr>
              <a:t>L</a:t>
            </a:r>
            <a:r>
              <a:rPr lang="en-AU" dirty="0" smtClean="0">
                <a:solidFill>
                  <a:srgbClr val="FF0000"/>
                </a:solidFill>
              </a:rPr>
              <a:t>ate</a:t>
            </a:r>
            <a:endParaRPr lang="en-GB" dirty="0">
              <a:solidFill>
                <a:srgbClr val="FF0000"/>
              </a:solidFill>
            </a:endParaRPr>
          </a:p>
        </p:txBody>
      </p:sp>
      <p:sp>
        <p:nvSpPr>
          <p:cNvPr id="13" name="TextBox 12"/>
          <p:cNvSpPr txBox="1"/>
          <p:nvPr/>
        </p:nvSpPr>
        <p:spPr>
          <a:xfrm>
            <a:off x="5004048" y="4733528"/>
            <a:ext cx="640881" cy="369332"/>
          </a:xfrm>
          <a:prstGeom prst="rect">
            <a:avLst/>
          </a:prstGeom>
          <a:noFill/>
        </p:spPr>
        <p:txBody>
          <a:bodyPr wrap="none" rtlCol="0">
            <a:spAutoFit/>
          </a:bodyPr>
          <a:lstStyle/>
          <a:p>
            <a:r>
              <a:rPr lang="en-AU" dirty="0" smtClean="0">
                <a:solidFill>
                  <a:srgbClr val="0070C0"/>
                </a:solidFill>
              </a:rPr>
              <a:t>Early</a:t>
            </a:r>
            <a:endParaRPr lang="en-GB" dirty="0">
              <a:solidFill>
                <a:srgbClr val="0070C0"/>
              </a:solidFill>
            </a:endParaRPr>
          </a:p>
        </p:txBody>
      </p:sp>
    </p:spTree>
    <p:extLst>
      <p:ext uri="{BB962C8B-B14F-4D97-AF65-F5344CB8AC3E}">
        <p14:creationId xmlns:p14="http://schemas.microsoft.com/office/powerpoint/2010/main" val="3837919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Average Delay for each stop</a:t>
            </a:r>
            <a:endParaRPr lang="en-GB"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0936" y="1600200"/>
            <a:ext cx="2451127" cy="4525963"/>
          </a:xfrm>
        </p:spPr>
      </p:pic>
      <p:sp>
        <p:nvSpPr>
          <p:cNvPr id="4" name="Content Placeholder 3"/>
          <p:cNvSpPr>
            <a:spLocks noGrp="1"/>
          </p:cNvSpPr>
          <p:nvPr>
            <p:ph sz="half" idx="2"/>
          </p:nvPr>
        </p:nvSpPr>
        <p:spPr/>
        <p:txBody>
          <a:bodyPr>
            <a:normAutofit/>
          </a:bodyPr>
          <a:lstStyle/>
          <a:p>
            <a:r>
              <a:rPr lang="en-GB" dirty="0" smtClean="0"/>
              <a:t>On average, the B1 bus is early.</a:t>
            </a:r>
          </a:p>
          <a:p>
            <a:r>
              <a:rPr lang="en-GB" dirty="0" smtClean="0"/>
              <a:t>The bus departs late from the first few stops.</a:t>
            </a:r>
          </a:p>
          <a:p>
            <a:r>
              <a:rPr lang="en-GB" dirty="0" smtClean="0"/>
              <a:t>More people / congestion plays a role in delay.</a:t>
            </a:r>
          </a:p>
          <a:p>
            <a:r>
              <a:rPr lang="en-AU" sz="1600" dirty="0" smtClean="0"/>
              <a:t>Left: Arrival Delay</a:t>
            </a:r>
          </a:p>
          <a:p>
            <a:r>
              <a:rPr lang="en-AU" sz="1600" dirty="0" smtClean="0"/>
              <a:t>Right: Departure Delay</a:t>
            </a:r>
          </a:p>
          <a:p>
            <a:r>
              <a:rPr lang="en-AU" sz="1600" dirty="0" smtClean="0">
                <a:solidFill>
                  <a:srgbClr val="0070C0"/>
                </a:solidFill>
              </a:rPr>
              <a:t>Early,</a:t>
            </a:r>
            <a:r>
              <a:rPr lang="en-AU" sz="1600" dirty="0" smtClean="0"/>
              <a:t> </a:t>
            </a:r>
            <a:r>
              <a:rPr lang="en-AU" sz="1600" dirty="0" smtClean="0">
                <a:solidFill>
                  <a:srgbClr val="FF0000"/>
                </a:solidFill>
              </a:rPr>
              <a:t>Late</a:t>
            </a:r>
            <a:endParaRPr lang="en-GB" sz="1600" dirty="0">
              <a:solidFill>
                <a:srgbClr val="FF0000"/>
              </a:solidFill>
            </a:endParaRPr>
          </a:p>
        </p:txBody>
      </p:sp>
    </p:spTree>
    <p:extLst>
      <p:ext uri="{BB962C8B-B14F-4D97-AF65-F5344CB8AC3E}">
        <p14:creationId xmlns:p14="http://schemas.microsoft.com/office/powerpoint/2010/main" val="93301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Delay Distribution for each stop</a:t>
            </a:r>
            <a:endParaRPr lang="en-GB" dirty="0"/>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918675" y="1600200"/>
            <a:ext cx="3115650" cy="4525963"/>
          </a:xfrm>
        </p:spPr>
      </p:pic>
      <p:pic>
        <p:nvPicPr>
          <p:cNvPr id="9" name="Content Placeholder 8"/>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5094279" y="1593702"/>
            <a:ext cx="3102240" cy="4525963"/>
          </a:xfrm>
        </p:spPr>
      </p:pic>
      <p:sp>
        <p:nvSpPr>
          <p:cNvPr id="10" name="TextBox 9"/>
          <p:cNvSpPr txBox="1"/>
          <p:nvPr/>
        </p:nvSpPr>
        <p:spPr>
          <a:xfrm>
            <a:off x="1259632" y="1224370"/>
            <a:ext cx="1512168" cy="369332"/>
          </a:xfrm>
          <a:prstGeom prst="rect">
            <a:avLst/>
          </a:prstGeom>
          <a:noFill/>
        </p:spPr>
        <p:txBody>
          <a:bodyPr wrap="square" rtlCol="0">
            <a:spAutoFit/>
          </a:bodyPr>
          <a:lstStyle/>
          <a:p>
            <a:r>
              <a:rPr lang="en-AU" dirty="0" smtClean="0"/>
              <a:t>Arrival Delay</a:t>
            </a:r>
            <a:endParaRPr lang="en-GB" dirty="0"/>
          </a:p>
        </p:txBody>
      </p:sp>
      <p:sp>
        <p:nvSpPr>
          <p:cNvPr id="11" name="TextBox 10"/>
          <p:cNvSpPr txBox="1"/>
          <p:nvPr/>
        </p:nvSpPr>
        <p:spPr>
          <a:xfrm>
            <a:off x="2627784" y="1224370"/>
            <a:ext cx="1721049" cy="369332"/>
          </a:xfrm>
          <a:prstGeom prst="rect">
            <a:avLst/>
          </a:prstGeom>
          <a:noFill/>
        </p:spPr>
        <p:txBody>
          <a:bodyPr wrap="none" rtlCol="0">
            <a:spAutoFit/>
          </a:bodyPr>
          <a:lstStyle/>
          <a:p>
            <a:r>
              <a:rPr lang="en-AU" dirty="0" smtClean="0"/>
              <a:t>Departure Delay</a:t>
            </a:r>
            <a:endParaRPr lang="en-GB" dirty="0"/>
          </a:p>
        </p:txBody>
      </p:sp>
      <p:sp>
        <p:nvSpPr>
          <p:cNvPr id="12" name="TextBox 11"/>
          <p:cNvSpPr txBox="1"/>
          <p:nvPr/>
        </p:nvSpPr>
        <p:spPr>
          <a:xfrm>
            <a:off x="5508104" y="1224370"/>
            <a:ext cx="1512168" cy="369332"/>
          </a:xfrm>
          <a:prstGeom prst="rect">
            <a:avLst/>
          </a:prstGeom>
          <a:noFill/>
        </p:spPr>
        <p:txBody>
          <a:bodyPr wrap="square" rtlCol="0">
            <a:spAutoFit/>
          </a:bodyPr>
          <a:lstStyle/>
          <a:p>
            <a:r>
              <a:rPr lang="en-AU" dirty="0" smtClean="0"/>
              <a:t>Arrival Delay</a:t>
            </a:r>
            <a:endParaRPr lang="en-GB" dirty="0"/>
          </a:p>
        </p:txBody>
      </p:sp>
      <p:sp>
        <p:nvSpPr>
          <p:cNvPr id="13" name="TextBox 12"/>
          <p:cNvSpPr txBox="1"/>
          <p:nvPr/>
        </p:nvSpPr>
        <p:spPr>
          <a:xfrm>
            <a:off x="6876256" y="1224370"/>
            <a:ext cx="1721049" cy="369332"/>
          </a:xfrm>
          <a:prstGeom prst="rect">
            <a:avLst/>
          </a:prstGeom>
          <a:noFill/>
        </p:spPr>
        <p:txBody>
          <a:bodyPr wrap="none" rtlCol="0">
            <a:spAutoFit/>
          </a:bodyPr>
          <a:lstStyle/>
          <a:p>
            <a:r>
              <a:rPr lang="en-AU" dirty="0" smtClean="0"/>
              <a:t>Departure Delay</a:t>
            </a:r>
            <a:endParaRPr lang="en-GB" dirty="0"/>
          </a:p>
        </p:txBody>
      </p:sp>
      <p:sp>
        <p:nvSpPr>
          <p:cNvPr id="2" name="TextBox 1"/>
          <p:cNvSpPr txBox="1"/>
          <p:nvPr/>
        </p:nvSpPr>
        <p:spPr>
          <a:xfrm>
            <a:off x="1493200" y="1587054"/>
            <a:ext cx="1278599" cy="276999"/>
          </a:xfrm>
          <a:prstGeom prst="rect">
            <a:avLst/>
          </a:prstGeom>
          <a:noFill/>
        </p:spPr>
        <p:txBody>
          <a:bodyPr wrap="square" rtlCol="0">
            <a:spAutoFit/>
          </a:bodyPr>
          <a:lstStyle/>
          <a:p>
            <a:r>
              <a:rPr lang="en-AU" sz="1200" dirty="0" smtClean="0">
                <a:solidFill>
                  <a:srgbClr val="0070C0"/>
                </a:solidFill>
              </a:rPr>
              <a:t>Early</a:t>
            </a:r>
            <a:r>
              <a:rPr lang="en-AU" sz="1200" dirty="0" smtClean="0"/>
              <a:t>         </a:t>
            </a:r>
            <a:r>
              <a:rPr lang="en-AU" sz="1200" dirty="0" smtClean="0">
                <a:solidFill>
                  <a:srgbClr val="FF0000"/>
                </a:solidFill>
              </a:rPr>
              <a:t>Late</a:t>
            </a:r>
            <a:endParaRPr lang="en-GB" sz="1200" dirty="0">
              <a:solidFill>
                <a:srgbClr val="FF0000"/>
              </a:solidFill>
            </a:endParaRPr>
          </a:p>
        </p:txBody>
      </p:sp>
      <p:sp>
        <p:nvSpPr>
          <p:cNvPr id="14" name="TextBox 13"/>
          <p:cNvSpPr txBox="1"/>
          <p:nvPr/>
        </p:nvSpPr>
        <p:spPr>
          <a:xfrm>
            <a:off x="2933361" y="1593702"/>
            <a:ext cx="1278599" cy="276999"/>
          </a:xfrm>
          <a:prstGeom prst="rect">
            <a:avLst/>
          </a:prstGeom>
          <a:noFill/>
        </p:spPr>
        <p:txBody>
          <a:bodyPr wrap="square" rtlCol="0">
            <a:spAutoFit/>
          </a:bodyPr>
          <a:lstStyle/>
          <a:p>
            <a:r>
              <a:rPr lang="en-AU" sz="1200" dirty="0" smtClean="0">
                <a:solidFill>
                  <a:srgbClr val="0070C0"/>
                </a:solidFill>
              </a:rPr>
              <a:t>Early</a:t>
            </a:r>
            <a:r>
              <a:rPr lang="en-AU" sz="1200" dirty="0" smtClean="0"/>
              <a:t>         </a:t>
            </a:r>
            <a:r>
              <a:rPr lang="en-AU" sz="1200" dirty="0" smtClean="0">
                <a:solidFill>
                  <a:srgbClr val="FF0000"/>
                </a:solidFill>
              </a:rPr>
              <a:t>Late</a:t>
            </a:r>
            <a:endParaRPr lang="en-GB" sz="1200" dirty="0">
              <a:solidFill>
                <a:srgbClr val="FF0000"/>
              </a:solidFill>
            </a:endParaRPr>
          </a:p>
        </p:txBody>
      </p:sp>
      <p:sp>
        <p:nvSpPr>
          <p:cNvPr id="15" name="TextBox 14"/>
          <p:cNvSpPr txBox="1"/>
          <p:nvPr/>
        </p:nvSpPr>
        <p:spPr>
          <a:xfrm>
            <a:off x="5652120" y="1587054"/>
            <a:ext cx="1278599" cy="276999"/>
          </a:xfrm>
          <a:prstGeom prst="rect">
            <a:avLst/>
          </a:prstGeom>
          <a:noFill/>
        </p:spPr>
        <p:txBody>
          <a:bodyPr wrap="square" rtlCol="0">
            <a:spAutoFit/>
          </a:bodyPr>
          <a:lstStyle/>
          <a:p>
            <a:r>
              <a:rPr lang="en-AU" sz="1200" dirty="0" smtClean="0">
                <a:solidFill>
                  <a:srgbClr val="0070C0"/>
                </a:solidFill>
              </a:rPr>
              <a:t>Early</a:t>
            </a:r>
            <a:r>
              <a:rPr lang="en-AU" sz="1200" dirty="0" smtClean="0"/>
              <a:t>         </a:t>
            </a:r>
            <a:r>
              <a:rPr lang="en-AU" sz="1200" dirty="0" smtClean="0">
                <a:solidFill>
                  <a:srgbClr val="FF0000"/>
                </a:solidFill>
              </a:rPr>
              <a:t>Late</a:t>
            </a:r>
            <a:endParaRPr lang="en-GB" sz="1200" dirty="0">
              <a:solidFill>
                <a:srgbClr val="FF0000"/>
              </a:solidFill>
            </a:endParaRPr>
          </a:p>
        </p:txBody>
      </p:sp>
      <p:sp>
        <p:nvSpPr>
          <p:cNvPr id="16" name="TextBox 15"/>
          <p:cNvSpPr txBox="1"/>
          <p:nvPr/>
        </p:nvSpPr>
        <p:spPr>
          <a:xfrm>
            <a:off x="7097480" y="1587053"/>
            <a:ext cx="1278599" cy="276999"/>
          </a:xfrm>
          <a:prstGeom prst="rect">
            <a:avLst/>
          </a:prstGeom>
          <a:noFill/>
        </p:spPr>
        <p:txBody>
          <a:bodyPr wrap="square" rtlCol="0">
            <a:spAutoFit/>
          </a:bodyPr>
          <a:lstStyle/>
          <a:p>
            <a:r>
              <a:rPr lang="en-AU" sz="1200" dirty="0" smtClean="0">
                <a:solidFill>
                  <a:srgbClr val="0070C0"/>
                </a:solidFill>
              </a:rPr>
              <a:t>Early</a:t>
            </a:r>
            <a:r>
              <a:rPr lang="en-AU" sz="1200" dirty="0" smtClean="0"/>
              <a:t>         </a:t>
            </a:r>
            <a:r>
              <a:rPr lang="en-AU" sz="1200" dirty="0" smtClean="0">
                <a:solidFill>
                  <a:srgbClr val="FF0000"/>
                </a:solidFill>
              </a:rPr>
              <a:t>Late</a:t>
            </a:r>
            <a:endParaRPr lang="en-GB" sz="1200" dirty="0">
              <a:solidFill>
                <a:srgbClr val="FF0000"/>
              </a:solidFill>
            </a:endParaRPr>
          </a:p>
        </p:txBody>
      </p:sp>
    </p:spTree>
    <p:extLst>
      <p:ext uri="{BB962C8B-B14F-4D97-AF65-F5344CB8AC3E}">
        <p14:creationId xmlns:p14="http://schemas.microsoft.com/office/powerpoint/2010/main" val="831849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Average hourly delay</a:t>
            </a:r>
            <a:endParaRPr lang="en-GB"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1124744"/>
            <a:ext cx="6771322" cy="5601311"/>
          </a:xfrm>
        </p:spPr>
      </p:pic>
      <p:sp>
        <p:nvSpPr>
          <p:cNvPr id="13" name="TextBox 12"/>
          <p:cNvSpPr txBox="1"/>
          <p:nvPr/>
        </p:nvSpPr>
        <p:spPr>
          <a:xfrm>
            <a:off x="1619672" y="1434634"/>
            <a:ext cx="580800" cy="369332"/>
          </a:xfrm>
          <a:prstGeom prst="rect">
            <a:avLst/>
          </a:prstGeom>
          <a:noFill/>
        </p:spPr>
        <p:txBody>
          <a:bodyPr wrap="none" rtlCol="0">
            <a:spAutoFit/>
          </a:bodyPr>
          <a:lstStyle/>
          <a:p>
            <a:r>
              <a:rPr lang="en-AU" dirty="0" smtClean="0">
                <a:solidFill>
                  <a:srgbClr val="FF0000"/>
                </a:solidFill>
              </a:rPr>
              <a:t>Late</a:t>
            </a:r>
            <a:endParaRPr lang="en-GB" dirty="0">
              <a:solidFill>
                <a:srgbClr val="FF0000"/>
              </a:solidFill>
            </a:endParaRPr>
          </a:p>
        </p:txBody>
      </p:sp>
      <p:sp>
        <p:nvSpPr>
          <p:cNvPr id="14" name="TextBox 13"/>
          <p:cNvSpPr txBox="1"/>
          <p:nvPr/>
        </p:nvSpPr>
        <p:spPr>
          <a:xfrm>
            <a:off x="2051720" y="5923478"/>
            <a:ext cx="640881" cy="369332"/>
          </a:xfrm>
          <a:prstGeom prst="rect">
            <a:avLst/>
          </a:prstGeom>
          <a:noFill/>
        </p:spPr>
        <p:txBody>
          <a:bodyPr wrap="none" rtlCol="0">
            <a:spAutoFit/>
          </a:bodyPr>
          <a:lstStyle/>
          <a:p>
            <a:r>
              <a:rPr lang="en-AU" dirty="0" smtClean="0">
                <a:solidFill>
                  <a:srgbClr val="0070C0"/>
                </a:solidFill>
              </a:rPr>
              <a:t>Early</a:t>
            </a:r>
            <a:endParaRPr lang="en-GB" dirty="0">
              <a:solidFill>
                <a:srgbClr val="0070C0"/>
              </a:solidFill>
            </a:endParaRPr>
          </a:p>
        </p:txBody>
      </p:sp>
    </p:spTree>
    <p:extLst>
      <p:ext uri="{BB962C8B-B14F-4D97-AF65-F5344CB8AC3E}">
        <p14:creationId xmlns:p14="http://schemas.microsoft.com/office/powerpoint/2010/main" val="1370077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09755" y="188640"/>
            <a:ext cx="3404410" cy="6286182"/>
          </a:xfrm>
        </p:spPr>
      </p:pic>
    </p:spTree>
    <p:extLst>
      <p:ext uri="{BB962C8B-B14F-4D97-AF65-F5344CB8AC3E}">
        <p14:creationId xmlns:p14="http://schemas.microsoft.com/office/powerpoint/2010/main" val="130848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smtClean="0"/>
              <a:t>Thank You</a:t>
            </a:r>
            <a:endParaRPr lang="en-GB" dirty="0"/>
          </a:p>
        </p:txBody>
      </p:sp>
      <p:sp>
        <p:nvSpPr>
          <p:cNvPr id="6" name="Subtitle 5"/>
          <p:cNvSpPr>
            <a:spLocks noGrp="1"/>
          </p:cNvSpPr>
          <p:nvPr>
            <p:ph type="subTitle" idx="1"/>
          </p:nvPr>
        </p:nvSpPr>
        <p:spPr/>
        <p:txBody>
          <a:bodyPr/>
          <a:lstStyle/>
          <a:p>
            <a:endParaRPr lang="en-GB"/>
          </a:p>
        </p:txBody>
      </p:sp>
    </p:spTree>
    <p:extLst>
      <p:ext uri="{BB962C8B-B14F-4D97-AF65-F5344CB8AC3E}">
        <p14:creationId xmlns:p14="http://schemas.microsoft.com/office/powerpoint/2010/main" val="5632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337</Words>
  <Application>Microsoft Office PowerPoint</Application>
  <PresentationFormat>On-screen Show (4:3)</PresentationFormat>
  <Paragraphs>43</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Is the B1 bus late?</vt:lpstr>
      <vt:lpstr>The B1 timetable</vt:lpstr>
      <vt:lpstr>Average Delay for each stop</vt:lpstr>
      <vt:lpstr>Average Delay for each stop</vt:lpstr>
      <vt:lpstr>Delay Distribution for each stop</vt:lpstr>
      <vt:lpstr>Average hourly delay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B1 bus late?</dc:title>
  <dc:creator>Beau Bellamy</dc:creator>
  <cp:lastModifiedBy>Beau Bellamy</cp:lastModifiedBy>
  <cp:revision>15</cp:revision>
  <dcterms:created xsi:type="dcterms:W3CDTF">2019-06-01T23:59:04Z</dcterms:created>
  <dcterms:modified xsi:type="dcterms:W3CDTF">2019-06-02T06:53:52Z</dcterms:modified>
</cp:coreProperties>
</file>