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72" r:id="rId5"/>
    <p:sldId id="258" r:id="rId6"/>
    <p:sldId id="259" r:id="rId7"/>
    <p:sldId id="267" r:id="rId8"/>
    <p:sldId id="260" r:id="rId9"/>
    <p:sldId id="261" r:id="rId10"/>
    <p:sldId id="262" r:id="rId11"/>
    <p:sldId id="268" r:id="rId12"/>
    <p:sldId id="263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88143" autoAdjust="0"/>
  </p:normalViewPr>
  <p:slideViewPr>
    <p:cSldViewPr snapToGrid="0">
      <p:cViewPr>
        <p:scale>
          <a:sx n="50" d="100"/>
          <a:sy n="50" d="100"/>
        </p:scale>
        <p:origin x="-396" y="-1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19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CFD11-AE34-4AF8-A973-609D4DDD335E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93D03-B140-4609-9DC5-A0146A3E1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98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What’s the distribution of house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93D03-B140-4609-9DC5-A0146A3E1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082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Model selection and optimisation.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93D03-B140-4609-9DC5-A0146A3E1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691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Best</a:t>
            </a:r>
            <a:r>
              <a:rPr lang="en-AU" baseline="0" dirty="0" smtClean="0"/>
              <a:t> r</a:t>
            </a:r>
            <a:r>
              <a:rPr lang="en-AU" dirty="0" smtClean="0"/>
              <a:t>esults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93D03-B140-4609-9DC5-A0146A3E1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393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Model comparison.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93D03-B140-4609-9DC5-A0146A3E1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358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Was the extra work worth</a:t>
            </a:r>
            <a:r>
              <a:rPr lang="en-AU" baseline="0" dirty="0" smtClean="0"/>
              <a:t> it?</a:t>
            </a:r>
          </a:p>
          <a:p>
            <a:r>
              <a:rPr lang="en-AU" baseline="0" dirty="0" smtClean="0"/>
              <a:t>No, all models appear to perform the same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93D03-B140-4609-9DC5-A0146A3E1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09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What kind of trend does the </a:t>
            </a:r>
            <a:r>
              <a:rPr lang="en-AU" dirty="0" err="1" smtClean="0"/>
              <a:t>SalePrice</a:t>
            </a:r>
            <a:r>
              <a:rPr lang="en-AU" dirty="0" smtClean="0"/>
              <a:t> have?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93D03-B140-4609-9DC5-A0146A3E1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297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What are some of the features that have a relationship with the target variable, </a:t>
            </a:r>
            <a:r>
              <a:rPr lang="en-AU" dirty="0" err="1"/>
              <a:t>SalePrice</a:t>
            </a:r>
            <a:r>
              <a:rPr lang="en-A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93D03-B140-4609-9DC5-A0146A3E1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2977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What features have a high correlation with </a:t>
            </a:r>
            <a:r>
              <a:rPr lang="en-AU" dirty="0" err="1"/>
              <a:t>SalesPrice</a:t>
            </a:r>
            <a:r>
              <a:rPr lang="en-AU" dirty="0"/>
              <a:t>. These are potential predictors.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93D03-B140-4609-9DC5-A0146A3E1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455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processing steps that I tried. The ones that worked and the ones that didn’t.</a:t>
            </a:r>
          </a:p>
          <a:p>
            <a:r>
              <a:rPr lang="en-AU" dirty="0" smtClean="0"/>
              <a:t>101 </a:t>
            </a:r>
            <a:r>
              <a:rPr lang="en-AU" dirty="0"/>
              <a:t>outliers were removed.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93D03-B140-4609-9DC5-A0146A3E1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849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processing steps that increased complexity of the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93D03-B140-4609-9DC5-A0146A3E1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964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3 new features relating to the average price in the previous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93D03-B140-4609-9DC5-A0146A3E1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8393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Updated potential predictors with the </a:t>
            </a:r>
            <a:r>
              <a:rPr lang="en-AU" dirty="0" smtClean="0"/>
              <a:t>275+3</a:t>
            </a:r>
            <a:r>
              <a:rPr lang="en-AU" baseline="0" dirty="0" smtClean="0"/>
              <a:t> </a:t>
            </a:r>
            <a:r>
              <a:rPr lang="en-AU" dirty="0" smtClean="0"/>
              <a:t>features</a:t>
            </a:r>
            <a:r>
              <a:rPr lang="en-A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93D03-B140-4609-9DC5-A0146A3E1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584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Modelling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93D03-B140-4609-9DC5-A0146A3E1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905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C5062-19F7-41C3-86D5-1890B2515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9C4858-2DAF-4654-AF19-29DBD8EDC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753F6E-29D2-4D1C-8D28-A2C0173C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9C28-0F6C-47A5-8A66-5031E129F27D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7DFB68-805C-47A4-A71F-3ACDFC6E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9C2A06-DA75-4366-8331-C8EB2677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A4A9-E585-48E4-B1A7-5E38126F9D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04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12300-CAF9-4940-BEF9-12DAE71F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97772D-6140-4B6A-BD24-38DBD5130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E34180-EA5C-41EA-B0FE-7B26481F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9C28-0F6C-47A5-8A66-5031E129F27D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9F165B-BB8C-404E-8EEC-BCD85B53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1D8A6B-C41C-453A-9CDA-AC682AF1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A4A9-E585-48E4-B1A7-5E38126F9D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22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29EB8E2-4983-47B6-BCC6-FBD74063E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26160B-B4AA-482E-BC3E-4F34B4803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41B9D3-C4DC-43D0-8797-C5A332A6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9C28-0F6C-47A5-8A66-5031E129F27D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C19B52-0CAE-42C5-AE84-48566EB5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1DB23D-CE82-4C2A-8B61-39CBB23F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A4A9-E585-48E4-B1A7-5E38126F9D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055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526D88-4D32-4E30-B0B3-8EFD4629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99C924-C082-4EEB-981B-885BF394B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01E409-9F46-4539-AEC2-E235950E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9C28-0F6C-47A5-8A66-5031E129F27D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F9C2AD-892E-4E98-B893-49CBFD5F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B82FB9-8F72-418C-BE9D-8E145730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A4A9-E585-48E4-B1A7-5E38126F9D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762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076DFE-3442-44EE-A5CB-65B17E24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CECC67-398A-47B6-9BEC-D591725A0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3F6F9B-41E7-4D69-9013-788B518C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9C28-0F6C-47A5-8A66-5031E129F27D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1F6A81-CA1B-4BD6-BC4C-D65C83D8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48B7DA-812F-4F28-9689-1CEBC73D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A4A9-E585-48E4-B1A7-5E38126F9D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579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91EA1-1B73-4466-9181-B25313E5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1FCB5F-EB2E-4D38-9A97-CC20B7385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A7136C-0A03-4CC5-BA1D-66802C2A5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7964C7-DC7A-447D-816C-204777B9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9C28-0F6C-47A5-8A66-5031E129F27D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19AF77-0F11-455F-9FBD-36565B08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F96CAF-18BE-4157-A4B0-30088717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A4A9-E585-48E4-B1A7-5E38126F9D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93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F7B73-191A-4625-ADEB-159E58676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2A753B-47A9-4FEF-AD46-8F4744088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B798EE-7663-4686-AC00-36BE7074F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3306B3C-09CA-40C0-A299-D1F801964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2C3DADD-64FB-4770-8763-ABFCF267C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DAC62D7-2AC2-4207-BD8D-D8A151E5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9C28-0F6C-47A5-8A66-5031E129F27D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331B7EA-A2F8-424A-B09B-BDB8BF58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D571953-33A0-4AB9-BADA-6B323877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A4A9-E585-48E4-B1A7-5E38126F9D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79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5F4EA-47B9-45FA-A120-1BD8A2F4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2D4B17A-2DE1-48D7-8B86-91D2F580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9C28-0F6C-47A5-8A66-5031E129F27D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D3F651-BF8C-48F2-9E30-330AAA8E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C43803-78F1-4FA0-89D3-B2CF4666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A4A9-E585-48E4-B1A7-5E38126F9D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4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0CFCC1B-A8CA-4113-A857-88545343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9C28-0F6C-47A5-8A66-5031E129F27D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32EBF6E-406C-45A5-831E-18980592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1A18D6-89F3-4019-B888-A6B15F60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A4A9-E585-48E4-B1A7-5E38126F9D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2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7A35CE-5626-41D8-B450-8DB8B60D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A1D8CC-F0A1-473D-BE05-20538A03F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CA7A54-F928-4AC7-9EF5-CA395926B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963A2B-5D56-4F0E-9DB9-C435AE26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9C28-0F6C-47A5-8A66-5031E129F27D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F53159-D113-4EBC-AD4A-76ED5019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E90D7F-4D13-4B48-838B-34D8A7A3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A4A9-E585-48E4-B1A7-5E38126F9D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28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91F122-A14B-4A95-A1ED-E1327D88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06B7F70-6807-4C22-8C4D-B0EC19D4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76A94B-E605-4C73-9444-A94579D3F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649570-3C8F-4D8B-97A6-9E62ABC3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9C28-0F6C-47A5-8A66-5031E129F27D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A90B19-EBBD-4D6A-8FEC-A20327CC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A24BA6-DE33-44C4-969F-C633BCC4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A4A9-E585-48E4-B1A7-5E38126F9D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47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7567458-3F38-4296-9243-316476BB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35E3EC-4740-4E30-BDDA-051EF910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A5BE21-AA03-4AFE-9ABC-AF1055FE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9C28-0F6C-47A5-8A66-5031E129F27D}" type="datetimeFigureOut">
              <a:rPr lang="en-AU" smtClean="0"/>
              <a:t>24/05/2019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2DD81F-DDBB-4B7A-9D95-8FB20C0C4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87AF4E-74D3-4B91-9A5A-3D98E668E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BA4A9-E585-48E4-B1A7-5E38126F9D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69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6963D2-2929-4415-AB65-53B918BDF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Housing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6E0A43-6F3B-49DF-B32B-F596D7B6B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Predicting Iowa house prices (2006 – 2010)</a:t>
            </a:r>
          </a:p>
        </p:txBody>
      </p:sp>
    </p:spTree>
    <p:extLst>
      <p:ext uri="{BB962C8B-B14F-4D97-AF65-F5344CB8AC3E}">
        <p14:creationId xmlns:p14="http://schemas.microsoft.com/office/powerpoint/2010/main" val="171179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7117EE-7451-460F-BF0F-F84CB83F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7F10C3-7C2B-4145-ABE8-A028A1B3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Tried running the linear regression model with the default hyperparameters (all </a:t>
            </a:r>
            <a:r>
              <a:rPr lang="en-AU" dirty="0" smtClean="0"/>
              <a:t>278 </a:t>
            </a:r>
            <a:r>
              <a:rPr lang="en-AU" dirty="0" smtClean="0"/>
              <a:t>features)</a:t>
            </a:r>
            <a:endParaRPr lang="en-AU" dirty="0"/>
          </a:p>
          <a:p>
            <a:pPr lvl="1"/>
            <a:r>
              <a:rPr lang="en-AU" dirty="0"/>
              <a:t>Adjusted R</a:t>
            </a:r>
            <a:r>
              <a:rPr lang="en-AU" baseline="30000" dirty="0"/>
              <a:t>2</a:t>
            </a:r>
            <a:r>
              <a:rPr lang="en-AU" dirty="0"/>
              <a:t> = </a:t>
            </a:r>
            <a:r>
              <a:rPr lang="en-AU" dirty="0" smtClean="0"/>
              <a:t>1.138 (not realistic)</a:t>
            </a:r>
            <a:endParaRPr lang="en-AU" dirty="0"/>
          </a:p>
          <a:p>
            <a:r>
              <a:rPr lang="en-AU" dirty="0"/>
              <a:t>Tried other linear models (</a:t>
            </a:r>
            <a:r>
              <a:rPr lang="en-AU" dirty="0" err="1"/>
              <a:t>LassoCV</a:t>
            </a:r>
            <a:r>
              <a:rPr lang="en-AU" dirty="0"/>
              <a:t>, </a:t>
            </a:r>
            <a:r>
              <a:rPr lang="en-AU" dirty="0" err="1"/>
              <a:t>RidgeCV</a:t>
            </a:r>
            <a:r>
              <a:rPr lang="en-AU" dirty="0"/>
              <a:t>, </a:t>
            </a:r>
            <a:r>
              <a:rPr lang="en-AU" dirty="0" err="1"/>
              <a:t>PassiceAgressiveRegressor</a:t>
            </a:r>
            <a:r>
              <a:rPr lang="en-AU" dirty="0"/>
              <a:t>, </a:t>
            </a:r>
            <a:r>
              <a:rPr lang="en-AU" dirty="0" err="1"/>
              <a:t>BaggingRegressor</a:t>
            </a:r>
            <a:r>
              <a:rPr lang="en-AU" dirty="0"/>
              <a:t>, SVR)</a:t>
            </a:r>
          </a:p>
          <a:p>
            <a:pPr lvl="1"/>
            <a:r>
              <a:rPr lang="en-AU" dirty="0"/>
              <a:t>The </a:t>
            </a:r>
            <a:r>
              <a:rPr lang="en-AU" dirty="0" err="1"/>
              <a:t>RidgeCV</a:t>
            </a:r>
            <a:r>
              <a:rPr lang="en-AU" dirty="0"/>
              <a:t> model performed </a:t>
            </a:r>
            <a:r>
              <a:rPr lang="en-AU" dirty="0" smtClean="0"/>
              <a:t>slightly better than the </a:t>
            </a:r>
            <a:r>
              <a:rPr lang="en-AU" dirty="0" err="1" smtClean="0"/>
              <a:t>LinearRegression</a:t>
            </a:r>
            <a:r>
              <a:rPr lang="en-AU" dirty="0" smtClean="0"/>
              <a:t> </a:t>
            </a:r>
            <a:r>
              <a:rPr lang="en-AU" dirty="0"/>
              <a:t>model, </a:t>
            </a:r>
            <a:r>
              <a:rPr lang="en-AU" dirty="0" smtClean="0"/>
              <a:t>giving </a:t>
            </a:r>
            <a:r>
              <a:rPr lang="en-AU" dirty="0"/>
              <a:t>an additional </a:t>
            </a:r>
            <a:r>
              <a:rPr lang="en-AU" dirty="0" smtClean="0"/>
              <a:t>0.02 </a:t>
            </a:r>
            <a:r>
              <a:rPr lang="en-AU" dirty="0"/>
              <a:t>increase in </a:t>
            </a:r>
            <a:r>
              <a:rPr lang="en-AU" dirty="0" smtClean="0"/>
              <a:t>R</a:t>
            </a:r>
            <a:r>
              <a:rPr lang="en-AU" baseline="30000" dirty="0" smtClean="0"/>
              <a:t>2</a:t>
            </a:r>
            <a:r>
              <a:rPr lang="en-AU" dirty="0" smtClean="0"/>
              <a:t> (unadjusted </a:t>
            </a:r>
            <a:r>
              <a:rPr lang="en-AU" dirty="0"/>
              <a:t>R</a:t>
            </a:r>
            <a:r>
              <a:rPr lang="en-AU" baseline="30000" dirty="0"/>
              <a:t>2</a:t>
            </a:r>
            <a:r>
              <a:rPr lang="en-AU" dirty="0" smtClean="0"/>
              <a:t>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645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1DA74A-2086-453F-BB47-CE59B124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Optimisation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F1005F-433B-4210-A8DA-7A342FD12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 </a:t>
            </a:r>
            <a:r>
              <a:rPr lang="en-AU" dirty="0"/>
              <a:t>applied forward feature </a:t>
            </a:r>
            <a:r>
              <a:rPr lang="en-AU" dirty="0" smtClean="0"/>
              <a:t>selection on all the models </a:t>
            </a:r>
            <a:r>
              <a:rPr lang="en-AU" dirty="0"/>
              <a:t>to choose the best </a:t>
            </a:r>
            <a:r>
              <a:rPr lang="en-AU" dirty="0" smtClean="0"/>
              <a:t>model and feature set.</a:t>
            </a:r>
          </a:p>
          <a:p>
            <a:r>
              <a:rPr lang="en-AU" dirty="0" err="1" smtClean="0"/>
              <a:t>LinearRegression</a:t>
            </a:r>
            <a:r>
              <a:rPr lang="en-AU" dirty="0" smtClean="0"/>
              <a:t> won out with </a:t>
            </a:r>
            <a:r>
              <a:rPr lang="en-AU" dirty="0" err="1" smtClean="0"/>
              <a:t>adjsuted</a:t>
            </a:r>
            <a:r>
              <a:rPr lang="en-AU" dirty="0" smtClean="0"/>
              <a:t> R</a:t>
            </a:r>
            <a:r>
              <a:rPr lang="en-AU" baseline="30000" dirty="0" smtClean="0"/>
              <a:t>2</a:t>
            </a:r>
            <a:r>
              <a:rPr lang="en-AU" dirty="0" smtClean="0"/>
              <a:t> </a:t>
            </a:r>
            <a:r>
              <a:rPr lang="en-AU" dirty="0" smtClean="0"/>
              <a:t>of 0.912</a:t>
            </a:r>
            <a:endParaRPr lang="en-AU" dirty="0"/>
          </a:p>
          <a:p>
            <a:r>
              <a:rPr lang="en-AU" dirty="0"/>
              <a:t>Then I applied an optimisation function to tune the hyperparameters</a:t>
            </a:r>
          </a:p>
          <a:p>
            <a:pPr lvl="1"/>
            <a:r>
              <a:rPr lang="en-AU" dirty="0" err="1" smtClean="0"/>
              <a:t>Fit_intercept</a:t>
            </a:r>
            <a:endParaRPr lang="en-AU" dirty="0"/>
          </a:p>
          <a:p>
            <a:pPr lvl="1"/>
            <a:r>
              <a:rPr lang="en-AU" dirty="0" smtClean="0"/>
              <a:t>normalise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Adjusted R</a:t>
            </a:r>
            <a:r>
              <a:rPr lang="en-AU" baseline="30000" dirty="0"/>
              <a:t>2</a:t>
            </a:r>
            <a:r>
              <a:rPr lang="en-AU" dirty="0"/>
              <a:t> = </a:t>
            </a:r>
            <a:r>
              <a:rPr lang="en-AU" dirty="0" smtClean="0"/>
              <a:t>0.913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593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54A74B-4FB3-4EF4-ACDB-EA6D4EB6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00347" cy="765958"/>
          </a:xfrm>
        </p:spPr>
        <p:txBody>
          <a:bodyPr/>
          <a:lstStyle/>
          <a:p>
            <a:r>
              <a:rPr lang="en-AU"/>
              <a:t>Model Performance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56C5FA2-56BD-417E-9170-A911669B3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en-AU" dirty="0"/>
              <a:t>Optimised </a:t>
            </a:r>
            <a:r>
              <a:rPr lang="en-AU" dirty="0" err="1" smtClean="0"/>
              <a:t>LinearRegression</a:t>
            </a:r>
            <a:r>
              <a:rPr lang="en-AU" dirty="0" smtClean="0"/>
              <a:t> </a:t>
            </a:r>
            <a:r>
              <a:rPr lang="en-AU" dirty="0"/>
              <a:t>model with Forward feature </a:t>
            </a:r>
            <a:r>
              <a:rPr lang="en-AU" dirty="0" smtClean="0"/>
              <a:t>selection (</a:t>
            </a:r>
            <a:r>
              <a:rPr lang="en-AU" smtClean="0"/>
              <a:t>30 features):</a:t>
            </a:r>
            <a:endParaRPr lang="en-AU" dirty="0"/>
          </a:p>
          <a:p>
            <a:r>
              <a:rPr lang="en-AU" dirty="0"/>
              <a:t>Adjusted R</a:t>
            </a:r>
            <a:r>
              <a:rPr lang="en-AU" baseline="30000" dirty="0"/>
              <a:t>2</a:t>
            </a:r>
            <a:r>
              <a:rPr lang="en-AU" dirty="0"/>
              <a:t> = </a:t>
            </a:r>
            <a:r>
              <a:rPr lang="en-AU" dirty="0" smtClean="0"/>
              <a:t>0.913</a:t>
            </a:r>
            <a:endParaRPr lang="en-AU" dirty="0"/>
          </a:p>
          <a:p>
            <a:endParaRPr lang="en-AU" dirty="0"/>
          </a:p>
          <a:p>
            <a:r>
              <a:rPr lang="en-AU" dirty="0"/>
              <a:t>The model performs reasonably well, except for the more expensive models, where there isn’t as much data available.</a:t>
            </a:r>
          </a:p>
          <a:p>
            <a:r>
              <a:rPr lang="en-AU" dirty="0"/>
              <a:t>The model under estimates the value of the house’s greater than $300,000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EB6446E3-C8EA-48AE-B382-129621DEA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708" y="581891"/>
            <a:ext cx="7260266" cy="5878285"/>
          </a:xfrm>
        </p:spPr>
      </p:pic>
    </p:spTree>
    <p:extLst>
      <p:ext uri="{BB962C8B-B14F-4D97-AF65-F5344CB8AC3E}">
        <p14:creationId xmlns:p14="http://schemas.microsoft.com/office/powerpoint/2010/main" val="27255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2F4ACD5-1413-43B9-AC5E-79D61A9D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AU" dirty="0"/>
              <a:t>Comparison of Models Used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192F2615-6D30-4684-9BD4-E36EDF173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Linear (Default) R</a:t>
            </a:r>
            <a:r>
              <a:rPr lang="en-US" sz="1800" baseline="30000" dirty="0"/>
              <a:t>2</a:t>
            </a:r>
            <a:r>
              <a:rPr lang="en-US" sz="1800" dirty="0"/>
              <a:t>:                   </a:t>
            </a:r>
            <a:r>
              <a:rPr lang="en-US" sz="1800" dirty="0" smtClean="0"/>
              <a:t>1.138</a:t>
            </a:r>
            <a:endParaRPr lang="en-US" sz="1800" dirty="0"/>
          </a:p>
          <a:p>
            <a:r>
              <a:rPr lang="en-US" sz="1800" dirty="0" err="1" smtClean="0"/>
              <a:t>RidgeCV</a:t>
            </a:r>
            <a:r>
              <a:rPr lang="en-US" sz="1800" dirty="0" smtClean="0"/>
              <a:t> </a:t>
            </a:r>
            <a:r>
              <a:rPr lang="en-US" sz="1800" dirty="0"/>
              <a:t>(Feature Selection) R</a:t>
            </a:r>
            <a:r>
              <a:rPr lang="en-US" sz="1800" baseline="30000" dirty="0"/>
              <a:t>2</a:t>
            </a:r>
            <a:r>
              <a:rPr lang="en-US" sz="1800" dirty="0"/>
              <a:t>: </a:t>
            </a:r>
            <a:r>
              <a:rPr lang="en-US" sz="1800" dirty="0" smtClean="0"/>
              <a:t>0.909</a:t>
            </a:r>
            <a:endParaRPr lang="en-US" sz="1800" dirty="0"/>
          </a:p>
          <a:p>
            <a:r>
              <a:rPr lang="en-US" sz="1800" dirty="0" smtClean="0"/>
              <a:t>Linear(</a:t>
            </a:r>
            <a:r>
              <a:rPr lang="en-US" sz="1800" dirty="0" err="1" smtClean="0"/>
              <a:t>Optimised</a:t>
            </a:r>
            <a:r>
              <a:rPr lang="en-US" sz="1800" dirty="0"/>
              <a:t>) R</a:t>
            </a:r>
            <a:r>
              <a:rPr lang="en-US" sz="1800" baseline="30000" dirty="0"/>
              <a:t>2</a:t>
            </a:r>
            <a:r>
              <a:rPr lang="en-US" sz="1800" dirty="0"/>
              <a:t>: 	</a:t>
            </a:r>
            <a:r>
              <a:rPr lang="en-US" sz="1800" dirty="0" smtClean="0"/>
              <a:t>    0.913</a:t>
            </a:r>
            <a:endParaRPr lang="en-US" sz="1800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xmlns="" id="{339A5E70-7D4B-44CF-B333-54FCD4E48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069" y="472539"/>
            <a:ext cx="7290215" cy="59416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807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7099B777-0395-4C97-ACE5-23D3A04CB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86" y="194389"/>
            <a:ext cx="7552944" cy="64692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0119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5C1A5C9-298F-4ED2-AF5B-FABDD608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4" y="2383931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478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F01B0B-6D90-46B5-8E31-6E22CA6F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/>
              <a:t>Exploratory Data Analysis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xmlns="" id="{389E3A93-255C-4838-86EF-5271FBDE61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" r="1" b="1"/>
          <a:stretch/>
        </p:blipFill>
        <p:spPr bwMode="auto">
          <a:xfrm>
            <a:off x="2932075" y="1304144"/>
            <a:ext cx="5943853" cy="545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5CD00-9F4A-442A-8358-D7ABBC38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69" y="341680"/>
            <a:ext cx="3827585" cy="2424966"/>
          </a:xfrm>
        </p:spPr>
        <p:txBody>
          <a:bodyPr/>
          <a:lstStyle/>
          <a:p>
            <a:r>
              <a:rPr lang="en-AU" dirty="0"/>
              <a:t>Exploratory Data Analysis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298" y="189880"/>
            <a:ext cx="7710117" cy="6573238"/>
          </a:xfrm>
        </p:spPr>
      </p:pic>
    </p:spTree>
    <p:extLst>
      <p:ext uri="{BB962C8B-B14F-4D97-AF65-F5344CB8AC3E}">
        <p14:creationId xmlns:p14="http://schemas.microsoft.com/office/powerpoint/2010/main" val="54369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5CD00-9F4A-442A-8358-D7ABBC38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Exploratory Data Analysis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0F33DF39-5988-4C41-8783-7F0E70425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016" y="1294411"/>
            <a:ext cx="8474523" cy="490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5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0E3984-CD00-4410-8CE7-5AE0F456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55026" cy="2651207"/>
          </a:xfrm>
        </p:spPr>
        <p:txBody>
          <a:bodyPr/>
          <a:lstStyle/>
          <a:p>
            <a:r>
              <a:rPr lang="en-AU" dirty="0"/>
              <a:t>Potential Predictors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4237D2A6-7CD5-4D75-9782-B0659F747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865" y="245071"/>
            <a:ext cx="6841177" cy="6323777"/>
          </a:xfrm>
        </p:spPr>
      </p:pic>
    </p:spTree>
    <p:extLst>
      <p:ext uri="{BB962C8B-B14F-4D97-AF65-F5344CB8AC3E}">
        <p14:creationId xmlns:p14="http://schemas.microsoft.com/office/powerpoint/2010/main" val="265987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642FF-13CC-45F0-8782-99AE2729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821F76-C699-44F2-9B25-2D1B46195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1365662"/>
            <a:ext cx="4100346" cy="4928260"/>
          </a:xfrm>
        </p:spPr>
        <p:txBody>
          <a:bodyPr>
            <a:normAutofit fontScale="92500" lnSpcReduction="20000"/>
          </a:bodyPr>
          <a:lstStyle/>
          <a:p>
            <a:r>
              <a:rPr lang="en-AU" dirty="0" err="1"/>
              <a:t>NaN</a:t>
            </a:r>
            <a:r>
              <a:rPr lang="en-AU" dirty="0"/>
              <a:t> values were replaced with an identifier that indicated </a:t>
            </a:r>
            <a:r>
              <a:rPr lang="en-AU" dirty="0" smtClean="0"/>
              <a:t>that the </a:t>
            </a:r>
            <a:r>
              <a:rPr lang="en-AU" dirty="0"/>
              <a:t>house did not have this feature, or the mean value.</a:t>
            </a:r>
          </a:p>
          <a:p>
            <a:pPr lvl="1"/>
            <a:r>
              <a:rPr lang="en-AU" dirty="0" err="1"/>
              <a:t>Eg</a:t>
            </a:r>
            <a:r>
              <a:rPr lang="en-AU" dirty="0"/>
              <a:t>, 2ndFlrSF = 0, because there was no second floor; or</a:t>
            </a:r>
          </a:p>
          <a:p>
            <a:pPr lvl="1"/>
            <a:r>
              <a:rPr lang="en-AU" dirty="0"/>
              <a:t>      </a:t>
            </a:r>
            <a:r>
              <a:rPr lang="en-AU" dirty="0" err="1"/>
              <a:t>GarageYrblt</a:t>
            </a:r>
            <a:r>
              <a:rPr lang="en-AU" dirty="0"/>
              <a:t> = mean value</a:t>
            </a:r>
          </a:p>
          <a:p>
            <a:r>
              <a:rPr lang="en-AU" dirty="0"/>
              <a:t>I removed outliers from the </a:t>
            </a:r>
            <a:r>
              <a:rPr lang="en-AU" dirty="0" smtClean="0"/>
              <a:t>several main features </a:t>
            </a:r>
            <a:r>
              <a:rPr lang="en-AU" sz="2200" dirty="0" smtClean="0"/>
              <a:t>(</a:t>
            </a:r>
            <a:r>
              <a:rPr lang="en-AU" sz="2200" dirty="0" err="1" smtClean="0"/>
              <a:t>LotFrontage</a:t>
            </a:r>
            <a:r>
              <a:rPr lang="en-AU" sz="2200" dirty="0"/>
              <a:t>, </a:t>
            </a:r>
            <a:r>
              <a:rPr lang="en-AU" sz="2200" dirty="0" err="1" smtClean="0"/>
              <a:t>TotalBsmtSF</a:t>
            </a:r>
            <a:r>
              <a:rPr lang="en-AU" sz="2200" dirty="0" smtClean="0"/>
              <a:t>, </a:t>
            </a:r>
            <a:r>
              <a:rPr lang="en-AU" sz="2200" dirty="0" err="1" smtClean="0"/>
              <a:t>salePrice</a:t>
            </a:r>
            <a:r>
              <a:rPr lang="en-AU" sz="2200" dirty="0" smtClean="0"/>
              <a:t>)</a:t>
            </a:r>
            <a:endParaRPr lang="en-AU" sz="2200" dirty="0"/>
          </a:p>
          <a:p>
            <a:pPr lvl="1"/>
            <a:r>
              <a:rPr lang="en-AU" dirty="0" smtClean="0"/>
              <a:t>Values greater </a:t>
            </a:r>
            <a:r>
              <a:rPr lang="en-AU" dirty="0"/>
              <a:t>than 3 </a:t>
            </a:r>
            <a:r>
              <a:rPr lang="en-AU" dirty="0" err="1"/>
              <a:t>std’s</a:t>
            </a:r>
            <a:r>
              <a:rPr lang="en-AU" dirty="0"/>
              <a:t> away from the mean were removed </a:t>
            </a:r>
            <a:r>
              <a:rPr lang="en-AU" dirty="0" smtClean="0"/>
              <a:t>(101).</a:t>
            </a:r>
            <a:endParaRPr lang="en-A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65701EA8-AFF4-4E1A-9A2F-BC6F125241E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135" y="1365661"/>
            <a:ext cx="6879535" cy="4746717"/>
          </a:xfrm>
        </p:spPr>
      </p:pic>
    </p:spTree>
    <p:extLst>
      <p:ext uri="{BB962C8B-B14F-4D97-AF65-F5344CB8AC3E}">
        <p14:creationId xmlns:p14="http://schemas.microsoft.com/office/powerpoint/2010/main" val="391718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CF4C25-1CFB-41DA-BF78-6B4086EE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1F1706-7932-4915-BE66-DD96DF60A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 tried converting the categorical features that were related to an order to ordinal numerical values</a:t>
            </a:r>
          </a:p>
          <a:p>
            <a:pPr lvl="1"/>
            <a:r>
              <a:rPr lang="en-AU" dirty="0" err="1"/>
              <a:t>Ie</a:t>
            </a:r>
            <a:r>
              <a:rPr lang="en-AU" dirty="0"/>
              <a:t>, the features relating to quality or condition.</a:t>
            </a:r>
          </a:p>
          <a:p>
            <a:r>
              <a:rPr lang="en-AU" dirty="0"/>
              <a:t>I tried converting the remaining categorical variables to dummy variables</a:t>
            </a:r>
            <a:r>
              <a:rPr lang="en-AU" dirty="0" smtClean="0"/>
              <a:t>.</a:t>
            </a:r>
          </a:p>
          <a:p>
            <a:r>
              <a:rPr lang="en-AU" dirty="0" smtClean="0"/>
              <a:t>Resulting in 275 features</a:t>
            </a:r>
          </a:p>
          <a:p>
            <a:r>
              <a:rPr lang="en-AU" dirty="0" smtClean="0"/>
              <a:t>I </a:t>
            </a:r>
            <a:r>
              <a:rPr lang="en-AU" dirty="0"/>
              <a:t>tried Scaling the data</a:t>
            </a:r>
          </a:p>
          <a:p>
            <a:pPr lvl="1"/>
            <a:r>
              <a:rPr lang="en-AU" dirty="0"/>
              <a:t>This resulted in a significant increase in the MSE (mean squared error) </a:t>
            </a:r>
          </a:p>
          <a:p>
            <a:pPr lvl="1"/>
            <a:r>
              <a:rPr lang="en-AU" dirty="0"/>
              <a:t>Later found out that the linear regression models automatically scale the data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277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688F0-2834-4411-8848-29019B3F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5423A7-AC41-4B85-873A-642748EE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 created 3 additional features</a:t>
            </a:r>
          </a:p>
          <a:p>
            <a:pPr marL="0" indent="0">
              <a:buNone/>
            </a:pPr>
            <a:r>
              <a:rPr lang="en-AU" dirty="0"/>
              <a:t>	1. The average </a:t>
            </a:r>
            <a:r>
              <a:rPr lang="en-AU" dirty="0" err="1"/>
              <a:t>SalePrice</a:t>
            </a:r>
            <a:r>
              <a:rPr lang="en-AU" dirty="0"/>
              <a:t> last year</a:t>
            </a:r>
          </a:p>
          <a:p>
            <a:pPr marL="0" indent="0">
              <a:buNone/>
            </a:pPr>
            <a:r>
              <a:rPr lang="en-AU" dirty="0"/>
              <a:t>	2. The average </a:t>
            </a:r>
            <a:r>
              <a:rPr lang="en-AU" dirty="0" err="1"/>
              <a:t>SalePrice</a:t>
            </a:r>
            <a:r>
              <a:rPr lang="en-AU" dirty="0"/>
              <a:t> in each neighbourhood last year</a:t>
            </a:r>
          </a:p>
          <a:p>
            <a:pPr marL="0" indent="0">
              <a:buNone/>
            </a:pPr>
            <a:r>
              <a:rPr lang="en-AU" dirty="0"/>
              <a:t>	3. The average </a:t>
            </a:r>
            <a:r>
              <a:rPr lang="en-AU" dirty="0" err="1"/>
              <a:t>SalePrice</a:t>
            </a:r>
            <a:r>
              <a:rPr lang="en-AU" dirty="0"/>
              <a:t> for each building class last year</a:t>
            </a:r>
          </a:p>
        </p:txBody>
      </p:sp>
    </p:spTree>
    <p:extLst>
      <p:ext uri="{BB962C8B-B14F-4D97-AF65-F5344CB8AC3E}">
        <p14:creationId xmlns:p14="http://schemas.microsoft.com/office/powerpoint/2010/main" val="105300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340E2B-18EE-4D3F-B443-7D3154AF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804513"/>
            <a:ext cx="5073580" cy="2281588"/>
          </a:xfrm>
        </p:spPr>
        <p:txBody>
          <a:bodyPr>
            <a:normAutofit/>
          </a:bodyPr>
          <a:lstStyle/>
          <a:p>
            <a:r>
              <a:rPr lang="en-AU" dirty="0" smtClean="0"/>
              <a:t>Potential </a:t>
            </a:r>
            <a:r>
              <a:rPr lang="en-AU" dirty="0"/>
              <a:t>Predictors </a:t>
            </a:r>
            <a:r>
              <a:rPr lang="en-AU" dirty="0" smtClean="0"/>
              <a:t>– update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sz="2400" dirty="0" smtClean="0"/>
              <a:t>278 features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FE2F52A-F8DB-4731-9523-9C9F78760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814" y="50152"/>
            <a:ext cx="5482617" cy="6633897"/>
          </a:xfrm>
        </p:spPr>
      </p:pic>
    </p:spTree>
    <p:extLst>
      <p:ext uri="{BB962C8B-B14F-4D97-AF65-F5344CB8AC3E}">
        <p14:creationId xmlns:p14="http://schemas.microsoft.com/office/powerpoint/2010/main" val="50373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503</Words>
  <Application>Microsoft Office PowerPoint</Application>
  <PresentationFormat>Custom</PresentationFormat>
  <Paragraphs>78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Housing Data</vt:lpstr>
      <vt:lpstr>Exploratory Data Analysis</vt:lpstr>
      <vt:lpstr>Exploratory Data Analysis</vt:lpstr>
      <vt:lpstr>Exploratory Data Analysis</vt:lpstr>
      <vt:lpstr>Potential Predictors</vt:lpstr>
      <vt:lpstr>Data Processing</vt:lpstr>
      <vt:lpstr>Data Processing</vt:lpstr>
      <vt:lpstr>Feature Engineering</vt:lpstr>
      <vt:lpstr>Potential Predictors – update  278 features</vt:lpstr>
      <vt:lpstr>Modelling</vt:lpstr>
      <vt:lpstr>Model Optimisation</vt:lpstr>
      <vt:lpstr>Model Performance</vt:lpstr>
      <vt:lpstr>Comparison of Models Used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Data</dc:title>
  <dc:creator>Beau Bellamy</dc:creator>
  <cp:lastModifiedBy>Beau Bellamy</cp:lastModifiedBy>
  <cp:revision>21</cp:revision>
  <dcterms:created xsi:type="dcterms:W3CDTF">2019-05-15T00:24:36Z</dcterms:created>
  <dcterms:modified xsi:type="dcterms:W3CDTF">2019-05-24T07:54:24Z</dcterms:modified>
</cp:coreProperties>
</file>