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87" r:id="rId3"/>
    <p:sldId id="278" r:id="rId4"/>
    <p:sldId id="292" r:id="rId5"/>
    <p:sldId id="277" r:id="rId6"/>
    <p:sldId id="259" r:id="rId7"/>
    <p:sldId id="260" r:id="rId8"/>
    <p:sldId id="263" r:id="rId9"/>
    <p:sldId id="264" r:id="rId10"/>
    <p:sldId id="265" r:id="rId11"/>
    <p:sldId id="270" r:id="rId12"/>
    <p:sldId id="279" r:id="rId13"/>
    <p:sldId id="266" r:id="rId14"/>
    <p:sldId id="293" r:id="rId15"/>
    <p:sldId id="267" r:id="rId16"/>
    <p:sldId id="298" r:id="rId17"/>
    <p:sldId id="280" r:id="rId18"/>
    <p:sldId id="288" r:id="rId19"/>
    <p:sldId id="299" r:id="rId20"/>
    <p:sldId id="302" r:id="rId21"/>
    <p:sldId id="283" r:id="rId22"/>
    <p:sldId id="284" r:id="rId23"/>
    <p:sldId id="286" r:id="rId24"/>
    <p:sldId id="296" r:id="rId25"/>
    <p:sldId id="282" r:id="rId26"/>
    <p:sldId id="291" r:id="rId27"/>
    <p:sldId id="271" r:id="rId28"/>
    <p:sldId id="289" r:id="rId29"/>
    <p:sldId id="294" r:id="rId30"/>
    <p:sldId id="276" r:id="rId31"/>
    <p:sldId id="295" r:id="rId32"/>
    <p:sldId id="300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6" autoAdjust="0"/>
  </p:normalViewPr>
  <p:slideViewPr>
    <p:cSldViewPr>
      <p:cViewPr varScale="1">
        <p:scale>
          <a:sx n="55" d="100"/>
          <a:sy n="55" d="100"/>
        </p:scale>
        <p:origin x="-15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38A8C-5568-4B11-B068-6CE277775B22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3BFFB-AB4B-4405-ABDF-A52E70D10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0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24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5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Value $14,827</a:t>
            </a:r>
          </a:p>
          <a:p>
            <a:r>
              <a:rPr lang="en-GB" dirty="0" smtClean="0"/>
              <a:t>https://www.bikesales.com.au/bikes/details/2004-yamaha-yzf-r1/SSE-AD-6044780/?Cr=21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2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Value $14,827</a:t>
            </a:r>
          </a:p>
          <a:p>
            <a:r>
              <a:rPr lang="en-GB" dirty="0" smtClean="0"/>
              <a:t>https://www.bikesales.com.au/bikes/details/2004-yamaha-yzf-r1/SSE-AD-6044780/?Cr=21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28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By</a:t>
            </a:r>
            <a:r>
              <a:rPr lang="en-AU" baseline="0" dirty="0"/>
              <a:t> showing buyers that they can save money, you can increase the number of bikes for sale from dealers.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0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Cross-Industry Standard Processing for Data Mining</a:t>
            </a:r>
          </a:p>
          <a:p>
            <a:r>
              <a:rPr lang="en-AU" dirty="0" smtClean="0"/>
              <a:t>Industry standard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9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4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6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0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Buyers:</a:t>
            </a:r>
            <a:r>
              <a:rPr lang="en-AU" baseline="0" dirty="0" smtClean="0"/>
              <a:t> additional $125,000</a:t>
            </a:r>
          </a:p>
          <a:p>
            <a:r>
              <a:rPr lang="en-AU" baseline="0" dirty="0" smtClean="0"/>
              <a:t>Sellers: $1.312 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6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0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Start with explaining</a:t>
            </a:r>
            <a:r>
              <a:rPr lang="en-AU" baseline="0" dirty="0" smtClean="0"/>
              <a:t> dealer=private 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8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Negotiate: 90%</a:t>
            </a:r>
          </a:p>
          <a:p>
            <a:r>
              <a:rPr lang="en-AU" dirty="0" smtClean="0"/>
              <a:t>Good</a:t>
            </a:r>
            <a:r>
              <a:rPr lang="en-AU" baseline="0" dirty="0" smtClean="0"/>
              <a:t> Deal: 80%</a:t>
            </a:r>
          </a:p>
          <a:p>
            <a:r>
              <a:rPr lang="en-AU" baseline="0" dirty="0" smtClean="0"/>
              <a:t>Great deal: 75%</a:t>
            </a:r>
          </a:p>
          <a:p>
            <a:r>
              <a:rPr lang="en-AU" baseline="0" dirty="0" smtClean="0"/>
              <a:t>It’s a Steal: 50%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7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BFFB-AB4B-4405-ABDF-A52E70D1028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7F54406-F458-4A9C-8C3B-2A8352DD49D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52A4C9-95BB-4CB9-98CD-6F032A7FF82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886"/>
            <a:ext cx="2376264" cy="810653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83152" cy="1146456"/>
          </a:xfrm>
        </p:spPr>
        <p:txBody>
          <a:bodyPr>
            <a:normAutofit/>
          </a:bodyPr>
          <a:lstStyle/>
          <a:p>
            <a:r>
              <a:rPr lang="en-AU" dirty="0" smtClean="0"/>
              <a:t>Bike Valuations 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563485" cy="5044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624579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By Beau Bellamy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003496" y="6245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31/7/19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6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10518B-33E3-40C9-9DD6-DD81F316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988840"/>
            <a:ext cx="2448272" cy="2304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/>
              <a:t>Similar distribution of bikes between dealers and private sellers.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332656"/>
            <a:ext cx="3352800" cy="1252728"/>
          </a:xfrm>
        </p:spPr>
        <p:txBody>
          <a:bodyPr/>
          <a:lstStyle/>
          <a:p>
            <a:r>
              <a:rPr lang="en-AU" dirty="0" smtClean="0"/>
              <a:t>Kilometres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52736"/>
            <a:ext cx="6207000" cy="5568043"/>
          </a:xfrm>
        </p:spPr>
      </p:pic>
    </p:spTree>
    <p:extLst>
      <p:ext uri="{BB962C8B-B14F-4D97-AF65-F5344CB8AC3E}">
        <p14:creationId xmlns:p14="http://schemas.microsoft.com/office/powerpoint/2010/main" val="33427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C5F33F-1C35-4722-A827-952CE332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3300" y="2231999"/>
            <a:ext cx="2386492" cy="285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Engine capacity seems to be evenly distributed amongst private sellers and dealers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352800" cy="1252728"/>
          </a:xfrm>
        </p:spPr>
        <p:txBody>
          <a:bodyPr/>
          <a:lstStyle/>
          <a:p>
            <a:r>
              <a:rPr lang="en-AU" dirty="0"/>
              <a:t>Engine Size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40554"/>
            <a:ext cx="6121079" cy="5603333"/>
          </a:xfrm>
        </p:spPr>
      </p:pic>
    </p:spTree>
    <p:extLst>
      <p:ext uri="{BB962C8B-B14F-4D97-AF65-F5344CB8AC3E}">
        <p14:creationId xmlns:p14="http://schemas.microsoft.com/office/powerpoint/2010/main" val="21943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E8EAE0B-A600-4989-B064-75C91FE1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477" y="2492896"/>
            <a:ext cx="2366315" cy="2160240"/>
          </a:xfrm>
        </p:spPr>
        <p:txBody>
          <a:bodyPr>
            <a:normAutofit/>
          </a:bodyPr>
          <a:lstStyle/>
          <a:p>
            <a:r>
              <a:rPr lang="en-AU" sz="2400" dirty="0"/>
              <a:t>Dealers and private sellers have a similar distribution of all brands.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4CDFAD57-78CE-4E4A-A62D-EB4AAC15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3352800" cy="1252728"/>
          </a:xfrm>
        </p:spPr>
        <p:txBody>
          <a:bodyPr/>
          <a:lstStyle/>
          <a:p>
            <a:r>
              <a:rPr lang="en-AU" dirty="0"/>
              <a:t>Brands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E159967-AA1B-4851-9C60-9237F625D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29" y="1124744"/>
            <a:ext cx="5944869" cy="5456917"/>
          </a:xfrm>
        </p:spPr>
      </p:pic>
    </p:spTree>
    <p:extLst>
      <p:ext uri="{BB962C8B-B14F-4D97-AF65-F5344CB8AC3E}">
        <p14:creationId xmlns:p14="http://schemas.microsoft.com/office/powerpoint/2010/main" val="27075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412777"/>
            <a:ext cx="7602691" cy="50875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Naive Model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7391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37% </a:t>
            </a:r>
            <a:r>
              <a:rPr lang="en-AU" dirty="0"/>
              <a:t>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8" y="1217924"/>
            <a:ext cx="8623700" cy="55563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en-AU" dirty="0" smtClean="0"/>
              <a:t>Models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1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6" y="1346835"/>
            <a:ext cx="7496568" cy="5016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Model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5496" y="176352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90% </a:t>
            </a:r>
            <a:r>
              <a:rPr lang="en-AU" dirty="0"/>
              <a:t>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Inferred Dealer Model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1" y="1412776"/>
            <a:ext cx="2760655" cy="2548004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88" y="1412776"/>
            <a:ext cx="2805038" cy="251628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1" y="4114293"/>
            <a:ext cx="2760655" cy="2527147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xmlns="" id="{1E159967-AA1B-4851-9C60-9237F625D6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114293"/>
            <a:ext cx="2753122" cy="25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8B5BE72-DBB6-49DE-9D72-B8851AAC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04338"/>
            <a:ext cx="7416824" cy="49631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58651E-6E75-4727-8E27-DFC5ACC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Inferred Dealer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7E4A77-4D07-4B67-90D8-CE83E31E3D29}"/>
              </a:ext>
            </a:extLst>
          </p:cNvPr>
          <p:cNvSpPr txBox="1"/>
          <p:nvPr/>
        </p:nvSpPr>
        <p:spPr>
          <a:xfrm>
            <a:off x="1187624" y="186516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95 </a:t>
            </a:r>
            <a:r>
              <a:rPr lang="en-AU" dirty="0"/>
              <a:t>% accuracy</a:t>
            </a:r>
          </a:p>
        </p:txBody>
      </p:sp>
    </p:spTree>
    <p:extLst>
      <p:ext uri="{BB962C8B-B14F-4D97-AF65-F5344CB8AC3E}">
        <p14:creationId xmlns:p14="http://schemas.microsoft.com/office/powerpoint/2010/main" val="9264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2" y="1340768"/>
            <a:ext cx="7049134" cy="50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Deep Learning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98305" y="17948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95 %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8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Deployment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93964"/>
            <a:ext cx="8712967" cy="440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7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2" y="548680"/>
            <a:ext cx="1517650" cy="182245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619672" y="2636912"/>
            <a:ext cx="7207712" cy="370559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Data Scientist – </a:t>
            </a:r>
            <a:r>
              <a:rPr lang="en-AU" dirty="0" err="1" smtClean="0"/>
              <a:t>Lynxx</a:t>
            </a:r>
            <a:r>
              <a:rPr lang="en-AU" dirty="0" smtClean="0"/>
              <a:t> 			</a:t>
            </a:r>
            <a:r>
              <a:rPr lang="en-AU" sz="1600" dirty="0" smtClean="0"/>
              <a:t>(June 2019)</a:t>
            </a:r>
            <a:endParaRPr lang="en-AU" dirty="0" smtClean="0"/>
          </a:p>
          <a:p>
            <a:pPr lvl="1"/>
            <a:r>
              <a:rPr lang="en-GB" dirty="0" smtClean="0"/>
              <a:t>I help </a:t>
            </a:r>
            <a:r>
              <a:rPr lang="en-GB" dirty="0"/>
              <a:t>organisations across a range of industries solve the complex problems </a:t>
            </a:r>
            <a:r>
              <a:rPr lang="en-GB" dirty="0" smtClean="0"/>
              <a:t>with </a:t>
            </a:r>
            <a:r>
              <a:rPr lang="en-GB" dirty="0"/>
              <a:t>the power </a:t>
            </a:r>
            <a:r>
              <a:rPr lang="en-GB" dirty="0" smtClean="0"/>
              <a:t>of data</a:t>
            </a:r>
            <a:endParaRPr lang="en-AU" dirty="0" smtClean="0"/>
          </a:p>
          <a:p>
            <a:r>
              <a:rPr lang="en-AU" dirty="0" smtClean="0"/>
              <a:t>Data Analyst – ARTC			</a:t>
            </a:r>
            <a:r>
              <a:rPr lang="en-AU" sz="1600" dirty="0" smtClean="0"/>
              <a:t>(5 years)</a:t>
            </a:r>
            <a:endParaRPr lang="en-AU" dirty="0" smtClean="0"/>
          </a:p>
          <a:p>
            <a:pPr lvl="1"/>
            <a:r>
              <a:rPr lang="en-AU" dirty="0" smtClean="0"/>
              <a:t>Developed tools to enhance the analytical ability of the company and produce capacity models</a:t>
            </a:r>
          </a:p>
          <a:p>
            <a:r>
              <a:rPr lang="en-AU" dirty="0" smtClean="0"/>
              <a:t>Masters Astrophysicists – Sydney </a:t>
            </a:r>
            <a:r>
              <a:rPr lang="en-AU" dirty="0" err="1" smtClean="0"/>
              <a:t>Uni</a:t>
            </a:r>
            <a:r>
              <a:rPr lang="en-AU" dirty="0" smtClean="0"/>
              <a:t>	</a:t>
            </a:r>
            <a:r>
              <a:rPr lang="en-AU" sz="1600" dirty="0" smtClean="0"/>
              <a:t>(3 </a:t>
            </a:r>
            <a:r>
              <a:rPr lang="en-AU" sz="1600" dirty="0"/>
              <a:t>years</a:t>
            </a:r>
            <a:r>
              <a:rPr lang="en-AU" sz="1600" dirty="0" smtClean="0"/>
              <a:t>)</a:t>
            </a:r>
            <a:endParaRPr lang="en-AU" dirty="0" smtClean="0"/>
          </a:p>
          <a:p>
            <a:pPr lvl="1"/>
            <a:r>
              <a:rPr lang="en-AU" dirty="0" smtClean="0"/>
              <a:t>Produced original research to identify over 40 new members of two stellar clusters, allowing for more information to be fed into stellar evolution modelling.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909960" cy="909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43176"/>
            <a:ext cx="909960" cy="909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909960" cy="90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93964"/>
            <a:ext cx="8712967" cy="440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18875" y="3090446"/>
            <a:ext cx="216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$14,827 – It’s a Steal</a:t>
            </a:r>
            <a:endParaRPr lang="en-GB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can further validate the results of the model by conducting professional valuations on a random subset of the results.</a:t>
            </a:r>
          </a:p>
          <a:p>
            <a:r>
              <a:rPr lang="en-AU" dirty="0" smtClean="0"/>
              <a:t>We can deploy the model to a subset of users and perform an A/B test to verify the size and effect of the bike valuation.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economic modelling indicates a yearly revenue of $</a:t>
            </a:r>
            <a:r>
              <a:rPr lang="en-AU" dirty="0"/>
              <a:t>5</a:t>
            </a:r>
            <a:r>
              <a:rPr lang="en-AU" dirty="0" smtClean="0"/>
              <a:t>M+</a:t>
            </a:r>
          </a:p>
          <a:p>
            <a:r>
              <a:rPr lang="en-AU" dirty="0" smtClean="0"/>
              <a:t>We can provide an accurate valuation for a motorbike</a:t>
            </a:r>
          </a:p>
          <a:p>
            <a:r>
              <a:rPr lang="en-AU" dirty="0" smtClean="0"/>
              <a:t>This will increase revenue by $1.4M + per year</a:t>
            </a:r>
          </a:p>
          <a:p>
            <a:r>
              <a:rPr lang="en-AU" dirty="0" smtClean="0"/>
              <a:t>Validation can be accomplished using A/B testing.</a:t>
            </a:r>
          </a:p>
          <a:p>
            <a:r>
              <a:rPr lang="en-GB" dirty="0" smtClean="0"/>
              <a:t>Can be applied to a larger part of your network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9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818093" cy="4785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Applicable to your entire Network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6325522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https://www.bikesales.com.au/info/network-directory</a:t>
            </a:r>
          </a:p>
        </p:txBody>
      </p:sp>
    </p:spTree>
    <p:extLst>
      <p:ext uri="{BB962C8B-B14F-4D97-AF65-F5344CB8AC3E}">
        <p14:creationId xmlns:p14="http://schemas.microsoft.com/office/powerpoint/2010/main" val="21050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6872"/>
            <a:ext cx="7444349" cy="3849291"/>
          </a:xfrm>
        </p:spPr>
        <p:txBody>
          <a:bodyPr>
            <a:normAutofit/>
          </a:bodyPr>
          <a:lstStyle/>
          <a:p>
            <a:r>
              <a:rPr lang="en-AU" dirty="0" smtClean="0"/>
              <a:t>Automated data acquisition</a:t>
            </a:r>
          </a:p>
          <a:p>
            <a:pPr lvl="1"/>
            <a:r>
              <a:rPr lang="en-AU" dirty="0"/>
              <a:t>https://</a:t>
            </a:r>
            <a:r>
              <a:rPr lang="en-AU" dirty="0" smtClean="0"/>
              <a:t>github.com/beaubellamy/BikeSales/bikeSales.py</a:t>
            </a:r>
            <a:endParaRPr lang="en-AU" dirty="0"/>
          </a:p>
          <a:p>
            <a:r>
              <a:rPr lang="en-AU" dirty="0"/>
              <a:t>GitHub: </a:t>
            </a:r>
            <a:r>
              <a:rPr lang="en-AU" dirty="0" smtClean="0"/>
              <a:t> </a:t>
            </a:r>
            <a:r>
              <a:rPr lang="en-AU" sz="1600" dirty="0"/>
              <a:t>(https://github.com/beaubellamy/Data-Science-Course/tree/master/Capstone%20Project)</a:t>
            </a:r>
            <a:endParaRPr lang="en-AU" dirty="0" smtClean="0"/>
          </a:p>
          <a:p>
            <a:pPr lvl="1"/>
            <a:r>
              <a:rPr lang="en-GB" dirty="0"/>
              <a:t>01 Capstone Project - </a:t>
            </a:r>
            <a:r>
              <a:rPr lang="en-GB" dirty="0" err="1" smtClean="0"/>
              <a:t>Cleaning.ipynb</a:t>
            </a:r>
            <a:endParaRPr lang="en-GB" dirty="0" smtClean="0"/>
          </a:p>
          <a:p>
            <a:pPr lvl="1"/>
            <a:r>
              <a:rPr lang="en-GB" dirty="0"/>
              <a:t>02 Capstone Project - Feature </a:t>
            </a:r>
            <a:r>
              <a:rPr lang="en-GB" dirty="0" err="1" smtClean="0"/>
              <a:t>Engineering.ipynb</a:t>
            </a:r>
            <a:endParaRPr lang="en-GB" dirty="0" smtClean="0"/>
          </a:p>
          <a:p>
            <a:pPr lvl="1"/>
            <a:r>
              <a:rPr lang="en-GB" dirty="0"/>
              <a:t>03 Capstone Project - Feature </a:t>
            </a:r>
            <a:r>
              <a:rPr lang="en-GB" dirty="0" err="1" smtClean="0"/>
              <a:t>Selection.ipynb</a:t>
            </a:r>
            <a:endParaRPr lang="en-GB" dirty="0" smtClean="0"/>
          </a:p>
          <a:p>
            <a:pPr lvl="1"/>
            <a:r>
              <a:rPr lang="en-GB" dirty="0"/>
              <a:t>04 Capstone Project - </a:t>
            </a:r>
            <a:r>
              <a:rPr lang="en-GB" dirty="0" err="1" smtClean="0"/>
              <a:t>Modelling.ipynb</a:t>
            </a:r>
            <a:endParaRPr lang="en-GB" dirty="0" smtClean="0"/>
          </a:p>
          <a:p>
            <a:pPr lvl="1"/>
            <a:r>
              <a:rPr lang="en-GB" dirty="0" smtClean="0"/>
              <a:t>Project </a:t>
            </a:r>
            <a:r>
              <a:rPr lang="en-GB" dirty="0"/>
              <a:t>documentation.docx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Supporting Documents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Extra slides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7" y="1268760"/>
            <a:ext cx="7712792" cy="52977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Price Distribution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772816"/>
            <a:ext cx="23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Average $9900 </a:t>
            </a:r>
            <a:r>
              <a:rPr lang="en-GB" dirty="0"/>
              <a:t>±</a:t>
            </a:r>
            <a:r>
              <a:rPr lang="en-AU" dirty="0"/>
              <a:t> $320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0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 CRISP-DM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40756"/>
            <a:ext cx="4969628" cy="49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520452" y="2276872"/>
            <a:ext cx="8064896" cy="33843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6732240" y="4761148"/>
            <a:ext cx="93610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809952" y="3969060"/>
            <a:ext cx="93610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815408" y="3140968"/>
            <a:ext cx="93610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827584" y="512676"/>
            <a:ext cx="33123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BQ: Can we sell more bikes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18208" y="1484784"/>
            <a:ext cx="54819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DQ: Can we provide an accurate valuation of a bike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42988" y="2456892"/>
            <a:ext cx="33123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 Cleaning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763688" y="3248980"/>
            <a:ext cx="33123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Feature Engineering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699792" y="4077072"/>
            <a:ext cx="33123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Model Selection and evaluation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635896" y="4869160"/>
            <a:ext cx="33123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Model Optimisation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559200" y="5805264"/>
            <a:ext cx="4757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Deployment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>
            <a:off x="2656151" y="980728"/>
            <a:ext cx="234026" cy="504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>
            <a:off x="2681790" y="1988840"/>
            <a:ext cx="234026" cy="504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>
            <a:off x="2699792" y="2960948"/>
            <a:ext cx="234026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3491880" y="3753036"/>
            <a:ext cx="234026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>
            <a:off x="4185562" y="4581128"/>
            <a:ext cx="234026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>
            <a:off x="5076056" y="5373216"/>
            <a:ext cx="234026" cy="504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326495" y="245689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Data Processing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32040" y="3193694"/>
            <a:ext cx="123559" cy="5272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914377" y="4005064"/>
            <a:ext cx="169791" cy="7200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851239" y="4816433"/>
            <a:ext cx="97025" cy="5272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6" y="5847642"/>
            <a:ext cx="1229093" cy="4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576" y="2348880"/>
            <a:ext cx="4788520" cy="41901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Sell More Bikes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Data Analysis and Design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Insight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Iterative 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95%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Deployment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Validation </a:t>
            </a:r>
            <a:r>
              <a:rPr lang="en-AU" dirty="0"/>
              <a:t>(A-B testing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92" y="3140968"/>
            <a:ext cx="3312368" cy="11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20F88D-D766-4787-B1F1-39A1EDCA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348880"/>
            <a:ext cx="7372341" cy="377728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600" dirty="0" smtClean="0"/>
              <a:t>Seller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3200" dirty="0" smtClean="0"/>
              <a:t>Purchase </a:t>
            </a:r>
            <a:r>
              <a:rPr lang="en-AU" sz="3200" dirty="0"/>
              <a:t>advertising space to sell the bike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sz="3900" b="1" dirty="0" smtClean="0"/>
              <a:t>$5.2 </a:t>
            </a:r>
            <a:r>
              <a:rPr lang="en-AU" sz="3900" b="1" dirty="0"/>
              <a:t>M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514B6666-B4A3-452C-9A8E-605BCB15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Revenue Stream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B8E5138-C124-4352-B1B2-73462374546E}"/>
              </a:ext>
            </a:extLst>
          </p:cNvPr>
          <p:cNvSpPr/>
          <p:nvPr/>
        </p:nvSpPr>
        <p:spPr>
          <a:xfrm>
            <a:off x="1187624" y="3933056"/>
            <a:ext cx="1874812" cy="12241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Ultimate</a:t>
            </a:r>
          </a:p>
          <a:p>
            <a:pPr algn="ctr"/>
            <a:r>
              <a:rPr lang="en-AU" sz="1600" dirty="0"/>
              <a:t>$225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10%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353B0C40-F24F-4DFB-95C0-0F53C0B4B237}"/>
              </a:ext>
            </a:extLst>
          </p:cNvPr>
          <p:cNvSpPr/>
          <p:nvPr/>
        </p:nvSpPr>
        <p:spPr>
          <a:xfrm>
            <a:off x="3625607" y="3933056"/>
            <a:ext cx="1803014" cy="12241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Premium</a:t>
            </a:r>
          </a:p>
          <a:p>
            <a:pPr algn="ctr"/>
            <a:r>
              <a:rPr lang="en-AU" sz="1600" dirty="0"/>
              <a:t>$130</a:t>
            </a:r>
            <a:endParaRPr lang="en-AU" dirty="0"/>
          </a:p>
          <a:p>
            <a:pPr algn="ctr"/>
            <a:r>
              <a:rPr lang="en-AU" dirty="0">
                <a:solidFill>
                  <a:srgbClr val="FF0000"/>
                </a:solidFill>
              </a:rPr>
              <a:t>20%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4F43E293-1405-4617-9644-BF9244271384}"/>
              </a:ext>
            </a:extLst>
          </p:cNvPr>
          <p:cNvSpPr/>
          <p:nvPr/>
        </p:nvSpPr>
        <p:spPr>
          <a:xfrm>
            <a:off x="5943716" y="3933056"/>
            <a:ext cx="1728192" cy="12241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Standard</a:t>
            </a:r>
          </a:p>
          <a:p>
            <a:pPr algn="ctr"/>
            <a:r>
              <a:rPr lang="en-AU" sz="1600" dirty="0"/>
              <a:t>$75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A6DD985-DA4F-4E39-B7CD-153553FBF025}"/>
              </a:ext>
            </a:extLst>
          </p:cNvPr>
          <p:cNvSpPr/>
          <p:nvPr/>
        </p:nvSpPr>
        <p:spPr>
          <a:xfrm>
            <a:off x="3062436" y="1658925"/>
            <a:ext cx="2877716" cy="4501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Sell 100,000 bikes per year</a:t>
            </a:r>
          </a:p>
        </p:txBody>
      </p:sp>
    </p:spTree>
    <p:extLst>
      <p:ext uri="{BB962C8B-B14F-4D97-AF65-F5344CB8AC3E}">
        <p14:creationId xmlns:p14="http://schemas.microsoft.com/office/powerpoint/2010/main" val="35667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Neural Network Architecture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7552"/>
            <a:ext cx="8064896" cy="3140210"/>
          </a:xfrm>
        </p:spPr>
      </p:pic>
    </p:spTree>
    <p:extLst>
      <p:ext uri="{BB962C8B-B14F-4D97-AF65-F5344CB8AC3E}">
        <p14:creationId xmlns:p14="http://schemas.microsoft.com/office/powerpoint/2010/main" val="23255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5"/>
            <a:ext cx="6360132" cy="53732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Seller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3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7" y="1916832"/>
            <a:ext cx="7524824" cy="42093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4400" dirty="0" smtClean="0"/>
              <a:t>Business:</a:t>
            </a:r>
          </a:p>
          <a:p>
            <a:pPr marL="0" indent="0">
              <a:buNone/>
            </a:pPr>
            <a:r>
              <a:rPr lang="en-AU" sz="4400" dirty="0" smtClean="0"/>
              <a:t>“How can you sell more bikes.”</a:t>
            </a:r>
          </a:p>
          <a:p>
            <a:pPr marL="0" indent="0">
              <a:buNone/>
            </a:pPr>
            <a:endParaRPr lang="en-AU" sz="4400" dirty="0" smtClean="0"/>
          </a:p>
          <a:p>
            <a:pPr marL="0" indent="0">
              <a:buNone/>
            </a:pPr>
            <a:r>
              <a:rPr lang="en-AU" sz="4400" dirty="0" smtClean="0"/>
              <a:t>Data:</a:t>
            </a:r>
            <a:endParaRPr lang="en-AU" sz="4400" dirty="0"/>
          </a:p>
          <a:p>
            <a:pPr marL="0" indent="0">
              <a:buNone/>
            </a:pPr>
            <a:r>
              <a:rPr lang="en-AU" sz="4400" dirty="0" smtClean="0"/>
              <a:t>“Can we provide a valuation of a bike to provide users confidence and allow a more informed decision.”</a:t>
            </a:r>
            <a:endParaRPr lang="en-GB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Opportunity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3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B407139-A59E-4973-A0C0-0990E9814EC9}"/>
              </a:ext>
            </a:extLst>
          </p:cNvPr>
          <p:cNvSpPr/>
          <p:nvPr/>
        </p:nvSpPr>
        <p:spPr>
          <a:xfrm>
            <a:off x="434771" y="4149080"/>
            <a:ext cx="8187703" cy="2088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2749C25-B548-4C14-BFAE-50B9E6685E90}"/>
              </a:ext>
            </a:extLst>
          </p:cNvPr>
          <p:cNvSpPr/>
          <p:nvPr/>
        </p:nvSpPr>
        <p:spPr>
          <a:xfrm>
            <a:off x="396210" y="2102254"/>
            <a:ext cx="8151649" cy="20506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C4538-4CB7-495C-91D1-512C00E8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Valuation model will increase revenue by $1.4M + per year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A5E248-2352-4B7F-AA85-BBA13840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8" y="2276872"/>
            <a:ext cx="7976794" cy="1728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200" dirty="0" smtClean="0"/>
              <a:t>Improved Buyer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/>
              <a:t>Estimating an additional </a:t>
            </a:r>
            <a:r>
              <a:rPr lang="en-AU" sz="2800" dirty="0" smtClean="0">
                <a:solidFill>
                  <a:srgbClr val="FF0000"/>
                </a:solidFill>
              </a:rPr>
              <a:t>10,000</a:t>
            </a:r>
            <a:r>
              <a:rPr lang="en-AU" sz="2800" dirty="0" smtClean="0"/>
              <a:t> bikes purchased from the site.</a:t>
            </a:r>
            <a:endParaRPr lang="en-AU" sz="2800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7E73CA32-6B8B-4F07-AC97-B081912AA635}"/>
              </a:ext>
            </a:extLst>
          </p:cNvPr>
          <p:cNvSpPr txBox="1">
            <a:spLocks/>
          </p:cNvSpPr>
          <p:nvPr/>
        </p:nvSpPr>
        <p:spPr>
          <a:xfrm>
            <a:off x="483638" y="4152868"/>
            <a:ext cx="7976794" cy="215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 smtClean="0"/>
              <a:t>Improved Seller experience</a:t>
            </a:r>
            <a:endParaRPr lang="en-AU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/>
              <a:t>Estimate </a:t>
            </a:r>
            <a:r>
              <a:rPr lang="en-AU" sz="2800" dirty="0"/>
              <a:t>Dealers currently advertise </a:t>
            </a:r>
            <a:r>
              <a:rPr lang="en-AU" sz="2800" dirty="0">
                <a:solidFill>
                  <a:srgbClr val="FF0000"/>
                </a:solidFill>
              </a:rPr>
              <a:t>50%</a:t>
            </a:r>
            <a:r>
              <a:rPr lang="en-AU" sz="2800" dirty="0"/>
              <a:t> of stock, this will increase to </a:t>
            </a:r>
            <a:r>
              <a:rPr lang="en-AU" sz="2800" dirty="0">
                <a:solidFill>
                  <a:srgbClr val="FF0000"/>
                </a:solidFill>
              </a:rPr>
              <a:t>75</a:t>
            </a:r>
            <a:r>
              <a:rPr lang="en-AU" sz="2800" dirty="0" smtClean="0">
                <a:solidFill>
                  <a:srgbClr val="FF0000"/>
                </a:solidFill>
              </a:rPr>
              <a:t>%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1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552728" cy="2235436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95536" y="3789040"/>
            <a:ext cx="8640960" cy="25202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There are about 18,000 bikes for sale on bikesale.com.au at any one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 created a </a:t>
            </a:r>
            <a:r>
              <a:rPr lang="en-AU" dirty="0" smtClean="0"/>
              <a:t>automated script to collect all available </a:t>
            </a:r>
            <a:r>
              <a:rPr lang="en-AU" dirty="0"/>
              <a:t>information for each bike on </a:t>
            </a:r>
            <a:r>
              <a:rPr lang="en-AU" dirty="0" smtClean="0"/>
              <a:t>bikesale.com. This script was executed weekly for the last 2 months.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 filtered this down to road bikes that I am interested in </a:t>
            </a:r>
            <a:r>
              <a:rPr lang="en-AU" dirty="0" smtClean="0"/>
              <a:t>(4000</a:t>
            </a:r>
            <a:r>
              <a:rPr lang="en-AU" dirty="0"/>
              <a:t>)</a:t>
            </a:r>
            <a:r>
              <a:rPr lang="en-AU" dirty="0">
                <a:solidFill>
                  <a:srgbClr val="002060"/>
                </a:solidFill>
              </a:rPr>
              <a:t>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Using domain knowledge and researching technical terminology, I was able to reduce the variability of highly variable features</a:t>
            </a:r>
            <a:r>
              <a:rPr lang="en-A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 removed features that had significant amount of null values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251520" y="2348880"/>
            <a:ext cx="2448272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Used correlation </a:t>
            </a:r>
            <a:r>
              <a:rPr lang="en-AU" sz="2400" dirty="0" smtClean="0"/>
              <a:t>to </a:t>
            </a:r>
            <a:r>
              <a:rPr lang="en-AU" sz="2400" dirty="0"/>
              <a:t>identify any features that had high collinearity. </a:t>
            </a: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2181" y="332656"/>
            <a:ext cx="3352800" cy="1252728"/>
          </a:xfrm>
        </p:spPr>
        <p:txBody>
          <a:bodyPr/>
          <a:lstStyle/>
          <a:p>
            <a:r>
              <a:rPr lang="en-AU" dirty="0"/>
              <a:t>Data Cleaning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50031"/>
            <a:ext cx="6000849" cy="5107969"/>
          </a:xfrm>
        </p:spPr>
      </p:pic>
    </p:spTree>
    <p:extLst>
      <p:ext uri="{BB962C8B-B14F-4D97-AF65-F5344CB8AC3E}">
        <p14:creationId xmlns:p14="http://schemas.microsoft.com/office/powerpoint/2010/main" val="6171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3C3495-A4BC-4C9D-A1AF-12E973D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520" y="2492896"/>
            <a:ext cx="2088232" cy="1944216"/>
          </a:xfrm>
        </p:spPr>
        <p:txBody>
          <a:bodyPr/>
          <a:lstStyle/>
          <a:p>
            <a:r>
              <a:rPr lang="en-AU" sz="2400" dirty="0"/>
              <a:t>Dealers tend to have newer bikes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352800" cy="1252728"/>
          </a:xfrm>
        </p:spPr>
        <p:txBody>
          <a:bodyPr/>
          <a:lstStyle/>
          <a:p>
            <a:r>
              <a:rPr lang="en-AU" dirty="0"/>
              <a:t>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99" y="1124744"/>
            <a:ext cx="5916407" cy="5460671"/>
          </a:xfrm>
        </p:spPr>
      </p:pic>
    </p:spTree>
    <p:extLst>
      <p:ext uri="{BB962C8B-B14F-4D97-AF65-F5344CB8AC3E}">
        <p14:creationId xmlns:p14="http://schemas.microsoft.com/office/powerpoint/2010/main" val="33798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3769</TotalTime>
  <Words>614</Words>
  <Application>Microsoft Office PowerPoint</Application>
  <PresentationFormat>On-screen Show (4:3)</PresentationFormat>
  <Paragraphs>144</Paragraphs>
  <Slides>33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Waveform</vt:lpstr>
      <vt:lpstr>Bike Valuations at</vt:lpstr>
      <vt:lpstr>Bio</vt:lpstr>
      <vt:lpstr>Agenda</vt:lpstr>
      <vt:lpstr>The Opportunity</vt:lpstr>
      <vt:lpstr>Valuation model will increase revenue by $1.4M + per year</vt:lpstr>
      <vt:lpstr>Data</vt:lpstr>
      <vt:lpstr>Data Cleaning</vt:lpstr>
      <vt:lpstr>Data Cleaning</vt:lpstr>
      <vt:lpstr>Age</vt:lpstr>
      <vt:lpstr>Kilometres</vt:lpstr>
      <vt:lpstr>Engine Size</vt:lpstr>
      <vt:lpstr>Brands</vt:lpstr>
      <vt:lpstr>Naive Model</vt:lpstr>
      <vt:lpstr>Models Selection</vt:lpstr>
      <vt:lpstr>Best Model</vt:lpstr>
      <vt:lpstr>Inferred Dealer Model</vt:lpstr>
      <vt:lpstr>Inferred Dealer Model</vt:lpstr>
      <vt:lpstr>Deep Learning</vt:lpstr>
      <vt:lpstr>Deployment</vt:lpstr>
      <vt:lpstr>Deployment</vt:lpstr>
      <vt:lpstr>Validation</vt:lpstr>
      <vt:lpstr>Conclusion</vt:lpstr>
      <vt:lpstr>Applicable to your entire Network</vt:lpstr>
      <vt:lpstr>Supporting Documents</vt:lpstr>
      <vt:lpstr>Thank you</vt:lpstr>
      <vt:lpstr>Extra slides</vt:lpstr>
      <vt:lpstr>Price Distribution</vt:lpstr>
      <vt:lpstr>Process CRISP-DM</vt:lpstr>
      <vt:lpstr>PowerPoint Presentation</vt:lpstr>
      <vt:lpstr>Current Revenue Stream</vt:lpstr>
      <vt:lpstr>Neural Network Architecture</vt:lpstr>
      <vt:lpstr>Seller Distribution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Bellamy</dc:creator>
  <cp:lastModifiedBy>Beau Bellamy</cp:lastModifiedBy>
  <cp:revision>129</cp:revision>
  <dcterms:created xsi:type="dcterms:W3CDTF">2019-06-12T08:18:06Z</dcterms:created>
  <dcterms:modified xsi:type="dcterms:W3CDTF">2019-09-22T11:34:09Z</dcterms:modified>
</cp:coreProperties>
</file>