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f1d0d2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f1d0d2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ef1d0d2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ef1d0d2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f3a4a7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f3a4a7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f1d0d2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f1d0d2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f1d0d2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f1d0d2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f1d0d2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f1d0d2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f3a4a7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ef3a4a7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Connect’s Motion for Summary Judgment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Litigation, 18 April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5873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case being deprived of a shielding cap, “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said connector comprises a </a:t>
            </a:r>
            <a:r>
              <a:rPr i="1" lang="en" sz="16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conductive shielding cap </a:t>
            </a:r>
            <a:r>
              <a:rPr b="1" i="1" lang="en" sz="16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configured</a:t>
            </a:r>
            <a:r>
              <a:rPr b="1" i="1" lang="en" sz="16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 to be assembled to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 the </a:t>
            </a:r>
            <a:r>
              <a:rPr i="1" lang="en" sz="1600">
                <a:highlight>
                  <a:srgbClr val="F9CB9C"/>
                </a:highlight>
                <a:latin typeface="Courier New"/>
                <a:ea typeface="Courier New"/>
                <a:cs typeface="Courier New"/>
                <a:sym typeface="Courier New"/>
              </a:rPr>
              <a:t>case body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i="1" sz="1600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Element Three, “The Case Being Deprived of a Shielding Cap”</a:t>
            </a:r>
            <a:endParaRPr sz="23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025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Stratoview 3000 Technical Manual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025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 Four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175" y="1587425"/>
            <a:ext cx="2663948" cy="2979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3" idx="3"/>
            <a:endCxn id="60" idx="3"/>
          </p:cNvCxnSpPr>
          <p:nvPr/>
        </p:nvCxnSpPr>
        <p:spPr>
          <a:xfrm>
            <a:off x="4572000" y="1368800"/>
            <a:ext cx="0" cy="19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Five, “said rear portion being configured to co-operate with the attachment portion of the case body so as to form a tubular opening for inserting cables into the case.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76150" y="3880200"/>
            <a:ext cx="8591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rear portion of the shielding cap 105 is configured to co-operate with the attachment portion 18 of the case body 3 so as to form a tubular opening 106, enabling the cables to be inserted.  ’312 patent col. 10 lines 33-37.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652" y="1687325"/>
            <a:ext cx="2732400" cy="21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6970" r="6970" t="0"/>
          <a:stretch/>
        </p:blipFill>
        <p:spPr>
          <a:xfrm>
            <a:off x="5382977" y="1687325"/>
            <a:ext cx="2732399" cy="21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Stratoview 3000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828500"/>
            <a:ext cx="38931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“A case body including a cable-attachment portion which allows the attachment of multi-wire braided cables, where the cables may be attached to the rear of the case.” [Stratoview 3000 Technical Manual at 5]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75" y="626426"/>
            <a:ext cx="4857025" cy="427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Video Systems</a:t>
            </a:r>
            <a:r>
              <a:rPr lang="en"/>
              <a:t>’ Motion for Summary Judgment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Litigation, 18 April 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8059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backshell is “preferably constructed from a nickel-plated aluminum.” 2:21-22.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 “backshell includes a </a:t>
            </a:r>
            <a:r>
              <a:rPr b="1" lang="en" sz="16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600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cover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.” 2:35-36.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Cover secured using a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600"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band clamp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.” 3:25-28.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Element Four, “</a:t>
            </a:r>
            <a:r>
              <a:rPr lang="en" sz="2320"/>
              <a:t>Said Connector Comprises a Conductive Shielding Cap Configured to Be Assembled to the Case Body</a:t>
            </a:r>
            <a:r>
              <a:rPr lang="en" sz="2320"/>
              <a:t>”</a:t>
            </a:r>
            <a:endParaRPr sz="23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0" y="136880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Diep ’795 Diagram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68800"/>
            <a:ext cx="4260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Diep ’795 Specification</a:t>
            </a:r>
            <a:endParaRPr/>
          </a:p>
        </p:txBody>
      </p:sp>
      <p:cxnSp>
        <p:nvCxnSpPr>
          <p:cNvPr id="95" name="Google Shape;95;p18"/>
          <p:cNvCxnSpPr>
            <a:stCxn id="94" idx="3"/>
            <a:endCxn id="91" idx="3"/>
          </p:cNvCxnSpPr>
          <p:nvPr/>
        </p:nvCxnSpPr>
        <p:spPr>
          <a:xfrm>
            <a:off x="4572000" y="1587350"/>
            <a:ext cx="0" cy="19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00" y="1805900"/>
            <a:ext cx="4225300" cy="30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Five, “the shielding cap comprises a rear portion including a </a:t>
            </a:r>
            <a:r>
              <a:rPr lang="en"/>
              <a:t>substantially</a:t>
            </a:r>
            <a:r>
              <a:rPr lang="en"/>
              <a:t> U-shaped cross-section”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494425"/>
            <a:ext cx="401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shielding cap 95 has a 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rear portion 105 presenting a substantially u-shaped cross section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depicted in Figure 9. ’312 patent col. 10 lines 32-35.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450" y="1494425"/>
            <a:ext cx="4507800" cy="3161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Diep </a:t>
            </a:r>
            <a:r>
              <a:rPr lang="en" sz="2500"/>
              <a:t>’795 Patent: the cross-section is substantially flat</a:t>
            </a:r>
            <a:endParaRPr sz="25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75338" y="797410"/>
            <a:ext cx="3291050" cy="40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46100" y="1143626"/>
            <a:ext cx="3720151" cy="34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