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4" r:id="rId7"/>
    <p:sldId id="265" r:id="rId8"/>
    <p:sldId id="266" r:id="rId9"/>
    <p:sldId id="267" r:id="rId10"/>
    <p:sldId id="270" r:id="rId11"/>
    <p:sldId id="268" r:id="rId12"/>
    <p:sldId id="269" r:id="rId13"/>
    <p:sldId id="271" r:id="rId14"/>
    <p:sldId id="272" r:id="rId15"/>
    <p:sldId id="262" r:id="rId16"/>
    <p:sldId id="273" r:id="rId17"/>
    <p:sldId id="274" r:id="rId18"/>
    <p:sldId id="275" r:id="rId19"/>
    <p:sldId id="263" r:id="rId20"/>
    <p:sldId id="276" r:id="rId21"/>
    <p:sldId id="277" r:id="rId22"/>
    <p:sldId id="261"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99" autoAdjust="0"/>
  </p:normalViewPr>
  <p:slideViewPr>
    <p:cSldViewPr snapToGrid="0">
      <p:cViewPr varScale="1">
        <p:scale>
          <a:sx n="92" d="100"/>
          <a:sy n="92" d="100"/>
        </p:scale>
        <p:origin x="9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D47F9-2C86-4156-A18B-658715310097}" type="datetimeFigureOut">
              <a:rPr lang="zh-CN" altLang="en-US" smtClean="0"/>
              <a:t>2013/9/15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5BB1B-B4F8-4337-826C-1A6E92ADF45B}" type="slidenum">
              <a:rPr lang="zh-CN" altLang="en-US" smtClean="0"/>
              <a:t>‹#›</a:t>
            </a:fld>
            <a:endParaRPr lang="zh-CN" altLang="en-US"/>
          </a:p>
        </p:txBody>
      </p:sp>
    </p:spTree>
    <p:extLst>
      <p:ext uri="{BB962C8B-B14F-4D97-AF65-F5344CB8AC3E}">
        <p14:creationId xmlns:p14="http://schemas.microsoft.com/office/powerpoint/2010/main" val="438525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对图采用</a:t>
            </a:r>
            <a:r>
              <a:rPr lang="en-US" altLang="zh-CN" dirty="0" smtClean="0"/>
              <a:t>bitmaps</a:t>
            </a:r>
            <a:r>
              <a:rPr lang="zh-CN" altLang="en-US" dirty="0" smtClean="0"/>
              <a:t>数组进行表示</a:t>
            </a:r>
            <a:endParaRPr lang="en-US" altLang="zh-CN" dirty="0" smtClean="0"/>
          </a:p>
          <a:p>
            <a:r>
              <a:rPr lang="zh-CN" altLang="en-US" dirty="0" smtClean="0"/>
              <a:t>将整个图进行划分，然后对每一个可能的划分，采用深度优先，递归的计算代价</a:t>
            </a:r>
            <a:endParaRPr lang="en-US" altLang="zh-CN" dirty="0" smtClean="0"/>
          </a:p>
          <a:p>
            <a:r>
              <a:rPr lang="zh-CN" altLang="en-US" dirty="0" smtClean="0"/>
              <a:t>对</a:t>
            </a:r>
            <a:r>
              <a:rPr lang="en-US" altLang="zh-CN" dirty="0" smtClean="0"/>
              <a:t>optimal</a:t>
            </a:r>
            <a:r>
              <a:rPr lang="zh-CN" altLang="en-US" dirty="0" smtClean="0"/>
              <a:t>的定义：如果在枚举的连接操作符之间的运算代价不超过线性时间，则认为一个枚举算法是</a:t>
            </a:r>
            <a:r>
              <a:rPr lang="en-US" altLang="zh-CN" dirty="0" smtClean="0"/>
              <a:t>optimal</a:t>
            </a:r>
            <a:r>
              <a:rPr lang="zh-CN" altLang="en-US" dirty="0" smtClean="0"/>
              <a:t>的</a:t>
            </a:r>
            <a:endParaRPr lang="en-US" altLang="zh-CN" dirty="0" smtClean="0"/>
          </a:p>
          <a:p>
            <a:r>
              <a:rPr lang="zh-CN" altLang="en-US" dirty="0" smtClean="0"/>
              <a:t>由于</a:t>
            </a:r>
            <a:r>
              <a:rPr lang="en-US" altLang="zh-CN" dirty="0" err="1" smtClean="0"/>
              <a:t>memoization</a:t>
            </a:r>
            <a:r>
              <a:rPr lang="zh-CN" altLang="en-US" dirty="0" smtClean="0"/>
              <a:t>，对于每个</a:t>
            </a:r>
            <a:r>
              <a:rPr lang="en-US" altLang="zh-CN" dirty="0" smtClean="0"/>
              <a:t>V</a:t>
            </a:r>
            <a:r>
              <a:rPr lang="zh-CN" altLang="en-US" dirty="0" smtClean="0"/>
              <a:t>，算法只调用</a:t>
            </a:r>
            <a:r>
              <a:rPr lang="en-US" altLang="zh-CN" dirty="0" smtClean="0"/>
              <a:t>PARTITION</a:t>
            </a:r>
            <a:r>
              <a:rPr lang="zh-CN" altLang="en-US" dirty="0" smtClean="0"/>
              <a:t>一次</a:t>
            </a:r>
            <a:endParaRPr lang="en-US" altLang="zh-CN" dirty="0" smtClean="0"/>
          </a:p>
        </p:txBody>
      </p:sp>
      <p:sp>
        <p:nvSpPr>
          <p:cNvPr id="4" name="灯片编号占位符 3"/>
          <p:cNvSpPr>
            <a:spLocks noGrp="1"/>
          </p:cNvSpPr>
          <p:nvPr>
            <p:ph type="sldNum" sz="quarter" idx="10"/>
          </p:nvPr>
        </p:nvSpPr>
        <p:spPr/>
        <p:txBody>
          <a:bodyPr/>
          <a:lstStyle/>
          <a:p>
            <a:fld id="{C375BB1B-B4F8-4337-826C-1A6E92ADF45B}" type="slidenum">
              <a:rPr lang="zh-CN" altLang="en-US" smtClean="0"/>
              <a:t>6</a:t>
            </a:fld>
            <a:endParaRPr lang="zh-CN" altLang="en-US"/>
          </a:p>
        </p:txBody>
      </p:sp>
    </p:spTree>
    <p:extLst>
      <p:ext uri="{BB962C8B-B14F-4D97-AF65-F5344CB8AC3E}">
        <p14:creationId xmlns:p14="http://schemas.microsoft.com/office/powerpoint/2010/main" val="1185393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Accumulated </a:t>
            </a:r>
            <a:r>
              <a:rPr lang="zh-CN" altLang="en-US" dirty="0" smtClean="0"/>
              <a:t>累积</a:t>
            </a:r>
            <a:endParaRPr lang="en-US" altLang="zh-CN" dirty="0" smtClean="0"/>
          </a:p>
          <a:p>
            <a:r>
              <a:rPr lang="en-US" altLang="zh-CN" dirty="0" smtClean="0"/>
              <a:t>Divide and conquer </a:t>
            </a:r>
            <a:r>
              <a:rPr lang="zh-CN" altLang="en-US" dirty="0" smtClean="0"/>
              <a:t>分治法</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C375BB1B-B4F8-4337-826C-1A6E92ADF45B}" type="slidenum">
              <a:rPr lang="zh-CN" altLang="en-US" smtClean="0"/>
              <a:t>16</a:t>
            </a:fld>
            <a:endParaRPr lang="zh-CN" altLang="en-US"/>
          </a:p>
        </p:txBody>
      </p:sp>
    </p:spTree>
    <p:extLst>
      <p:ext uri="{BB962C8B-B14F-4D97-AF65-F5344CB8AC3E}">
        <p14:creationId xmlns:p14="http://schemas.microsoft.com/office/powerpoint/2010/main" val="3955762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与算法</a:t>
            </a:r>
            <a:r>
              <a:rPr lang="en-US" altLang="zh-CN" dirty="0" smtClean="0"/>
              <a:t>1</a:t>
            </a:r>
            <a:r>
              <a:rPr lang="zh-CN" altLang="en-US" dirty="0" smtClean="0"/>
              <a:t>的区别红框标出</a:t>
            </a:r>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17</a:t>
            </a:fld>
            <a:endParaRPr lang="zh-CN" altLang="en-US"/>
          </a:p>
        </p:txBody>
      </p:sp>
    </p:spTree>
    <p:extLst>
      <p:ext uri="{BB962C8B-B14F-4D97-AF65-F5344CB8AC3E}">
        <p14:creationId xmlns:p14="http://schemas.microsoft.com/office/powerpoint/2010/main" val="1714118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与算法</a:t>
            </a:r>
            <a:r>
              <a:rPr lang="en-US" altLang="zh-CN" dirty="0" smtClean="0"/>
              <a:t>1</a:t>
            </a:r>
            <a:r>
              <a:rPr lang="zh-CN" altLang="en-US" dirty="0" smtClean="0"/>
              <a:t>的区别红框标出</a:t>
            </a:r>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19</a:t>
            </a:fld>
            <a:endParaRPr lang="zh-CN" altLang="en-US"/>
          </a:p>
        </p:txBody>
      </p:sp>
    </p:spTree>
    <p:extLst>
      <p:ext uri="{BB962C8B-B14F-4D97-AF65-F5344CB8AC3E}">
        <p14:creationId xmlns:p14="http://schemas.microsoft.com/office/powerpoint/2010/main" val="2092523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与算法</a:t>
            </a:r>
            <a:r>
              <a:rPr lang="en-US" altLang="zh-CN" dirty="0" smtClean="0"/>
              <a:t>7</a:t>
            </a:r>
            <a:r>
              <a:rPr lang="zh-CN" altLang="en-US" dirty="0" smtClean="0"/>
              <a:t>的区别用红框标出</a:t>
            </a:r>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20</a:t>
            </a:fld>
            <a:endParaRPr lang="zh-CN" altLang="en-US"/>
          </a:p>
        </p:txBody>
      </p:sp>
    </p:spTree>
    <p:extLst>
      <p:ext uri="{BB962C8B-B14F-4D97-AF65-F5344CB8AC3E}">
        <p14:creationId xmlns:p14="http://schemas.microsoft.com/office/powerpoint/2010/main" val="1962742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21</a:t>
            </a:fld>
            <a:endParaRPr lang="zh-CN" altLang="en-US"/>
          </a:p>
        </p:txBody>
      </p:sp>
    </p:spTree>
    <p:extLst>
      <p:ext uri="{BB962C8B-B14F-4D97-AF65-F5344CB8AC3E}">
        <p14:creationId xmlns:p14="http://schemas.microsoft.com/office/powerpoint/2010/main" val="843296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22</a:t>
            </a:fld>
            <a:endParaRPr lang="zh-CN" altLang="en-US"/>
          </a:p>
        </p:txBody>
      </p:sp>
    </p:spTree>
    <p:extLst>
      <p:ext uri="{BB962C8B-B14F-4D97-AF65-F5344CB8AC3E}">
        <p14:creationId xmlns:p14="http://schemas.microsoft.com/office/powerpoint/2010/main" val="878283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左深</a:t>
            </a:r>
            <a:r>
              <a:rPr lang="en-US" altLang="zh-CN" dirty="0" smtClean="0"/>
              <a:t>+CP-free</a:t>
            </a:r>
            <a:r>
              <a:rPr lang="zh-CN" altLang="en-US" dirty="0" smtClean="0"/>
              <a:t>，需添加一个连通性判断确保</a:t>
            </a:r>
            <a:r>
              <a:rPr lang="en-US" altLang="zh-CN" dirty="0" smtClean="0"/>
              <a:t>G|</a:t>
            </a:r>
            <a:r>
              <a:rPr lang="en-US" altLang="zh-CN" baseline="-25000" dirty="0" smtClean="0"/>
              <a:t>(V\{v})</a:t>
            </a:r>
            <a:r>
              <a:rPr lang="zh-CN" altLang="en-US" baseline="0" dirty="0" smtClean="0"/>
              <a:t>是连通的</a:t>
            </a:r>
            <a:endParaRPr lang="en-US" altLang="zh-CN" baseline="0" dirty="0" smtClean="0"/>
          </a:p>
          <a:p>
            <a:r>
              <a:rPr lang="en-US" altLang="zh-CN" baseline="0" dirty="0" err="1" smtClean="0"/>
              <a:t>Bushy+CP-free</a:t>
            </a:r>
            <a:r>
              <a:rPr lang="zh-CN" altLang="en-US" baseline="0" dirty="0" smtClean="0"/>
              <a:t>，需添加两个连通性判断</a:t>
            </a:r>
            <a:endParaRPr lang="zh-CN" altLang="en-US" baseline="-25000"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7</a:t>
            </a:fld>
            <a:endParaRPr lang="zh-CN" altLang="en-US"/>
          </a:p>
        </p:txBody>
      </p:sp>
    </p:spTree>
    <p:extLst>
      <p:ext uri="{BB962C8B-B14F-4D97-AF65-F5344CB8AC3E}">
        <p14:creationId xmlns:p14="http://schemas.microsoft.com/office/powerpoint/2010/main" val="2609272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最小分割在网络通信中有很长的历史，主要用于网络可靠性上。</a:t>
            </a:r>
            <a:endParaRPr lang="en-US" altLang="zh-CN" dirty="0" smtClean="0"/>
          </a:p>
          <a:p>
            <a:r>
              <a:rPr lang="zh-CN" altLang="en-US" dirty="0" smtClean="0"/>
              <a:t>如</a:t>
            </a:r>
            <a:r>
              <a:rPr lang="en-US" altLang="zh-CN" dirty="0" smtClean="0"/>
              <a:t>(</a:t>
            </a:r>
            <a:r>
              <a:rPr lang="en-US" altLang="zh-CN" dirty="0" err="1" smtClean="0"/>
              <a:t>s,t</a:t>
            </a:r>
            <a:r>
              <a:rPr lang="en-US" altLang="zh-CN" dirty="0" smtClean="0"/>
              <a:t>)-cut</a:t>
            </a:r>
            <a:r>
              <a:rPr lang="zh-CN" altLang="en-US" dirty="0" smtClean="0"/>
              <a:t>问题，找到从</a:t>
            </a:r>
            <a:r>
              <a:rPr lang="en-US" altLang="zh-CN" dirty="0" smtClean="0"/>
              <a:t>source</a:t>
            </a:r>
            <a:r>
              <a:rPr lang="en-US" altLang="zh-CN" baseline="0" dirty="0" smtClean="0"/>
              <a:t> s</a:t>
            </a:r>
            <a:r>
              <a:rPr lang="zh-CN" altLang="en-US" baseline="0" dirty="0" smtClean="0"/>
              <a:t>到</a:t>
            </a:r>
            <a:r>
              <a:rPr lang="en-US" altLang="zh-CN" baseline="0" dirty="0" smtClean="0"/>
              <a:t>sink t</a:t>
            </a:r>
            <a:r>
              <a:rPr lang="zh-CN" altLang="en-US" baseline="0" dirty="0" smtClean="0"/>
              <a:t>之间的所有最小分割。</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8</a:t>
            </a:fld>
            <a:endParaRPr lang="zh-CN" altLang="en-US"/>
          </a:p>
        </p:txBody>
      </p:sp>
    </p:spTree>
    <p:extLst>
      <p:ext uri="{BB962C8B-B14F-4D97-AF65-F5344CB8AC3E}">
        <p14:creationId xmlns:p14="http://schemas.microsoft.com/office/powerpoint/2010/main" val="3241691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Provan</a:t>
            </a:r>
            <a:r>
              <a:rPr lang="zh-CN" altLang="en-US" dirty="0" smtClean="0"/>
              <a:t>和</a:t>
            </a:r>
            <a:r>
              <a:rPr lang="en-US" altLang="zh-CN" dirty="0" smtClean="0"/>
              <a:t>Shier</a:t>
            </a:r>
            <a:r>
              <a:rPr lang="zh-CN" altLang="en-US" dirty="0" smtClean="0"/>
              <a:t>的算法依赖一种数据结构，</a:t>
            </a:r>
            <a:r>
              <a:rPr lang="en-US" altLang="zh-CN" dirty="0" err="1" smtClean="0"/>
              <a:t>Biconnection</a:t>
            </a:r>
            <a:r>
              <a:rPr lang="en-US" altLang="zh-CN" baseline="0" dirty="0" smtClean="0"/>
              <a:t> tree</a:t>
            </a:r>
            <a:r>
              <a:rPr lang="zh-CN" altLang="en-US" baseline="0" dirty="0" smtClean="0"/>
              <a:t>。</a:t>
            </a:r>
            <a:endParaRPr lang="en-US" altLang="zh-CN" baseline="0" dirty="0" smtClean="0"/>
          </a:p>
          <a:p>
            <a:r>
              <a:rPr lang="zh-CN" altLang="en-US" baseline="0" dirty="0" smtClean="0"/>
              <a:t>本文作者对该算法进行了修改，使其用于连接枚举过程</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9</a:t>
            </a:fld>
            <a:endParaRPr lang="zh-CN" altLang="en-US"/>
          </a:p>
        </p:txBody>
      </p:sp>
    </p:spTree>
    <p:extLst>
      <p:ext uri="{BB962C8B-B14F-4D97-AF65-F5344CB8AC3E}">
        <p14:creationId xmlns:p14="http://schemas.microsoft.com/office/powerpoint/2010/main" val="1196820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构造</a:t>
            </a:r>
            <a:r>
              <a:rPr lang="en-US" altLang="zh-CN" dirty="0" err="1" smtClean="0"/>
              <a:t>Biconnection</a:t>
            </a:r>
            <a:r>
              <a:rPr lang="en-US" altLang="zh-CN" baseline="0" dirty="0" smtClean="0"/>
              <a:t> Tree</a:t>
            </a:r>
            <a:r>
              <a:rPr lang="zh-CN" altLang="en-US" baseline="0" dirty="0" smtClean="0"/>
              <a:t>的算法，说明略</a:t>
            </a:r>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10</a:t>
            </a:fld>
            <a:endParaRPr lang="zh-CN" altLang="en-US"/>
          </a:p>
        </p:txBody>
      </p:sp>
    </p:spTree>
    <p:extLst>
      <p:ext uri="{BB962C8B-B14F-4D97-AF65-F5344CB8AC3E}">
        <p14:creationId xmlns:p14="http://schemas.microsoft.com/office/powerpoint/2010/main" val="3240890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a:t>
            </a:r>
            <a:r>
              <a:rPr lang="en-US" altLang="zh-CN" dirty="0" err="1" smtClean="0"/>
              <a:t>BuildBccTree</a:t>
            </a:r>
            <a:r>
              <a:rPr lang="zh-CN" altLang="en-US" dirty="0" smtClean="0"/>
              <a:t>的代价非常高，作者在此做了优化：只有当</a:t>
            </a:r>
            <a:r>
              <a:rPr lang="en-US" altLang="zh-CN" dirty="0" smtClean="0"/>
              <a:t>T</a:t>
            </a:r>
            <a:r>
              <a:rPr lang="en-US" altLang="zh-CN" baseline="30000" dirty="0" smtClean="0"/>
              <a:t>old</a:t>
            </a:r>
            <a:r>
              <a:rPr lang="zh-CN" altLang="en-US" dirty="0" smtClean="0"/>
              <a:t>不可用时，才延迟创建。</a:t>
            </a:r>
            <a:endParaRPr lang="en-US" altLang="zh-CN" dirty="0" smtClean="0"/>
          </a:p>
          <a:p>
            <a:r>
              <a:rPr lang="zh-CN" altLang="en-US" dirty="0" smtClean="0"/>
              <a:t>不进行判断的方法叫做</a:t>
            </a:r>
            <a:r>
              <a:rPr lang="en-US" altLang="zh-CN" dirty="0" smtClean="0"/>
              <a:t>M</a:t>
            </a:r>
            <a:r>
              <a:rPr lang="en-US" altLang="zh-CN" baseline="-25000" dirty="0" smtClean="0"/>
              <a:t>INCUT</a:t>
            </a:r>
            <a:r>
              <a:rPr lang="en-US" altLang="zh-CN" dirty="0" smtClean="0"/>
              <a:t>E</a:t>
            </a:r>
            <a:r>
              <a:rPr lang="en-US" altLang="zh-CN" baseline="-25000" dirty="0" smtClean="0"/>
              <a:t>AGER</a:t>
            </a:r>
            <a:endParaRPr lang="zh-CN" altLang="en-US" baseline="-25000"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11</a:t>
            </a:fld>
            <a:endParaRPr lang="zh-CN" altLang="en-US"/>
          </a:p>
        </p:txBody>
      </p:sp>
    </p:spTree>
    <p:extLst>
      <p:ext uri="{BB962C8B-B14F-4D97-AF65-F5344CB8AC3E}">
        <p14:creationId xmlns:p14="http://schemas.microsoft.com/office/powerpoint/2010/main" val="23081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略</a:t>
            </a:r>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12</a:t>
            </a:fld>
            <a:endParaRPr lang="zh-CN" altLang="en-US"/>
          </a:p>
        </p:txBody>
      </p:sp>
    </p:spTree>
    <p:extLst>
      <p:ext uri="{BB962C8B-B14F-4D97-AF65-F5344CB8AC3E}">
        <p14:creationId xmlns:p14="http://schemas.microsoft.com/office/powerpoint/2010/main" val="3892109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乐观分割：更简单的分割算法</a:t>
            </a:r>
            <a:endParaRPr lang="en-US" altLang="zh-CN" dirty="0" smtClean="0"/>
          </a:p>
          <a:p>
            <a:r>
              <a:rPr lang="zh-CN" altLang="en-US" dirty="0" smtClean="0"/>
              <a:t>使用连接性判断而不是</a:t>
            </a:r>
            <a:r>
              <a:rPr lang="en-US" altLang="zh-CN" dirty="0" err="1" smtClean="0"/>
              <a:t>biconnection</a:t>
            </a:r>
            <a:r>
              <a:rPr lang="en-US" altLang="zh-CN" dirty="0" smtClean="0"/>
              <a:t> trees</a:t>
            </a:r>
          </a:p>
          <a:p>
            <a:r>
              <a:rPr lang="zh-CN" altLang="en-US" dirty="0" smtClean="0"/>
              <a:t>使用 递归回溯 减少了</a:t>
            </a:r>
            <a:r>
              <a:rPr lang="en-US" altLang="zh-CN" dirty="0" smtClean="0"/>
              <a:t>naïve</a:t>
            </a:r>
            <a:r>
              <a:rPr lang="zh-CN" altLang="en-US" dirty="0" smtClean="0"/>
              <a:t>算法中可能出现的指数量级的测试失败的情况</a:t>
            </a:r>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13</a:t>
            </a:fld>
            <a:endParaRPr lang="zh-CN" altLang="en-US"/>
          </a:p>
        </p:txBody>
      </p:sp>
    </p:spTree>
    <p:extLst>
      <p:ext uri="{BB962C8B-B14F-4D97-AF65-F5344CB8AC3E}">
        <p14:creationId xmlns:p14="http://schemas.microsoft.com/office/powerpoint/2010/main" val="4176797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75BB1B-B4F8-4337-826C-1A6E92ADF45B}" type="slidenum">
              <a:rPr lang="zh-CN" altLang="en-US" smtClean="0"/>
              <a:t>14</a:t>
            </a:fld>
            <a:endParaRPr lang="zh-CN" altLang="en-US"/>
          </a:p>
        </p:txBody>
      </p:sp>
    </p:spTree>
    <p:extLst>
      <p:ext uri="{BB962C8B-B14F-4D97-AF65-F5344CB8AC3E}">
        <p14:creationId xmlns:p14="http://schemas.microsoft.com/office/powerpoint/2010/main" val="66559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47F4FF6-DA0F-4483-9C6B-F21A51086183}" type="datetimeFigureOut">
              <a:rPr lang="zh-CN" altLang="en-US" smtClean="0"/>
              <a:t>2013/9/15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39D2FD-423E-4ABE-B598-C8225AE6E0B2}" type="slidenum">
              <a:rPr lang="zh-CN" altLang="en-US" smtClean="0"/>
              <a:t>‹#›</a:t>
            </a:fld>
            <a:endParaRPr lang="zh-CN" altLang="en-US"/>
          </a:p>
        </p:txBody>
      </p:sp>
    </p:spTree>
    <p:extLst>
      <p:ext uri="{BB962C8B-B14F-4D97-AF65-F5344CB8AC3E}">
        <p14:creationId xmlns:p14="http://schemas.microsoft.com/office/powerpoint/2010/main" val="3779748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47F4FF6-DA0F-4483-9C6B-F21A51086183}" type="datetimeFigureOut">
              <a:rPr lang="zh-CN" altLang="en-US" smtClean="0"/>
              <a:t>2013/9/15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39D2FD-423E-4ABE-B598-C8225AE6E0B2}" type="slidenum">
              <a:rPr lang="zh-CN" altLang="en-US" smtClean="0"/>
              <a:t>‹#›</a:t>
            </a:fld>
            <a:endParaRPr lang="zh-CN" altLang="en-US"/>
          </a:p>
        </p:txBody>
      </p:sp>
    </p:spTree>
    <p:extLst>
      <p:ext uri="{BB962C8B-B14F-4D97-AF65-F5344CB8AC3E}">
        <p14:creationId xmlns:p14="http://schemas.microsoft.com/office/powerpoint/2010/main" val="2208010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47F4FF6-DA0F-4483-9C6B-F21A51086183}" type="datetimeFigureOut">
              <a:rPr lang="zh-CN" altLang="en-US" smtClean="0"/>
              <a:t>2013/9/15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39D2FD-423E-4ABE-B598-C8225AE6E0B2}" type="slidenum">
              <a:rPr lang="zh-CN" altLang="en-US" smtClean="0"/>
              <a:t>‹#›</a:t>
            </a:fld>
            <a:endParaRPr lang="zh-CN" altLang="en-US"/>
          </a:p>
        </p:txBody>
      </p:sp>
    </p:spTree>
    <p:extLst>
      <p:ext uri="{BB962C8B-B14F-4D97-AF65-F5344CB8AC3E}">
        <p14:creationId xmlns:p14="http://schemas.microsoft.com/office/powerpoint/2010/main" val="2331053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47F4FF6-DA0F-4483-9C6B-F21A51086183}" type="datetimeFigureOut">
              <a:rPr lang="zh-CN" altLang="en-US" smtClean="0"/>
              <a:t>2013/9/15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39D2FD-423E-4ABE-B598-C8225AE6E0B2}" type="slidenum">
              <a:rPr lang="zh-CN" altLang="en-US" smtClean="0"/>
              <a:t>‹#›</a:t>
            </a:fld>
            <a:endParaRPr lang="zh-CN" altLang="en-US"/>
          </a:p>
        </p:txBody>
      </p:sp>
    </p:spTree>
    <p:extLst>
      <p:ext uri="{BB962C8B-B14F-4D97-AF65-F5344CB8AC3E}">
        <p14:creationId xmlns:p14="http://schemas.microsoft.com/office/powerpoint/2010/main" val="115777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47F4FF6-DA0F-4483-9C6B-F21A51086183}" type="datetimeFigureOut">
              <a:rPr lang="zh-CN" altLang="en-US" smtClean="0"/>
              <a:t>2013/9/15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39D2FD-423E-4ABE-B598-C8225AE6E0B2}" type="slidenum">
              <a:rPr lang="zh-CN" altLang="en-US" smtClean="0"/>
              <a:t>‹#›</a:t>
            </a:fld>
            <a:endParaRPr lang="zh-CN" altLang="en-US"/>
          </a:p>
        </p:txBody>
      </p:sp>
    </p:spTree>
    <p:extLst>
      <p:ext uri="{BB962C8B-B14F-4D97-AF65-F5344CB8AC3E}">
        <p14:creationId xmlns:p14="http://schemas.microsoft.com/office/powerpoint/2010/main" val="3274080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47F4FF6-DA0F-4483-9C6B-F21A51086183}" type="datetimeFigureOut">
              <a:rPr lang="zh-CN" altLang="en-US" smtClean="0"/>
              <a:t>2013/9/15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39D2FD-423E-4ABE-B598-C8225AE6E0B2}" type="slidenum">
              <a:rPr lang="zh-CN" altLang="en-US" smtClean="0"/>
              <a:t>‹#›</a:t>
            </a:fld>
            <a:endParaRPr lang="zh-CN" altLang="en-US"/>
          </a:p>
        </p:txBody>
      </p:sp>
    </p:spTree>
    <p:extLst>
      <p:ext uri="{BB962C8B-B14F-4D97-AF65-F5344CB8AC3E}">
        <p14:creationId xmlns:p14="http://schemas.microsoft.com/office/powerpoint/2010/main" val="2564894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47F4FF6-DA0F-4483-9C6B-F21A51086183}" type="datetimeFigureOut">
              <a:rPr lang="zh-CN" altLang="en-US" smtClean="0"/>
              <a:t>2013/9/15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739D2FD-423E-4ABE-B598-C8225AE6E0B2}" type="slidenum">
              <a:rPr lang="zh-CN" altLang="en-US" smtClean="0"/>
              <a:t>‹#›</a:t>
            </a:fld>
            <a:endParaRPr lang="zh-CN" altLang="en-US"/>
          </a:p>
        </p:txBody>
      </p:sp>
    </p:spTree>
    <p:extLst>
      <p:ext uri="{BB962C8B-B14F-4D97-AF65-F5344CB8AC3E}">
        <p14:creationId xmlns:p14="http://schemas.microsoft.com/office/powerpoint/2010/main" val="344015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47F4FF6-DA0F-4483-9C6B-F21A51086183}" type="datetimeFigureOut">
              <a:rPr lang="zh-CN" altLang="en-US" smtClean="0"/>
              <a:t>2013/9/15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739D2FD-423E-4ABE-B598-C8225AE6E0B2}" type="slidenum">
              <a:rPr lang="zh-CN" altLang="en-US" smtClean="0"/>
              <a:t>‹#›</a:t>
            </a:fld>
            <a:endParaRPr lang="zh-CN" altLang="en-US"/>
          </a:p>
        </p:txBody>
      </p:sp>
    </p:spTree>
    <p:extLst>
      <p:ext uri="{BB962C8B-B14F-4D97-AF65-F5344CB8AC3E}">
        <p14:creationId xmlns:p14="http://schemas.microsoft.com/office/powerpoint/2010/main" val="69153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F4FF6-DA0F-4483-9C6B-F21A51086183}" type="datetimeFigureOut">
              <a:rPr lang="zh-CN" altLang="en-US" smtClean="0"/>
              <a:t>2013/9/15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739D2FD-423E-4ABE-B598-C8225AE6E0B2}" type="slidenum">
              <a:rPr lang="zh-CN" altLang="en-US" smtClean="0"/>
              <a:t>‹#›</a:t>
            </a:fld>
            <a:endParaRPr lang="zh-CN" altLang="en-US"/>
          </a:p>
        </p:txBody>
      </p:sp>
    </p:spTree>
    <p:extLst>
      <p:ext uri="{BB962C8B-B14F-4D97-AF65-F5344CB8AC3E}">
        <p14:creationId xmlns:p14="http://schemas.microsoft.com/office/powerpoint/2010/main" val="1932635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47F4FF6-DA0F-4483-9C6B-F21A51086183}" type="datetimeFigureOut">
              <a:rPr lang="zh-CN" altLang="en-US" smtClean="0"/>
              <a:t>2013/9/15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39D2FD-423E-4ABE-B598-C8225AE6E0B2}" type="slidenum">
              <a:rPr lang="zh-CN" altLang="en-US" smtClean="0"/>
              <a:t>‹#›</a:t>
            </a:fld>
            <a:endParaRPr lang="zh-CN" altLang="en-US"/>
          </a:p>
        </p:txBody>
      </p:sp>
    </p:spTree>
    <p:extLst>
      <p:ext uri="{BB962C8B-B14F-4D97-AF65-F5344CB8AC3E}">
        <p14:creationId xmlns:p14="http://schemas.microsoft.com/office/powerpoint/2010/main" val="273193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47F4FF6-DA0F-4483-9C6B-F21A51086183}" type="datetimeFigureOut">
              <a:rPr lang="zh-CN" altLang="en-US" smtClean="0"/>
              <a:t>2013/9/15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39D2FD-423E-4ABE-B598-C8225AE6E0B2}" type="slidenum">
              <a:rPr lang="zh-CN" altLang="en-US" smtClean="0"/>
              <a:t>‹#›</a:t>
            </a:fld>
            <a:endParaRPr lang="zh-CN" altLang="en-US"/>
          </a:p>
        </p:txBody>
      </p:sp>
    </p:spTree>
    <p:extLst>
      <p:ext uri="{BB962C8B-B14F-4D97-AF65-F5344CB8AC3E}">
        <p14:creationId xmlns:p14="http://schemas.microsoft.com/office/powerpoint/2010/main" val="12198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F4FF6-DA0F-4483-9C6B-F21A51086183}" type="datetimeFigureOut">
              <a:rPr lang="zh-CN" altLang="en-US" smtClean="0"/>
              <a:t>2013/9/15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9D2FD-423E-4ABE-B598-C8225AE6E0B2}" type="slidenum">
              <a:rPr lang="zh-CN" altLang="en-US" smtClean="0"/>
              <a:t>‹#›</a:t>
            </a:fld>
            <a:endParaRPr lang="zh-CN" altLang="en-US"/>
          </a:p>
        </p:txBody>
      </p:sp>
    </p:spTree>
    <p:extLst>
      <p:ext uri="{BB962C8B-B14F-4D97-AF65-F5344CB8AC3E}">
        <p14:creationId xmlns:p14="http://schemas.microsoft.com/office/powerpoint/2010/main" val="11664131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Optimal Top-Down Join Enumeration</a:t>
            </a:r>
            <a:endParaRPr lang="zh-CN" altLang="en-US" dirty="0"/>
          </a:p>
        </p:txBody>
      </p:sp>
      <p:sp>
        <p:nvSpPr>
          <p:cNvPr id="3" name="副标题 2"/>
          <p:cNvSpPr>
            <a:spLocks noGrp="1"/>
          </p:cNvSpPr>
          <p:nvPr>
            <p:ph type="subTitle" idx="1"/>
          </p:nvPr>
        </p:nvSpPr>
        <p:spPr>
          <a:xfrm>
            <a:off x="1143000" y="3602037"/>
            <a:ext cx="6858000" cy="2445471"/>
          </a:xfrm>
        </p:spPr>
        <p:txBody>
          <a:bodyPr>
            <a:normAutofit/>
          </a:bodyPr>
          <a:lstStyle/>
          <a:p>
            <a:r>
              <a:rPr lang="en-US" altLang="zh-CN" dirty="0" smtClean="0"/>
              <a:t>SIGMOD 2007</a:t>
            </a:r>
            <a:endParaRPr lang="en-US" altLang="zh-CN" dirty="0" smtClean="0"/>
          </a:p>
          <a:p>
            <a:endParaRPr lang="en-US" altLang="zh-CN" dirty="0" smtClean="0"/>
          </a:p>
          <a:p>
            <a:endParaRPr lang="en-US" altLang="zh-CN" dirty="0"/>
          </a:p>
          <a:p>
            <a:r>
              <a:rPr lang="zh-CN" altLang="en-US" dirty="0" smtClean="0"/>
              <a:t>马</a:t>
            </a:r>
            <a:r>
              <a:rPr lang="zh-CN" altLang="en-US" dirty="0" smtClean="0"/>
              <a:t>骄阳</a:t>
            </a:r>
            <a:endParaRPr lang="en-US" altLang="zh-CN" dirty="0" smtClean="0"/>
          </a:p>
          <a:p>
            <a:r>
              <a:rPr lang="en-US" altLang="zh-CN" dirty="0" smtClean="0"/>
              <a:t>20130916</a:t>
            </a:r>
            <a:endParaRPr lang="zh-CN" altLang="en-US" dirty="0"/>
          </a:p>
        </p:txBody>
      </p:sp>
    </p:spTree>
    <p:extLst>
      <p:ext uri="{BB962C8B-B14F-4D97-AF65-F5344CB8AC3E}">
        <p14:creationId xmlns:p14="http://schemas.microsoft.com/office/powerpoint/2010/main" val="342965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Optimal Top-Down Partitioning</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rotWithShape="1">
          <a:blip r:embed="rId3"/>
          <a:srcRect b="67405"/>
          <a:stretch/>
        </p:blipFill>
        <p:spPr>
          <a:xfrm>
            <a:off x="628650" y="1524435"/>
            <a:ext cx="3905250" cy="2579975"/>
          </a:xfrm>
          <a:prstGeom prst="rect">
            <a:avLst/>
          </a:prstGeom>
        </p:spPr>
      </p:pic>
      <p:pic>
        <p:nvPicPr>
          <p:cNvPr id="5" name="图片 4"/>
          <p:cNvPicPr>
            <a:picLocks noChangeAspect="1"/>
          </p:cNvPicPr>
          <p:nvPr/>
        </p:nvPicPr>
        <p:blipFill rotWithShape="1">
          <a:blip r:embed="rId3"/>
          <a:srcRect t="33384"/>
          <a:stretch/>
        </p:blipFill>
        <p:spPr>
          <a:xfrm>
            <a:off x="4572000" y="1585191"/>
            <a:ext cx="3905250" cy="5272809"/>
          </a:xfrm>
          <a:prstGeom prst="rect">
            <a:avLst/>
          </a:prstGeom>
        </p:spPr>
      </p:pic>
    </p:spTree>
    <p:extLst>
      <p:ext uri="{BB962C8B-B14F-4D97-AF65-F5344CB8AC3E}">
        <p14:creationId xmlns:p14="http://schemas.microsoft.com/office/powerpoint/2010/main" val="3131486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Optimal Top-Down Partitioning</a:t>
            </a:r>
            <a:endParaRPr lang="zh-CN" altLang="en-US" dirty="0"/>
          </a:p>
        </p:txBody>
      </p:sp>
      <p:sp>
        <p:nvSpPr>
          <p:cNvPr id="3" name="内容占位符 2"/>
          <p:cNvSpPr>
            <a:spLocks noGrp="1"/>
          </p:cNvSpPr>
          <p:nvPr>
            <p:ph idx="1"/>
          </p:nvPr>
        </p:nvSpPr>
        <p:spPr>
          <a:xfrm>
            <a:off x="628650" y="1825625"/>
            <a:ext cx="3839441" cy="4351338"/>
          </a:xfrm>
        </p:spPr>
        <p:txBody>
          <a:bodyPr/>
          <a:lstStyle/>
          <a:p>
            <a:r>
              <a:rPr lang="en-US" altLang="zh-CN" dirty="0" smtClean="0"/>
              <a:t>Lazy Tree Building</a:t>
            </a:r>
          </a:p>
          <a:p>
            <a:endParaRPr lang="en-US" altLang="zh-CN" dirty="0" smtClean="0"/>
          </a:p>
          <a:p>
            <a:r>
              <a:rPr lang="en-US" altLang="zh-CN" dirty="0" smtClean="0"/>
              <a:t>T</a:t>
            </a:r>
            <a:r>
              <a:rPr lang="en-US" altLang="zh-CN" baseline="30000" dirty="0" smtClean="0"/>
              <a:t>old</a:t>
            </a:r>
            <a:r>
              <a:rPr lang="en-US" altLang="zh-CN" dirty="0" smtClean="0"/>
              <a:t> is usable if it allows us to compute D</a:t>
            </a:r>
            <a:r>
              <a:rPr lang="en-US" altLang="zh-CN" baseline="-25000" dirty="0" smtClean="0"/>
              <a:t>T</a:t>
            </a:r>
            <a:r>
              <a:rPr lang="en-US" altLang="zh-CN" dirty="0" smtClean="0"/>
              <a:t>(v) and A</a:t>
            </a:r>
            <a:r>
              <a:rPr lang="en-US" altLang="zh-CN" baseline="-25000" dirty="0" smtClean="0"/>
              <a:t>T</a:t>
            </a:r>
            <a:r>
              <a:rPr lang="en-US" altLang="zh-CN" dirty="0" smtClean="0"/>
              <a:t>(v).</a:t>
            </a:r>
          </a:p>
          <a:p>
            <a:endParaRPr lang="en-US" altLang="zh-CN" dirty="0"/>
          </a:p>
          <a:p>
            <a:r>
              <a:rPr lang="en-US" altLang="zh-CN" dirty="0"/>
              <a:t>M</a:t>
            </a:r>
            <a:r>
              <a:rPr lang="en-US" altLang="zh-CN" sz="2000" dirty="0"/>
              <a:t>INCUT</a:t>
            </a:r>
            <a:r>
              <a:rPr lang="en-US" altLang="zh-CN" dirty="0"/>
              <a:t>E</a:t>
            </a:r>
            <a:r>
              <a:rPr lang="en-US" altLang="zh-CN" sz="2000" dirty="0"/>
              <a:t>AGER</a:t>
            </a:r>
            <a:endParaRPr lang="en-US" altLang="zh-CN" dirty="0"/>
          </a:p>
          <a:p>
            <a:endParaRPr lang="zh-CN" altLang="en-US" dirty="0"/>
          </a:p>
        </p:txBody>
      </p:sp>
      <p:grpSp>
        <p:nvGrpSpPr>
          <p:cNvPr id="8" name="组合 7"/>
          <p:cNvGrpSpPr/>
          <p:nvPr/>
        </p:nvGrpSpPr>
        <p:grpSpPr>
          <a:xfrm>
            <a:off x="4468091" y="1690689"/>
            <a:ext cx="4047259" cy="4679372"/>
            <a:chOff x="4468091" y="1690689"/>
            <a:chExt cx="4047259" cy="4679372"/>
          </a:xfrm>
        </p:grpSpPr>
        <p:pic>
          <p:nvPicPr>
            <p:cNvPr id="4" name="图片 3"/>
            <p:cNvPicPr>
              <a:picLocks noChangeAspect="1"/>
            </p:cNvPicPr>
            <p:nvPr/>
          </p:nvPicPr>
          <p:blipFill rotWithShape="1">
            <a:blip r:embed="rId3"/>
            <a:srcRect l="4827"/>
            <a:stretch/>
          </p:blipFill>
          <p:spPr>
            <a:xfrm>
              <a:off x="4468091" y="1690689"/>
              <a:ext cx="4047259" cy="4679372"/>
            </a:xfrm>
            <a:prstGeom prst="rect">
              <a:avLst/>
            </a:prstGeom>
          </p:spPr>
        </p:pic>
        <p:sp>
          <p:nvSpPr>
            <p:cNvPr id="5" name="矩形 4"/>
            <p:cNvSpPr/>
            <p:nvPr/>
          </p:nvSpPr>
          <p:spPr>
            <a:xfrm>
              <a:off x="5683826" y="4935681"/>
              <a:ext cx="1745673" cy="176646"/>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矩形 5"/>
            <p:cNvSpPr/>
            <p:nvPr/>
          </p:nvSpPr>
          <p:spPr>
            <a:xfrm>
              <a:off x="4810989" y="4603244"/>
              <a:ext cx="1745673" cy="176646"/>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3539565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Optimal Top-Down Partitioning</a:t>
            </a:r>
            <a:endParaRPr lang="zh-CN" altLang="en-US" dirty="0"/>
          </a:p>
        </p:txBody>
      </p:sp>
      <p:sp>
        <p:nvSpPr>
          <p:cNvPr id="3" name="内容占位符 2"/>
          <p:cNvSpPr>
            <a:spLocks noGrp="1"/>
          </p:cNvSpPr>
          <p:nvPr>
            <p:ph idx="1"/>
          </p:nvPr>
        </p:nvSpPr>
        <p:spPr/>
        <p:txBody>
          <a:bodyPr/>
          <a:lstStyle/>
          <a:p>
            <a:r>
              <a:rPr lang="en-US" altLang="zh-CN" dirty="0" smtClean="0"/>
              <a:t>Usability test</a:t>
            </a:r>
            <a:endParaRPr lang="zh-CN" altLang="en-US" dirty="0"/>
          </a:p>
        </p:txBody>
      </p:sp>
      <p:pic>
        <p:nvPicPr>
          <p:cNvPr id="4" name="图片 3"/>
          <p:cNvPicPr>
            <a:picLocks noChangeAspect="1"/>
          </p:cNvPicPr>
          <p:nvPr/>
        </p:nvPicPr>
        <p:blipFill>
          <a:blip r:embed="rId3"/>
          <a:stretch>
            <a:fillRect/>
          </a:stretch>
        </p:blipFill>
        <p:spPr>
          <a:xfrm>
            <a:off x="800100" y="2412856"/>
            <a:ext cx="3771900" cy="3400425"/>
          </a:xfrm>
          <a:prstGeom prst="rect">
            <a:avLst/>
          </a:prstGeom>
        </p:spPr>
      </p:pic>
    </p:spTree>
    <p:extLst>
      <p:ext uri="{BB962C8B-B14F-4D97-AF65-F5344CB8AC3E}">
        <p14:creationId xmlns:p14="http://schemas.microsoft.com/office/powerpoint/2010/main" val="3305932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Optimal Top-Down Partitioning</a:t>
            </a:r>
            <a:endParaRPr lang="zh-CN" altLang="en-US" dirty="0"/>
          </a:p>
        </p:txBody>
      </p:sp>
      <p:sp>
        <p:nvSpPr>
          <p:cNvPr id="3" name="内容占位符 2"/>
          <p:cNvSpPr>
            <a:spLocks noGrp="1"/>
          </p:cNvSpPr>
          <p:nvPr>
            <p:ph idx="1"/>
          </p:nvPr>
        </p:nvSpPr>
        <p:spPr/>
        <p:txBody>
          <a:bodyPr/>
          <a:lstStyle/>
          <a:p>
            <a:r>
              <a:rPr lang="en-US" altLang="zh-CN" dirty="0" smtClean="0"/>
              <a:t>Optimistic Cutting</a:t>
            </a:r>
            <a:endParaRPr lang="zh-CN" altLang="en-US" dirty="0"/>
          </a:p>
        </p:txBody>
      </p:sp>
      <p:grpSp>
        <p:nvGrpSpPr>
          <p:cNvPr id="7" name="组合 6"/>
          <p:cNvGrpSpPr/>
          <p:nvPr/>
        </p:nvGrpSpPr>
        <p:grpSpPr>
          <a:xfrm>
            <a:off x="967653" y="2553132"/>
            <a:ext cx="3800475" cy="3476625"/>
            <a:chOff x="967653" y="2553132"/>
            <a:chExt cx="3800475" cy="3476625"/>
          </a:xfrm>
        </p:grpSpPr>
        <p:pic>
          <p:nvPicPr>
            <p:cNvPr id="5" name="图片 4"/>
            <p:cNvPicPr>
              <a:picLocks noChangeAspect="1"/>
            </p:cNvPicPr>
            <p:nvPr/>
          </p:nvPicPr>
          <p:blipFill>
            <a:blip r:embed="rId3"/>
            <a:stretch>
              <a:fillRect/>
            </a:stretch>
          </p:blipFill>
          <p:spPr>
            <a:xfrm>
              <a:off x="967653" y="2553132"/>
              <a:ext cx="3800475" cy="3476625"/>
            </a:xfrm>
            <a:prstGeom prst="rect">
              <a:avLst/>
            </a:prstGeom>
          </p:spPr>
        </p:pic>
        <p:sp>
          <p:nvSpPr>
            <p:cNvPr id="6" name="矩形 5"/>
            <p:cNvSpPr/>
            <p:nvPr/>
          </p:nvSpPr>
          <p:spPr>
            <a:xfrm>
              <a:off x="1818408" y="5257800"/>
              <a:ext cx="1465119" cy="166254"/>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2079195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Optimal Top-Down Partitioning</a:t>
            </a:r>
            <a:endParaRPr lang="zh-CN" altLang="en-US" dirty="0"/>
          </a:p>
        </p:txBody>
      </p:sp>
      <p:sp>
        <p:nvSpPr>
          <p:cNvPr id="3" name="内容占位符 2"/>
          <p:cNvSpPr>
            <a:spLocks noGrp="1"/>
          </p:cNvSpPr>
          <p:nvPr>
            <p:ph idx="1"/>
          </p:nvPr>
        </p:nvSpPr>
        <p:spPr/>
        <p:txBody>
          <a:bodyPr/>
          <a:lstStyle/>
          <a:p>
            <a:r>
              <a:rPr lang="en-US" altLang="zh-CN" dirty="0" smtClean="0"/>
              <a:t>Evaluation</a:t>
            </a:r>
            <a:r>
              <a:rPr lang="zh-CN" altLang="en-US" dirty="0" smtClean="0"/>
              <a:t>（</a:t>
            </a:r>
            <a:r>
              <a:rPr lang="en-US" altLang="zh-CN" sz="2400" dirty="0" smtClean="0"/>
              <a:t>M</a:t>
            </a:r>
            <a:r>
              <a:rPr lang="en-US" altLang="zh-CN" sz="1800" dirty="0" smtClean="0"/>
              <a:t>INCUT</a:t>
            </a:r>
            <a:r>
              <a:rPr lang="en-US" altLang="zh-CN" sz="2400" dirty="0" smtClean="0"/>
              <a:t>L</a:t>
            </a:r>
            <a:r>
              <a:rPr lang="en-US" altLang="zh-CN" sz="1800" dirty="0" smtClean="0"/>
              <a:t>AZY</a:t>
            </a:r>
            <a:r>
              <a:rPr lang="zh-CN" altLang="en-US" sz="2400" baseline="-25000" dirty="0" smtClean="0"/>
              <a:t>，</a:t>
            </a:r>
            <a:r>
              <a:rPr lang="en-US" altLang="zh-CN" sz="2400" dirty="0" smtClean="0"/>
              <a:t>M</a:t>
            </a:r>
            <a:r>
              <a:rPr lang="en-US" altLang="zh-CN" sz="1800" dirty="0" smtClean="0"/>
              <a:t>INCUT</a:t>
            </a:r>
            <a:r>
              <a:rPr lang="en-US" altLang="zh-CN" sz="2400" dirty="0" smtClean="0"/>
              <a:t>E</a:t>
            </a:r>
            <a:r>
              <a:rPr lang="en-US" altLang="zh-CN" sz="1800" dirty="0" smtClean="0"/>
              <a:t>AGER</a:t>
            </a:r>
            <a:r>
              <a:rPr lang="zh-CN" altLang="en-US" sz="2400" dirty="0"/>
              <a:t>，</a:t>
            </a:r>
            <a:r>
              <a:rPr lang="en-US" altLang="zh-CN" sz="2400" dirty="0" smtClean="0"/>
              <a:t>M</a:t>
            </a:r>
            <a:r>
              <a:rPr lang="en-US" altLang="zh-CN" sz="1800" dirty="0" smtClean="0"/>
              <a:t>INCUT</a:t>
            </a:r>
            <a:r>
              <a:rPr lang="en-US" altLang="zh-CN" sz="2400" dirty="0" smtClean="0"/>
              <a:t>O</a:t>
            </a:r>
            <a:r>
              <a:rPr lang="en-US" altLang="zh-CN" sz="1800" dirty="0" smtClean="0"/>
              <a:t>PTIMISTIC</a:t>
            </a:r>
            <a:r>
              <a:rPr lang="zh-CN" altLang="en-US" dirty="0" smtClean="0"/>
              <a:t>）</a:t>
            </a:r>
            <a:endParaRPr lang="en-US" altLang="zh-CN" dirty="0" smtClean="0"/>
          </a:p>
          <a:p>
            <a:pPr lvl="1"/>
            <a:r>
              <a:rPr lang="en-US" altLang="zh-CN" dirty="0" smtClean="0"/>
              <a:t>M</a:t>
            </a:r>
            <a:r>
              <a:rPr lang="en-US" altLang="zh-CN" sz="1800" dirty="0" smtClean="0"/>
              <a:t>INCUT</a:t>
            </a:r>
            <a:r>
              <a:rPr lang="en-US" altLang="zh-CN" dirty="0" smtClean="0"/>
              <a:t>L</a:t>
            </a:r>
            <a:r>
              <a:rPr lang="en-US" altLang="zh-CN" sz="1800" dirty="0" smtClean="0"/>
              <a:t>AZY</a:t>
            </a:r>
            <a:r>
              <a:rPr lang="zh-CN" altLang="en-US" dirty="0" smtClean="0"/>
              <a:t>是最好的</a:t>
            </a:r>
            <a:endParaRPr lang="en-US" altLang="zh-CN" dirty="0" smtClean="0"/>
          </a:p>
          <a:p>
            <a:pPr lvl="1"/>
            <a:r>
              <a:rPr lang="zh-CN" altLang="en-US" dirty="0" smtClean="0"/>
              <a:t>通过结合算法</a:t>
            </a:r>
            <a:r>
              <a:rPr lang="en-US" altLang="zh-CN" dirty="0" smtClean="0"/>
              <a:t>4</a:t>
            </a:r>
            <a:r>
              <a:rPr lang="zh-CN" altLang="en-US" dirty="0" smtClean="0"/>
              <a:t>和算法</a:t>
            </a:r>
            <a:r>
              <a:rPr lang="en-US" altLang="zh-CN" dirty="0" smtClean="0"/>
              <a:t>1</a:t>
            </a:r>
            <a:r>
              <a:rPr lang="zh-CN" altLang="en-US" dirty="0" smtClean="0"/>
              <a:t>，得到了</a:t>
            </a:r>
            <a:r>
              <a:rPr lang="en-US" altLang="zh-CN" dirty="0" err="1" smtClean="0"/>
              <a:t>bushy+CP-free</a:t>
            </a:r>
            <a:r>
              <a:rPr lang="zh-CN" altLang="en-US" dirty="0" smtClean="0"/>
              <a:t>下的最优生成算法</a:t>
            </a:r>
            <a:endParaRPr lang="en-US" altLang="zh-CN" dirty="0" smtClean="0"/>
          </a:p>
          <a:p>
            <a:pPr lvl="1"/>
            <a:r>
              <a:rPr lang="en-US" altLang="zh-CN" dirty="0" smtClean="0"/>
              <a:t>M</a:t>
            </a:r>
            <a:r>
              <a:rPr lang="en-US" altLang="zh-CN" sz="1800" dirty="0" smtClean="0"/>
              <a:t>INCUT</a:t>
            </a:r>
            <a:r>
              <a:rPr lang="en-US" altLang="zh-CN" dirty="0" smtClean="0"/>
              <a:t>O</a:t>
            </a:r>
            <a:r>
              <a:rPr lang="en-US" altLang="zh-CN" sz="1800" dirty="0" smtClean="0"/>
              <a:t>PTIMISTIC</a:t>
            </a:r>
            <a:r>
              <a:rPr lang="zh-CN" altLang="en-US" dirty="0" smtClean="0"/>
              <a:t>也是一种选择</a:t>
            </a:r>
            <a:endParaRPr lang="en-US" altLang="zh-CN" dirty="0" smtClean="0"/>
          </a:p>
          <a:p>
            <a:pPr lvl="2"/>
            <a:r>
              <a:rPr lang="zh-CN" altLang="en-US" dirty="0"/>
              <a:t>易于</a:t>
            </a:r>
            <a:r>
              <a:rPr lang="zh-CN" altLang="en-US" dirty="0" smtClean="0"/>
              <a:t>实现</a:t>
            </a:r>
            <a:endParaRPr lang="en-US" altLang="zh-CN" dirty="0" smtClean="0"/>
          </a:p>
          <a:p>
            <a:pPr lvl="2"/>
            <a:r>
              <a:rPr lang="zh-CN" altLang="en-US" dirty="0" smtClean="0"/>
              <a:t>在实际应用中表现不错</a:t>
            </a:r>
            <a:endParaRPr lang="en-US" altLang="zh-CN" dirty="0" smtClean="0"/>
          </a:p>
          <a:p>
            <a:pPr lvl="2"/>
            <a:r>
              <a:rPr lang="zh-CN" altLang="en-US" dirty="0" smtClean="0"/>
              <a:t>虽然在最差情况比最优时</a:t>
            </a:r>
            <a:r>
              <a:rPr lang="en-US" altLang="zh-CN" dirty="0" smtClean="0"/>
              <a:t>a linear factor worse</a:t>
            </a:r>
            <a:endParaRPr lang="zh-CN" altLang="en-US" dirty="0"/>
          </a:p>
        </p:txBody>
      </p:sp>
    </p:spTree>
    <p:extLst>
      <p:ext uri="{BB962C8B-B14F-4D97-AF65-F5344CB8AC3E}">
        <p14:creationId xmlns:p14="http://schemas.microsoft.com/office/powerpoint/2010/main" val="556016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Branch-And-Bound Pruning</a:t>
            </a:r>
            <a:endParaRPr lang="zh-CN" altLang="en-US" dirty="0"/>
          </a:p>
        </p:txBody>
      </p:sp>
      <p:sp>
        <p:nvSpPr>
          <p:cNvPr id="3" name="内容占位符 2"/>
          <p:cNvSpPr>
            <a:spLocks noGrp="1"/>
          </p:cNvSpPr>
          <p:nvPr>
            <p:ph idx="1"/>
          </p:nvPr>
        </p:nvSpPr>
        <p:spPr/>
        <p:txBody>
          <a:bodyPr/>
          <a:lstStyle/>
          <a:p>
            <a:r>
              <a:rPr lang="zh-CN" altLang="en-US" dirty="0" smtClean="0"/>
              <a:t>分支定界剪枝算法在回溯搜索优化算法中非常有名</a:t>
            </a:r>
            <a:endParaRPr lang="en-US" altLang="zh-CN" dirty="0" smtClean="0"/>
          </a:p>
          <a:p>
            <a:r>
              <a:rPr lang="zh-CN" altLang="en-US" dirty="0" smtClean="0"/>
              <a:t>作者将其集成，使自顶向下划分搜索可避免穷举，并保证结果最优</a:t>
            </a:r>
            <a:endParaRPr lang="en-US" altLang="zh-CN" dirty="0" smtClean="0"/>
          </a:p>
          <a:p>
            <a:endParaRPr lang="en-US" altLang="zh-CN" dirty="0"/>
          </a:p>
          <a:p>
            <a:r>
              <a:rPr lang="zh-CN" altLang="en-US" dirty="0" smtClean="0"/>
              <a:t>两种策略</a:t>
            </a:r>
            <a:endParaRPr lang="en-US" altLang="zh-CN" dirty="0" smtClean="0"/>
          </a:p>
          <a:p>
            <a:pPr lvl="1"/>
            <a:r>
              <a:rPr lang="en-US" altLang="zh-CN" dirty="0" smtClean="0"/>
              <a:t>Accumulated-cost</a:t>
            </a:r>
          </a:p>
          <a:p>
            <a:pPr lvl="1"/>
            <a:r>
              <a:rPr lang="en-US" altLang="zh-CN" dirty="0" smtClean="0"/>
              <a:t>Predicted-cost</a:t>
            </a:r>
          </a:p>
          <a:p>
            <a:pPr lvl="1"/>
            <a:endParaRPr lang="en-US" altLang="zh-CN" dirty="0" smtClean="0"/>
          </a:p>
        </p:txBody>
      </p:sp>
    </p:spTree>
    <p:extLst>
      <p:ext uri="{BB962C8B-B14F-4D97-AF65-F5344CB8AC3E}">
        <p14:creationId xmlns:p14="http://schemas.microsoft.com/office/powerpoint/2010/main" val="2788207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Branch-And-Bound Pruning</a:t>
            </a:r>
            <a:endParaRPr lang="zh-CN" altLang="en-US" dirty="0"/>
          </a:p>
        </p:txBody>
      </p:sp>
      <p:sp>
        <p:nvSpPr>
          <p:cNvPr id="3" name="内容占位符 2"/>
          <p:cNvSpPr>
            <a:spLocks noGrp="1"/>
          </p:cNvSpPr>
          <p:nvPr>
            <p:ph idx="1"/>
          </p:nvPr>
        </p:nvSpPr>
        <p:spPr/>
        <p:txBody>
          <a:bodyPr/>
          <a:lstStyle/>
          <a:p>
            <a:r>
              <a:rPr lang="en-US" altLang="zh-CN" dirty="0" smtClean="0"/>
              <a:t>Accumulated-Cost Bounding</a:t>
            </a:r>
          </a:p>
          <a:p>
            <a:pPr lvl="1"/>
            <a:r>
              <a:rPr lang="en-US" altLang="zh-CN" dirty="0" smtClean="0"/>
              <a:t>U-the cost of the best </a:t>
            </a:r>
            <a:r>
              <a:rPr lang="en-US" altLang="zh-CN" dirty="0" smtClean="0">
                <a:solidFill>
                  <a:srgbClr val="FF0000"/>
                </a:solidFill>
              </a:rPr>
              <a:t>complete</a:t>
            </a:r>
            <a:r>
              <a:rPr lang="en-US" altLang="zh-CN" dirty="0" smtClean="0"/>
              <a:t> join plan found so far</a:t>
            </a:r>
          </a:p>
          <a:p>
            <a:pPr lvl="1"/>
            <a:r>
              <a:rPr lang="en-US" altLang="zh-CN" dirty="0" smtClean="0"/>
              <a:t>L-the accumulated cost of the join operators fixed as the algorithm traverses down its search tree</a:t>
            </a:r>
          </a:p>
          <a:p>
            <a:pPr lvl="1"/>
            <a:r>
              <a:rPr lang="zh-CN" altLang="en-US" dirty="0" smtClean="0"/>
              <a:t>适合分治法的等价变种：</a:t>
            </a:r>
            <a:r>
              <a:rPr lang="en-US" altLang="zh-CN" dirty="0" smtClean="0"/>
              <a:t>only pass down a </a:t>
            </a:r>
            <a:r>
              <a:rPr lang="zh-CN" altLang="en-US" dirty="0" smtClean="0"/>
              <a:t>“</a:t>
            </a:r>
            <a:r>
              <a:rPr lang="en-US" altLang="zh-CN" dirty="0" smtClean="0"/>
              <a:t>budget</a:t>
            </a:r>
            <a:r>
              <a:rPr lang="zh-CN" altLang="en-US" dirty="0" smtClean="0"/>
              <a:t>”（</a:t>
            </a:r>
            <a:r>
              <a:rPr lang="en-US" altLang="zh-CN" dirty="0" smtClean="0"/>
              <a:t>i.e. the quantity U-L</a:t>
            </a:r>
            <a:r>
              <a:rPr lang="zh-CN" altLang="en-US" dirty="0" smtClean="0"/>
              <a:t>），当</a:t>
            </a:r>
            <a:r>
              <a:rPr lang="en-US" altLang="zh-CN" dirty="0" smtClean="0"/>
              <a:t>budget</a:t>
            </a:r>
            <a:r>
              <a:rPr lang="zh-CN" altLang="en-US" dirty="0" smtClean="0"/>
              <a:t>到达</a:t>
            </a:r>
            <a:r>
              <a:rPr lang="en-US" altLang="zh-CN" dirty="0" smtClean="0"/>
              <a:t>0</a:t>
            </a:r>
            <a:r>
              <a:rPr lang="zh-CN" altLang="en-US" dirty="0" smtClean="0"/>
              <a:t>时，搜索停止</a:t>
            </a:r>
            <a:endParaRPr lang="en-US" altLang="zh-CN" dirty="0" smtClean="0"/>
          </a:p>
          <a:p>
            <a:pPr lvl="1"/>
            <a:endParaRPr lang="zh-CN" altLang="en-US" dirty="0"/>
          </a:p>
        </p:txBody>
      </p:sp>
    </p:spTree>
    <p:extLst>
      <p:ext uri="{BB962C8B-B14F-4D97-AF65-F5344CB8AC3E}">
        <p14:creationId xmlns:p14="http://schemas.microsoft.com/office/powerpoint/2010/main" val="3180049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Branch-And-Bound Pruning</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16" name="组合 15"/>
          <p:cNvGrpSpPr/>
          <p:nvPr/>
        </p:nvGrpSpPr>
        <p:grpSpPr>
          <a:xfrm>
            <a:off x="626486" y="1282340"/>
            <a:ext cx="7765905" cy="5461359"/>
            <a:chOff x="626486" y="1282340"/>
            <a:chExt cx="7765905" cy="5461359"/>
          </a:xfrm>
        </p:grpSpPr>
        <p:pic>
          <p:nvPicPr>
            <p:cNvPr id="4" name="图片 3"/>
            <p:cNvPicPr>
              <a:picLocks noChangeAspect="1"/>
            </p:cNvPicPr>
            <p:nvPr/>
          </p:nvPicPr>
          <p:blipFill>
            <a:blip r:embed="rId3"/>
            <a:stretch>
              <a:fillRect/>
            </a:stretch>
          </p:blipFill>
          <p:spPr>
            <a:xfrm>
              <a:off x="626486" y="1282340"/>
              <a:ext cx="3442757" cy="2881529"/>
            </a:xfrm>
            <a:prstGeom prst="rect">
              <a:avLst/>
            </a:prstGeom>
          </p:spPr>
        </p:pic>
        <p:pic>
          <p:nvPicPr>
            <p:cNvPr id="5" name="图片 4"/>
            <p:cNvPicPr>
              <a:picLocks noChangeAspect="1"/>
            </p:cNvPicPr>
            <p:nvPr/>
          </p:nvPicPr>
          <p:blipFill>
            <a:blip r:embed="rId4"/>
            <a:stretch>
              <a:fillRect/>
            </a:stretch>
          </p:blipFill>
          <p:spPr>
            <a:xfrm>
              <a:off x="695318" y="4184504"/>
              <a:ext cx="3406437" cy="2559195"/>
            </a:xfrm>
            <a:prstGeom prst="rect">
              <a:avLst/>
            </a:prstGeom>
          </p:spPr>
        </p:pic>
        <p:pic>
          <p:nvPicPr>
            <p:cNvPr id="6" name="图片 5"/>
            <p:cNvPicPr>
              <a:picLocks noChangeAspect="1"/>
            </p:cNvPicPr>
            <p:nvPr/>
          </p:nvPicPr>
          <p:blipFill>
            <a:blip r:embed="rId5"/>
            <a:stretch>
              <a:fillRect/>
            </a:stretch>
          </p:blipFill>
          <p:spPr>
            <a:xfrm>
              <a:off x="4372841" y="2628899"/>
              <a:ext cx="4019550" cy="4114800"/>
            </a:xfrm>
            <a:prstGeom prst="rect">
              <a:avLst/>
            </a:prstGeom>
          </p:spPr>
        </p:pic>
        <p:sp>
          <p:nvSpPr>
            <p:cNvPr id="7" name="矩形 6"/>
            <p:cNvSpPr/>
            <p:nvPr/>
          </p:nvSpPr>
          <p:spPr>
            <a:xfrm>
              <a:off x="933417" y="2244436"/>
              <a:ext cx="1465119" cy="166254"/>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矩形 7"/>
            <p:cNvSpPr/>
            <p:nvPr/>
          </p:nvSpPr>
          <p:spPr>
            <a:xfrm>
              <a:off x="2398536" y="3037897"/>
              <a:ext cx="1560400" cy="193675"/>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矩形 8"/>
            <p:cNvSpPr/>
            <p:nvPr/>
          </p:nvSpPr>
          <p:spPr>
            <a:xfrm>
              <a:off x="5723625" y="4936549"/>
              <a:ext cx="2246201" cy="18000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2" name="矩形 11"/>
            <p:cNvSpPr/>
            <p:nvPr/>
          </p:nvSpPr>
          <p:spPr>
            <a:xfrm>
              <a:off x="933417" y="4707949"/>
              <a:ext cx="1465119" cy="166254"/>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矩形 12"/>
            <p:cNvSpPr/>
            <p:nvPr/>
          </p:nvSpPr>
          <p:spPr>
            <a:xfrm>
              <a:off x="1473745" y="6259945"/>
              <a:ext cx="1529228" cy="14400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4" name="矩形 13"/>
            <p:cNvSpPr/>
            <p:nvPr/>
          </p:nvSpPr>
          <p:spPr>
            <a:xfrm>
              <a:off x="4684536" y="3252354"/>
              <a:ext cx="1465119" cy="166254"/>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5" name="矩形 14"/>
            <p:cNvSpPr/>
            <p:nvPr/>
          </p:nvSpPr>
          <p:spPr>
            <a:xfrm>
              <a:off x="5869098" y="5546258"/>
              <a:ext cx="1664311" cy="18000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2929162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Branch-And-Bound Pruning</a:t>
            </a:r>
            <a:endParaRPr lang="zh-CN" altLang="en-US" dirty="0"/>
          </a:p>
        </p:txBody>
      </p:sp>
      <p:sp>
        <p:nvSpPr>
          <p:cNvPr id="3" name="内容占位符 2"/>
          <p:cNvSpPr>
            <a:spLocks noGrp="1"/>
          </p:cNvSpPr>
          <p:nvPr>
            <p:ph idx="1"/>
          </p:nvPr>
        </p:nvSpPr>
        <p:spPr/>
        <p:txBody>
          <a:bodyPr/>
          <a:lstStyle/>
          <a:p>
            <a:r>
              <a:rPr lang="en-US" altLang="zh-CN" dirty="0" smtClean="0"/>
              <a:t>Predicted-Cost Bounding</a:t>
            </a:r>
          </a:p>
          <a:p>
            <a:pPr lvl="1"/>
            <a:r>
              <a:rPr lang="en-US" altLang="zh-CN" dirty="0"/>
              <a:t>U-the cost of the best </a:t>
            </a:r>
            <a:r>
              <a:rPr lang="en-US" altLang="zh-CN" dirty="0" smtClean="0"/>
              <a:t>plan </a:t>
            </a:r>
            <a:r>
              <a:rPr lang="en-US" altLang="zh-CN" dirty="0"/>
              <a:t>found </a:t>
            </a:r>
            <a:r>
              <a:rPr lang="en-US" altLang="zh-CN" dirty="0" smtClean="0"/>
              <a:t>for the </a:t>
            </a:r>
            <a:r>
              <a:rPr lang="en-US" altLang="zh-CN" dirty="0" smtClean="0">
                <a:solidFill>
                  <a:srgbClr val="FF0000"/>
                </a:solidFill>
              </a:rPr>
              <a:t>current logical expression</a:t>
            </a:r>
            <a:endParaRPr lang="en-US" altLang="zh-CN" dirty="0">
              <a:solidFill>
                <a:srgbClr val="FF0000"/>
              </a:solidFill>
            </a:endParaRPr>
          </a:p>
          <a:p>
            <a:pPr lvl="1"/>
            <a:r>
              <a:rPr lang="en-US" altLang="zh-CN" dirty="0" smtClean="0"/>
              <a:t>L-is predicted for each possible branch, and only promising ones are explored</a:t>
            </a:r>
          </a:p>
          <a:p>
            <a:pPr lvl="1"/>
            <a:endParaRPr lang="en-US" altLang="zh-CN" dirty="0"/>
          </a:p>
          <a:p>
            <a:pPr lvl="1"/>
            <a:endParaRPr lang="zh-CN" altLang="en-US" dirty="0"/>
          </a:p>
        </p:txBody>
      </p:sp>
    </p:spTree>
    <p:extLst>
      <p:ext uri="{BB962C8B-B14F-4D97-AF65-F5344CB8AC3E}">
        <p14:creationId xmlns:p14="http://schemas.microsoft.com/office/powerpoint/2010/main" val="971027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Branch-And-Bound Pruning</a:t>
            </a:r>
            <a:endParaRPr lang="zh-CN" altLang="en-US" dirty="0"/>
          </a:p>
        </p:txBody>
      </p:sp>
      <p:grpSp>
        <p:nvGrpSpPr>
          <p:cNvPr id="20" name="组合 19"/>
          <p:cNvGrpSpPr/>
          <p:nvPr/>
        </p:nvGrpSpPr>
        <p:grpSpPr>
          <a:xfrm>
            <a:off x="628650" y="2317173"/>
            <a:ext cx="8019616" cy="3692549"/>
            <a:chOff x="628650" y="2254256"/>
            <a:chExt cx="8019616" cy="3692549"/>
          </a:xfrm>
        </p:grpSpPr>
        <p:pic>
          <p:nvPicPr>
            <p:cNvPr id="14" name="图片 13"/>
            <p:cNvPicPr>
              <a:picLocks noChangeAspect="1"/>
            </p:cNvPicPr>
            <p:nvPr/>
          </p:nvPicPr>
          <p:blipFill>
            <a:blip r:embed="rId3"/>
            <a:stretch>
              <a:fillRect/>
            </a:stretch>
          </p:blipFill>
          <p:spPr>
            <a:xfrm>
              <a:off x="4695825" y="4083627"/>
              <a:ext cx="3910878" cy="391088"/>
            </a:xfrm>
            <a:prstGeom prst="rect">
              <a:avLst/>
            </a:prstGeom>
          </p:spPr>
        </p:pic>
        <p:grpSp>
          <p:nvGrpSpPr>
            <p:cNvPr id="19" name="组合 18"/>
            <p:cNvGrpSpPr/>
            <p:nvPr/>
          </p:nvGrpSpPr>
          <p:grpSpPr>
            <a:xfrm>
              <a:off x="628650" y="2254256"/>
              <a:ext cx="8019616" cy="3692549"/>
              <a:chOff x="628650" y="2254256"/>
              <a:chExt cx="8019616" cy="3692549"/>
            </a:xfrm>
          </p:grpSpPr>
          <p:pic>
            <p:nvPicPr>
              <p:cNvPr id="13" name="图片 12"/>
              <p:cNvPicPr>
                <a:picLocks noChangeAspect="1"/>
              </p:cNvPicPr>
              <p:nvPr/>
            </p:nvPicPr>
            <p:blipFill rotWithShape="1">
              <a:blip r:embed="rId4"/>
              <a:srcRect t="50780"/>
              <a:stretch/>
            </p:blipFill>
            <p:spPr>
              <a:xfrm>
                <a:off x="4695825" y="4474715"/>
                <a:ext cx="3819525" cy="1472090"/>
              </a:xfrm>
              <a:prstGeom prst="rect">
                <a:avLst/>
              </a:prstGeom>
            </p:spPr>
          </p:pic>
          <p:grpSp>
            <p:nvGrpSpPr>
              <p:cNvPr id="18" name="组合 17"/>
              <p:cNvGrpSpPr/>
              <p:nvPr/>
            </p:nvGrpSpPr>
            <p:grpSpPr>
              <a:xfrm>
                <a:off x="628650" y="2254256"/>
                <a:ext cx="8019616" cy="3478973"/>
                <a:chOff x="628650" y="2254256"/>
                <a:chExt cx="8019616" cy="3478973"/>
              </a:xfrm>
            </p:grpSpPr>
            <p:pic>
              <p:nvPicPr>
                <p:cNvPr id="6" name="图片 5"/>
                <p:cNvPicPr>
                  <a:picLocks noChangeAspect="1"/>
                </p:cNvPicPr>
                <p:nvPr/>
              </p:nvPicPr>
              <p:blipFill rotWithShape="1">
                <a:blip r:embed="rId5"/>
                <a:srcRect t="23712"/>
                <a:stretch/>
              </p:blipFill>
              <p:spPr>
                <a:xfrm>
                  <a:off x="628650" y="2254256"/>
                  <a:ext cx="3781425" cy="1446019"/>
                </a:xfrm>
                <a:prstGeom prst="rect">
                  <a:avLst/>
                </a:prstGeom>
              </p:spPr>
            </p:pic>
            <p:pic>
              <p:nvPicPr>
                <p:cNvPr id="7" name="图片 6"/>
                <p:cNvPicPr>
                  <a:picLocks noChangeAspect="1"/>
                </p:cNvPicPr>
                <p:nvPr/>
              </p:nvPicPr>
              <p:blipFill>
                <a:blip r:embed="rId6"/>
                <a:stretch>
                  <a:fillRect/>
                </a:stretch>
              </p:blipFill>
              <p:spPr>
                <a:xfrm>
                  <a:off x="719137" y="3761554"/>
                  <a:ext cx="3600450" cy="1971675"/>
                </a:xfrm>
                <a:prstGeom prst="rect">
                  <a:avLst/>
                </a:prstGeom>
              </p:spPr>
            </p:pic>
            <p:pic>
              <p:nvPicPr>
                <p:cNvPr id="8" name="图片 7"/>
                <p:cNvPicPr>
                  <a:picLocks noChangeAspect="1"/>
                </p:cNvPicPr>
                <p:nvPr/>
              </p:nvPicPr>
              <p:blipFill rotWithShape="1">
                <a:blip r:embed="rId4"/>
                <a:srcRect b="55155"/>
                <a:stretch/>
              </p:blipFill>
              <p:spPr>
                <a:xfrm>
                  <a:off x="4695825" y="2742379"/>
                  <a:ext cx="3819525" cy="1341248"/>
                </a:xfrm>
                <a:prstGeom prst="rect">
                  <a:avLst/>
                </a:prstGeom>
              </p:spPr>
            </p:pic>
            <p:sp>
              <p:nvSpPr>
                <p:cNvPr id="10" name="矩形 9"/>
                <p:cNvSpPr/>
                <p:nvPr/>
              </p:nvSpPr>
              <p:spPr>
                <a:xfrm>
                  <a:off x="4685865" y="4123503"/>
                  <a:ext cx="3962401" cy="28800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grpSp>
      </p:grpSp>
      <p:pic>
        <p:nvPicPr>
          <p:cNvPr id="12" name="内容占位符 11"/>
          <p:cNvPicPr>
            <a:picLocks noGrp="1" noChangeAspect="1"/>
          </p:cNvPicPr>
          <p:nvPr>
            <p:ph idx="1"/>
          </p:nvPr>
        </p:nvPicPr>
        <p:blipFill rotWithShape="1">
          <a:blip r:embed="rId7">
            <a:extLst>
              <a:ext uri="{28A0092B-C50C-407E-A947-70E740481C1C}">
                <a14:useLocalDpi xmlns:a14="http://schemas.microsoft.com/office/drawing/2010/main" val="0"/>
              </a:ext>
            </a:extLst>
          </a:blip>
          <a:srcRect t="19664" b="10042"/>
          <a:stretch/>
        </p:blipFill>
        <p:spPr>
          <a:xfrm>
            <a:off x="628650" y="1714500"/>
            <a:ext cx="3914286" cy="581891"/>
          </a:xfrm>
        </p:spPr>
      </p:pic>
    </p:spTree>
    <p:extLst>
      <p:ext uri="{BB962C8B-B14F-4D97-AF65-F5344CB8AC3E}">
        <p14:creationId xmlns:p14="http://schemas.microsoft.com/office/powerpoint/2010/main" val="3152949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前人只提出自底向上的动态规划的最优生成算法，而未提及自顶向下的最优生成算法</a:t>
            </a:r>
            <a:endParaRPr lang="en-US" altLang="zh-CN" dirty="0" smtClean="0"/>
          </a:p>
          <a:p>
            <a:r>
              <a:rPr lang="zh-CN" altLang="en-US" dirty="0"/>
              <a:t>本文</a:t>
            </a:r>
            <a:r>
              <a:rPr lang="zh-CN" altLang="en-US" dirty="0" smtClean="0"/>
              <a:t>提出</a:t>
            </a:r>
            <a:r>
              <a:rPr lang="zh-CN" altLang="en-US" dirty="0" smtClean="0">
                <a:solidFill>
                  <a:srgbClr val="00B050"/>
                </a:solidFill>
              </a:rPr>
              <a:t>关于连接图的</a:t>
            </a:r>
            <a:r>
              <a:rPr lang="zh-CN" altLang="en-US" dirty="0" smtClean="0">
                <a:solidFill>
                  <a:srgbClr val="FF0000"/>
                </a:solidFill>
              </a:rPr>
              <a:t>最优的</a:t>
            </a:r>
            <a:r>
              <a:rPr lang="zh-CN" altLang="en-US" dirty="0" smtClean="0">
                <a:solidFill>
                  <a:srgbClr val="00B050"/>
                </a:solidFill>
              </a:rPr>
              <a:t>自顶向下的</a:t>
            </a:r>
            <a:r>
              <a:rPr lang="zh-CN" altLang="en-US" dirty="0" smtClean="0"/>
              <a:t>连接生成算法</a:t>
            </a:r>
            <a:endParaRPr lang="en-US" altLang="zh-CN" dirty="0" smtClean="0"/>
          </a:p>
          <a:p>
            <a:r>
              <a:rPr lang="zh-CN" altLang="en-US" dirty="0" smtClean="0"/>
              <a:t>并通过与一些搜索策略</a:t>
            </a:r>
            <a:r>
              <a:rPr lang="zh-CN" altLang="en-US" dirty="0"/>
              <a:t>如分支定界法（</a:t>
            </a:r>
            <a:r>
              <a:rPr lang="en-US" altLang="zh-CN" dirty="0" smtClean="0"/>
              <a:t>branch-and-bound</a:t>
            </a:r>
            <a:r>
              <a:rPr lang="zh-CN" altLang="en-US" dirty="0" smtClean="0"/>
              <a:t>）等的结合，产生了更高效的算法</a:t>
            </a:r>
            <a:endParaRPr lang="zh-CN" altLang="en-US" dirty="0"/>
          </a:p>
        </p:txBody>
      </p:sp>
    </p:spTree>
    <p:extLst>
      <p:ext uri="{BB962C8B-B14F-4D97-AF65-F5344CB8AC3E}">
        <p14:creationId xmlns:p14="http://schemas.microsoft.com/office/powerpoint/2010/main" val="790788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Branch-And-Bound Pruning</a:t>
            </a:r>
            <a:endParaRPr lang="zh-CN" altLang="en-US" dirty="0"/>
          </a:p>
        </p:txBody>
      </p:sp>
      <p:grpSp>
        <p:nvGrpSpPr>
          <p:cNvPr id="21" name="组合 20"/>
          <p:cNvGrpSpPr/>
          <p:nvPr/>
        </p:nvGrpSpPr>
        <p:grpSpPr>
          <a:xfrm>
            <a:off x="595313" y="1331815"/>
            <a:ext cx="7920037" cy="5422274"/>
            <a:chOff x="595313" y="1331815"/>
            <a:chExt cx="7920037" cy="5422274"/>
          </a:xfrm>
        </p:grpSpPr>
        <p:pic>
          <p:nvPicPr>
            <p:cNvPr id="5" name="图片 4"/>
            <p:cNvPicPr>
              <a:picLocks noChangeAspect="1"/>
            </p:cNvPicPr>
            <p:nvPr/>
          </p:nvPicPr>
          <p:blipFill rotWithShape="1">
            <a:blip r:embed="rId3"/>
            <a:srcRect t="17882"/>
            <a:stretch/>
          </p:blipFill>
          <p:spPr>
            <a:xfrm>
              <a:off x="626486" y="1870364"/>
              <a:ext cx="3442757" cy="2366242"/>
            </a:xfrm>
            <a:prstGeom prst="rect">
              <a:avLst/>
            </a:prstGeom>
          </p:spPr>
        </p:pic>
        <p:pic>
          <p:nvPicPr>
            <p:cNvPr id="6" name="图片 5"/>
            <p:cNvPicPr>
              <a:picLocks noChangeAspect="1"/>
            </p:cNvPicPr>
            <p:nvPr/>
          </p:nvPicPr>
          <p:blipFill>
            <a:blip r:embed="rId4"/>
            <a:stretch>
              <a:fillRect/>
            </a:stretch>
          </p:blipFill>
          <p:spPr>
            <a:xfrm>
              <a:off x="695318" y="4184504"/>
              <a:ext cx="3406437" cy="2559195"/>
            </a:xfrm>
            <a:prstGeom prst="rect">
              <a:avLst/>
            </a:prstGeom>
          </p:spPr>
        </p:pic>
        <p:pic>
          <p:nvPicPr>
            <p:cNvPr id="7" name="图片 6"/>
            <p:cNvPicPr>
              <a:picLocks noChangeAspect="1"/>
            </p:cNvPicPr>
            <p:nvPr/>
          </p:nvPicPr>
          <p:blipFill rotWithShape="1">
            <a:blip r:embed="rId5"/>
            <a:srcRect b="51515"/>
            <a:stretch/>
          </p:blipFill>
          <p:spPr>
            <a:xfrm>
              <a:off x="4372841" y="2306778"/>
              <a:ext cx="4019550" cy="1995056"/>
            </a:xfrm>
            <a:prstGeom prst="rect">
              <a:avLst/>
            </a:prstGeom>
          </p:spPr>
        </p:pic>
        <p:pic>
          <p:nvPicPr>
            <p:cNvPr id="15" name="图片 14"/>
            <p:cNvPicPr>
              <a:picLocks noChangeAspect="1"/>
            </p:cNvPicPr>
            <p:nvPr/>
          </p:nvPicPr>
          <p:blipFill>
            <a:blip r:embed="rId6"/>
            <a:stretch>
              <a:fillRect/>
            </a:stretch>
          </p:blipFill>
          <p:spPr>
            <a:xfrm>
              <a:off x="4281055" y="4301074"/>
              <a:ext cx="4166456" cy="553159"/>
            </a:xfrm>
            <a:prstGeom prst="rect">
              <a:avLst/>
            </a:prstGeom>
          </p:spPr>
        </p:pic>
        <p:pic>
          <p:nvPicPr>
            <p:cNvPr id="16" name="图片 15"/>
            <p:cNvPicPr>
              <a:picLocks noChangeAspect="1"/>
            </p:cNvPicPr>
            <p:nvPr/>
          </p:nvPicPr>
          <p:blipFill rotWithShape="1">
            <a:blip r:embed="rId5"/>
            <a:srcRect t="52273"/>
            <a:stretch/>
          </p:blipFill>
          <p:spPr>
            <a:xfrm>
              <a:off x="4372841" y="4790208"/>
              <a:ext cx="4019550" cy="1963881"/>
            </a:xfrm>
            <a:prstGeom prst="rect">
              <a:avLst/>
            </a:prstGeom>
          </p:spPr>
        </p:pic>
        <p:pic>
          <p:nvPicPr>
            <p:cNvPr id="19" name="图片 18"/>
            <p:cNvPicPr>
              <a:picLocks noChangeAspect="1"/>
            </p:cNvPicPr>
            <p:nvPr/>
          </p:nvPicPr>
          <p:blipFill rotWithShape="1">
            <a:blip r:embed="rId7">
              <a:extLst>
                <a:ext uri="{28A0092B-C50C-407E-A947-70E740481C1C}">
                  <a14:useLocalDpi xmlns:a14="http://schemas.microsoft.com/office/drawing/2010/main" val="0"/>
                </a:ext>
              </a:extLst>
            </a:blip>
            <a:srcRect t="14621" b="9982"/>
            <a:stretch/>
          </p:blipFill>
          <p:spPr>
            <a:xfrm>
              <a:off x="595313" y="1331815"/>
              <a:ext cx="3904762" cy="538550"/>
            </a:xfrm>
            <a:prstGeom prst="rect">
              <a:avLst/>
            </a:prstGeom>
          </p:spPr>
        </p:pic>
        <p:sp>
          <p:nvSpPr>
            <p:cNvPr id="20" name="矩形 19"/>
            <p:cNvSpPr/>
            <p:nvPr/>
          </p:nvSpPr>
          <p:spPr>
            <a:xfrm>
              <a:off x="4281055" y="4336750"/>
              <a:ext cx="4234295" cy="453458"/>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3724749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Branch-And-Bound Pruning</a:t>
            </a:r>
            <a:endParaRPr lang="zh-CN" altLang="en-US" dirty="0"/>
          </a:p>
        </p:txBody>
      </p:sp>
      <p:sp>
        <p:nvSpPr>
          <p:cNvPr id="3" name="内容占位符 2"/>
          <p:cNvSpPr>
            <a:spLocks noGrp="1"/>
          </p:cNvSpPr>
          <p:nvPr>
            <p:ph idx="1"/>
          </p:nvPr>
        </p:nvSpPr>
        <p:spPr/>
        <p:txBody>
          <a:bodyPr/>
          <a:lstStyle/>
          <a:p>
            <a:r>
              <a:rPr lang="zh-CN" altLang="en-US" dirty="0" smtClean="0"/>
              <a:t>在存储空间、</a:t>
            </a:r>
            <a:r>
              <a:rPr lang="en-US" altLang="zh-CN" dirty="0" smtClean="0"/>
              <a:t>CPU</a:t>
            </a:r>
            <a:r>
              <a:rPr lang="zh-CN" altLang="en-US" dirty="0" smtClean="0"/>
              <a:t>时间上对以上三种剪枝算法进行了比较</a:t>
            </a:r>
            <a:endParaRPr lang="en-US" altLang="zh-CN" dirty="0" smtClean="0"/>
          </a:p>
          <a:p>
            <a:pPr lvl="1"/>
            <a:r>
              <a:rPr lang="zh-CN" altLang="en-US" dirty="0"/>
              <a:t>略</a:t>
            </a:r>
          </a:p>
        </p:txBody>
      </p:sp>
    </p:spTree>
    <p:extLst>
      <p:ext uri="{BB962C8B-B14F-4D97-AF65-F5344CB8AC3E}">
        <p14:creationId xmlns:p14="http://schemas.microsoft.com/office/powerpoint/2010/main" val="1402937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589402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本文贡献</a:t>
            </a:r>
            <a:endParaRPr lang="zh-CN" altLang="en-US" dirty="0"/>
          </a:p>
        </p:txBody>
      </p:sp>
      <p:sp>
        <p:nvSpPr>
          <p:cNvPr id="3" name="内容占位符 2"/>
          <p:cNvSpPr>
            <a:spLocks noGrp="1"/>
          </p:cNvSpPr>
          <p:nvPr>
            <p:ph idx="1"/>
          </p:nvPr>
        </p:nvSpPr>
        <p:spPr/>
        <p:txBody>
          <a:bodyPr/>
          <a:lstStyle/>
          <a:p>
            <a:r>
              <a:rPr lang="zh-CN" altLang="en-US" dirty="0"/>
              <a:t>第一</a:t>
            </a:r>
            <a:r>
              <a:rPr lang="zh-CN" altLang="en-US" dirty="0" smtClean="0"/>
              <a:t>个提出</a:t>
            </a:r>
            <a:r>
              <a:rPr lang="zh-CN" altLang="en-US" dirty="0" smtClean="0">
                <a:solidFill>
                  <a:srgbClr val="FF0000"/>
                </a:solidFill>
              </a:rPr>
              <a:t>任何</a:t>
            </a:r>
            <a:r>
              <a:rPr lang="zh-CN" altLang="en-US" dirty="0" smtClean="0"/>
              <a:t>查询图都可以达到</a:t>
            </a:r>
            <a:r>
              <a:rPr lang="zh-CN" altLang="en-US" dirty="0" smtClean="0">
                <a:solidFill>
                  <a:srgbClr val="FF0000"/>
                </a:solidFill>
              </a:rPr>
              <a:t>计算下界</a:t>
            </a:r>
            <a:r>
              <a:rPr lang="zh-CN" altLang="en-US" dirty="0" smtClean="0"/>
              <a:t>的</a:t>
            </a:r>
            <a:r>
              <a:rPr lang="zh-CN" altLang="en-US" dirty="0" smtClean="0">
                <a:solidFill>
                  <a:srgbClr val="FF0000"/>
                </a:solidFill>
              </a:rPr>
              <a:t>自顶向下</a:t>
            </a:r>
            <a:r>
              <a:rPr lang="zh-CN" altLang="en-US" dirty="0" smtClean="0"/>
              <a:t>的连接生成算法</a:t>
            </a:r>
            <a:endParaRPr lang="en-US" altLang="zh-CN" dirty="0" smtClean="0"/>
          </a:p>
          <a:p>
            <a:r>
              <a:rPr lang="zh-CN" altLang="en-US" dirty="0" smtClean="0"/>
              <a:t>论证了将</a:t>
            </a:r>
            <a:r>
              <a:rPr lang="zh-CN" altLang="en-US" dirty="0" smtClean="0">
                <a:solidFill>
                  <a:srgbClr val="FF0000"/>
                </a:solidFill>
              </a:rPr>
              <a:t>分支定界剪枝</a:t>
            </a:r>
            <a:r>
              <a:rPr lang="zh-CN" altLang="en-US" dirty="0" smtClean="0"/>
              <a:t>与</a:t>
            </a:r>
            <a:r>
              <a:rPr lang="zh-CN" altLang="en-US" dirty="0" smtClean="0">
                <a:solidFill>
                  <a:srgbClr val="FF0000"/>
                </a:solidFill>
              </a:rPr>
              <a:t>最优生成</a:t>
            </a:r>
            <a:r>
              <a:rPr lang="zh-CN" altLang="en-US" dirty="0" smtClean="0"/>
              <a:t>结合，可使</a:t>
            </a:r>
            <a:r>
              <a:rPr lang="zh-CN" altLang="en-US" dirty="0" smtClean="0">
                <a:solidFill>
                  <a:srgbClr val="FF0000"/>
                </a:solidFill>
              </a:rPr>
              <a:t>不含笛卡儿积</a:t>
            </a:r>
            <a:r>
              <a:rPr lang="zh-CN" altLang="en-US" dirty="0" smtClean="0"/>
              <a:t>的搜索空间的算法效率更高</a:t>
            </a:r>
            <a:endParaRPr lang="en-US" altLang="zh-CN" dirty="0" smtClean="0"/>
          </a:p>
          <a:p>
            <a:r>
              <a:rPr lang="zh-CN" altLang="en-US" dirty="0" smtClean="0"/>
              <a:t>指出一些已有系统中动态规划和分支定界的实现可能并未带来预期的效果</a:t>
            </a:r>
            <a:endParaRPr lang="en-US" altLang="zh-CN" dirty="0" smtClean="0"/>
          </a:p>
          <a:p>
            <a:r>
              <a:rPr lang="zh-CN" altLang="en-US" dirty="0" smtClean="0"/>
              <a:t>指出本文为什么是第一篇动态规划记忆算法，在</a:t>
            </a:r>
            <a:r>
              <a:rPr lang="en-US" altLang="zh-CN" dirty="0" smtClean="0"/>
              <a:t>CPU</a:t>
            </a:r>
            <a:r>
              <a:rPr lang="zh-CN" altLang="en-US" dirty="0" smtClean="0"/>
              <a:t>时间与内存占用之间具有</a:t>
            </a:r>
            <a:r>
              <a:rPr lang="zh-CN" altLang="en-US" dirty="0"/>
              <a:t>灵活的</a:t>
            </a:r>
            <a:r>
              <a:rPr lang="zh-CN" altLang="en-US" dirty="0" smtClean="0"/>
              <a:t>权衡</a:t>
            </a:r>
            <a:endParaRPr lang="zh-CN" altLang="en-US" dirty="0"/>
          </a:p>
        </p:txBody>
      </p:sp>
    </p:spTree>
    <p:extLst>
      <p:ext uri="{BB962C8B-B14F-4D97-AF65-F5344CB8AC3E}">
        <p14:creationId xmlns:p14="http://schemas.microsoft.com/office/powerpoint/2010/main" val="2661196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名词解释</a:t>
            </a:r>
            <a:endParaRPr lang="zh-CN" altLang="en-US" dirty="0"/>
          </a:p>
        </p:txBody>
      </p:sp>
      <p:sp>
        <p:nvSpPr>
          <p:cNvPr id="3" name="内容占位符 2"/>
          <p:cNvSpPr>
            <a:spLocks noGrp="1"/>
          </p:cNvSpPr>
          <p:nvPr>
            <p:ph idx="1"/>
          </p:nvPr>
        </p:nvSpPr>
        <p:spPr/>
        <p:txBody>
          <a:bodyPr/>
          <a:lstStyle/>
          <a:p>
            <a:r>
              <a:rPr lang="en-US" altLang="zh-CN" dirty="0" smtClean="0"/>
              <a:t>An algorithm is called </a:t>
            </a:r>
            <a:r>
              <a:rPr lang="en-US" altLang="zh-CN" dirty="0" smtClean="0">
                <a:solidFill>
                  <a:srgbClr val="FF0000"/>
                </a:solidFill>
              </a:rPr>
              <a:t>bottom-up</a:t>
            </a:r>
            <a:r>
              <a:rPr lang="en-US" altLang="zh-CN" dirty="0" smtClean="0"/>
              <a:t> if it considers small logical expressions before large ones; otherwise it is </a:t>
            </a:r>
            <a:r>
              <a:rPr lang="en-US" altLang="zh-CN" dirty="0" smtClean="0">
                <a:solidFill>
                  <a:srgbClr val="FF0000"/>
                </a:solidFill>
              </a:rPr>
              <a:t>top-down</a:t>
            </a:r>
            <a:r>
              <a:rPr lang="en-US" altLang="zh-CN" dirty="0" smtClean="0"/>
              <a:t>.</a:t>
            </a:r>
          </a:p>
          <a:p>
            <a:endParaRPr lang="en-US" altLang="zh-CN" dirty="0"/>
          </a:p>
          <a:p>
            <a:r>
              <a:rPr lang="zh-CN" altLang="en-US" dirty="0" smtClean="0"/>
              <a:t>自顶向下查询可拥有一些自底向上动态规划不适用的增强</a:t>
            </a:r>
            <a:r>
              <a:rPr lang="zh-CN" altLang="en-US" dirty="0"/>
              <a:t>功能</a:t>
            </a:r>
            <a:endParaRPr lang="en-US" altLang="zh-CN" dirty="0" smtClean="0"/>
          </a:p>
          <a:p>
            <a:pPr lvl="1"/>
            <a:r>
              <a:rPr lang="en-US" altLang="zh-CN" dirty="0" smtClean="0"/>
              <a:t>Demand-driven interesting orders</a:t>
            </a:r>
          </a:p>
          <a:p>
            <a:pPr lvl="1"/>
            <a:r>
              <a:rPr lang="en-US" altLang="zh-CN" dirty="0" smtClean="0"/>
              <a:t>Branch-and-bound pruning</a:t>
            </a:r>
          </a:p>
          <a:p>
            <a:pPr lvl="1"/>
            <a:r>
              <a:rPr lang="en-US" altLang="zh-CN" dirty="0" smtClean="0"/>
              <a:t>Exploiting partial information</a:t>
            </a:r>
            <a:endParaRPr lang="zh-CN" altLang="en-US" dirty="0"/>
          </a:p>
        </p:txBody>
      </p:sp>
    </p:spTree>
    <p:extLst>
      <p:ext uri="{BB962C8B-B14F-4D97-AF65-F5344CB8AC3E}">
        <p14:creationId xmlns:p14="http://schemas.microsoft.com/office/powerpoint/2010/main" val="3388632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Optimal Top-Down Partitioning</a:t>
            </a:r>
            <a:endParaRPr lang="zh-CN" altLang="en-US" dirty="0"/>
          </a:p>
        </p:txBody>
      </p:sp>
      <p:sp>
        <p:nvSpPr>
          <p:cNvPr id="3" name="内容占位符 2"/>
          <p:cNvSpPr>
            <a:spLocks noGrp="1"/>
          </p:cNvSpPr>
          <p:nvPr>
            <p:ph idx="1"/>
          </p:nvPr>
        </p:nvSpPr>
        <p:spPr/>
        <p:txBody>
          <a:bodyPr/>
          <a:lstStyle/>
          <a:p>
            <a:r>
              <a:rPr lang="zh-CN" altLang="en-US" dirty="0" smtClean="0"/>
              <a:t>分析和验证了具有记忆的自顶向下划分搜索的效率与使用动态规划的自底向上的搜索相当</a:t>
            </a:r>
            <a:endParaRPr lang="en-US" altLang="zh-CN" dirty="0" smtClean="0"/>
          </a:p>
          <a:p>
            <a:r>
              <a:rPr lang="zh-CN" altLang="en-US" dirty="0" smtClean="0"/>
              <a:t>而并非像之前论文中所说必须依赖分支定界或需求驱动的有趣序列</a:t>
            </a:r>
            <a:endParaRPr lang="zh-CN" altLang="en-US" dirty="0"/>
          </a:p>
        </p:txBody>
      </p:sp>
    </p:spTree>
    <p:extLst>
      <p:ext uri="{BB962C8B-B14F-4D97-AF65-F5344CB8AC3E}">
        <p14:creationId xmlns:p14="http://schemas.microsoft.com/office/powerpoint/2010/main" val="638713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Optimal Top-Down Partitioning</a:t>
            </a:r>
            <a:endParaRPr lang="zh-CN" altLang="en-US" dirty="0"/>
          </a:p>
        </p:txBody>
      </p:sp>
      <p:sp>
        <p:nvSpPr>
          <p:cNvPr id="3" name="内容占位符 2"/>
          <p:cNvSpPr>
            <a:spLocks noGrp="1"/>
          </p:cNvSpPr>
          <p:nvPr>
            <p:ph idx="1"/>
          </p:nvPr>
        </p:nvSpPr>
        <p:spPr/>
        <p:txBody>
          <a:bodyPr/>
          <a:lstStyle/>
          <a:p>
            <a:r>
              <a:rPr lang="zh-CN" altLang="en-US" dirty="0" smtClean="0"/>
              <a:t>代码框架</a:t>
            </a:r>
            <a:endParaRPr lang="zh-CN" altLang="en-US" dirty="0"/>
          </a:p>
        </p:txBody>
      </p:sp>
      <p:grpSp>
        <p:nvGrpSpPr>
          <p:cNvPr id="11" name="组合 10"/>
          <p:cNvGrpSpPr/>
          <p:nvPr/>
        </p:nvGrpSpPr>
        <p:grpSpPr>
          <a:xfrm>
            <a:off x="790575" y="2359342"/>
            <a:ext cx="7886700" cy="3928429"/>
            <a:chOff x="790575" y="2359342"/>
            <a:chExt cx="7886700" cy="3928429"/>
          </a:xfrm>
        </p:grpSpPr>
        <p:pic>
          <p:nvPicPr>
            <p:cNvPr id="5" name="图片 4"/>
            <p:cNvPicPr>
              <a:picLocks noChangeAspect="1"/>
            </p:cNvPicPr>
            <p:nvPr/>
          </p:nvPicPr>
          <p:blipFill>
            <a:blip r:embed="rId3"/>
            <a:stretch>
              <a:fillRect/>
            </a:stretch>
          </p:blipFill>
          <p:spPr>
            <a:xfrm>
              <a:off x="790575" y="2359342"/>
              <a:ext cx="3781425" cy="1895475"/>
            </a:xfrm>
            <a:prstGeom prst="rect">
              <a:avLst/>
            </a:prstGeom>
          </p:spPr>
        </p:pic>
        <p:pic>
          <p:nvPicPr>
            <p:cNvPr id="6" name="图片 5"/>
            <p:cNvPicPr>
              <a:picLocks noChangeAspect="1"/>
            </p:cNvPicPr>
            <p:nvPr/>
          </p:nvPicPr>
          <p:blipFill>
            <a:blip r:embed="rId4"/>
            <a:stretch>
              <a:fillRect/>
            </a:stretch>
          </p:blipFill>
          <p:spPr>
            <a:xfrm>
              <a:off x="881062" y="4316096"/>
              <a:ext cx="3600450" cy="1971675"/>
            </a:xfrm>
            <a:prstGeom prst="rect">
              <a:avLst/>
            </a:prstGeom>
          </p:spPr>
        </p:pic>
        <p:pic>
          <p:nvPicPr>
            <p:cNvPr id="7" name="图片 6"/>
            <p:cNvPicPr>
              <a:picLocks noChangeAspect="1"/>
            </p:cNvPicPr>
            <p:nvPr/>
          </p:nvPicPr>
          <p:blipFill>
            <a:blip r:embed="rId5"/>
            <a:stretch>
              <a:fillRect/>
            </a:stretch>
          </p:blipFill>
          <p:spPr>
            <a:xfrm>
              <a:off x="4857750" y="3296921"/>
              <a:ext cx="3819525" cy="2990850"/>
            </a:xfrm>
            <a:prstGeom prst="rect">
              <a:avLst/>
            </a:prstGeom>
          </p:spPr>
        </p:pic>
        <p:sp>
          <p:nvSpPr>
            <p:cNvPr id="8" name="矩形 7"/>
            <p:cNvSpPr/>
            <p:nvPr/>
          </p:nvSpPr>
          <p:spPr>
            <a:xfrm>
              <a:off x="7065818" y="4468091"/>
              <a:ext cx="935182" cy="166254"/>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矩形 8"/>
            <p:cNvSpPr/>
            <p:nvPr/>
          </p:nvSpPr>
          <p:spPr>
            <a:xfrm>
              <a:off x="6299921" y="4792345"/>
              <a:ext cx="2075152" cy="631709"/>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矩形 9"/>
            <p:cNvSpPr/>
            <p:nvPr/>
          </p:nvSpPr>
          <p:spPr>
            <a:xfrm>
              <a:off x="1101436" y="3470564"/>
              <a:ext cx="1454728" cy="145472"/>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865388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Optimal Top-Down Partitioning</a:t>
            </a:r>
            <a:endParaRPr lang="zh-CN" altLang="en-US" dirty="0"/>
          </a:p>
        </p:txBody>
      </p:sp>
      <p:sp>
        <p:nvSpPr>
          <p:cNvPr id="3" name="内容占位符 2"/>
          <p:cNvSpPr>
            <a:spLocks noGrp="1"/>
          </p:cNvSpPr>
          <p:nvPr>
            <p:ph idx="1"/>
          </p:nvPr>
        </p:nvSpPr>
        <p:spPr>
          <a:xfrm>
            <a:off x="628650" y="1825625"/>
            <a:ext cx="4255077" cy="4351338"/>
          </a:xfrm>
        </p:spPr>
        <p:txBody>
          <a:bodyPr/>
          <a:lstStyle/>
          <a:p>
            <a:r>
              <a:rPr lang="en-US" altLang="zh-CN" dirty="0" smtClean="0"/>
              <a:t>Naïve Partitioning</a:t>
            </a:r>
          </a:p>
          <a:p>
            <a:pPr lvl="1"/>
            <a:r>
              <a:rPr lang="zh-CN" altLang="en-US" dirty="0" smtClean="0"/>
              <a:t>左深</a:t>
            </a:r>
            <a:r>
              <a:rPr lang="en-US" altLang="zh-CN" dirty="0" smtClean="0"/>
              <a:t>+CP</a:t>
            </a:r>
            <a:r>
              <a:rPr lang="zh-CN" altLang="en-US" dirty="0" smtClean="0"/>
              <a:t>，</a:t>
            </a:r>
            <a:r>
              <a:rPr lang="en-US" altLang="zh-CN" dirty="0" smtClean="0"/>
              <a:t>Θ(V)</a:t>
            </a:r>
            <a:r>
              <a:rPr lang="zh-CN" altLang="en-US" dirty="0" smtClean="0"/>
              <a:t>，</a:t>
            </a:r>
            <a:r>
              <a:rPr lang="en-US" altLang="zh-CN" dirty="0" smtClean="0">
                <a:solidFill>
                  <a:srgbClr val="FF0000"/>
                </a:solidFill>
              </a:rPr>
              <a:t>optimal</a:t>
            </a:r>
          </a:p>
          <a:p>
            <a:pPr lvl="1"/>
            <a:r>
              <a:rPr lang="zh-CN" altLang="en-US" dirty="0" smtClean="0"/>
              <a:t>左深</a:t>
            </a:r>
            <a:r>
              <a:rPr lang="en-US" altLang="zh-CN" dirty="0" smtClean="0"/>
              <a:t>+CP-free</a:t>
            </a:r>
            <a:r>
              <a:rPr lang="zh-CN" altLang="en-US" dirty="0" smtClean="0"/>
              <a:t>，</a:t>
            </a:r>
            <a:r>
              <a:rPr lang="en-US" altLang="zh-CN" dirty="0" smtClean="0"/>
              <a:t>Θ(V</a:t>
            </a:r>
            <a:r>
              <a:rPr lang="en-US" altLang="zh-CN" baseline="30000" dirty="0" smtClean="0"/>
              <a:t>2</a:t>
            </a:r>
            <a:r>
              <a:rPr lang="en-US" altLang="zh-CN" dirty="0" smtClean="0"/>
              <a:t>)</a:t>
            </a:r>
          </a:p>
          <a:p>
            <a:pPr lvl="1"/>
            <a:r>
              <a:rPr lang="en-US" altLang="zh-CN" dirty="0" err="1" smtClean="0"/>
              <a:t>Bushy+CP</a:t>
            </a:r>
            <a:r>
              <a:rPr lang="zh-CN" altLang="en-US" dirty="0" smtClean="0"/>
              <a:t>，修改第</a:t>
            </a:r>
            <a:r>
              <a:rPr lang="en-US" altLang="zh-CN" dirty="0" smtClean="0"/>
              <a:t>1</a:t>
            </a:r>
            <a:r>
              <a:rPr lang="zh-CN" altLang="en-US" dirty="0" smtClean="0"/>
              <a:t>行代码，</a:t>
            </a:r>
            <a:r>
              <a:rPr lang="en-US" altLang="zh-CN" dirty="0" smtClean="0"/>
              <a:t>Θ(2</a:t>
            </a:r>
            <a:r>
              <a:rPr lang="en-US" altLang="zh-CN" baseline="30000" dirty="0" smtClean="0"/>
              <a:t>V</a:t>
            </a:r>
            <a:r>
              <a:rPr lang="en-US" altLang="zh-CN" dirty="0" smtClean="0"/>
              <a:t>)</a:t>
            </a:r>
            <a:r>
              <a:rPr lang="zh-CN" altLang="en-US" dirty="0" smtClean="0"/>
              <a:t>，</a:t>
            </a:r>
            <a:r>
              <a:rPr lang="en-US" altLang="zh-CN" dirty="0" smtClean="0">
                <a:solidFill>
                  <a:srgbClr val="FF0000"/>
                </a:solidFill>
              </a:rPr>
              <a:t>optimal</a:t>
            </a:r>
          </a:p>
          <a:p>
            <a:pPr lvl="1"/>
            <a:r>
              <a:rPr lang="en-US" altLang="zh-CN" dirty="0" err="1" smtClean="0"/>
              <a:t>Bushy+CP-free</a:t>
            </a:r>
            <a:r>
              <a:rPr lang="zh-CN" altLang="en-US" dirty="0" smtClean="0"/>
              <a:t>，</a:t>
            </a:r>
            <a:r>
              <a:rPr lang="en-US" altLang="zh-CN" dirty="0" smtClean="0"/>
              <a:t>Θ(V*2</a:t>
            </a:r>
            <a:r>
              <a:rPr lang="en-US" altLang="zh-CN" baseline="30000" dirty="0" smtClean="0"/>
              <a:t>V</a:t>
            </a:r>
            <a:r>
              <a:rPr lang="en-US" altLang="zh-CN" dirty="0" smtClean="0"/>
              <a:t>)</a:t>
            </a:r>
          </a:p>
          <a:p>
            <a:pPr lvl="1"/>
            <a:endParaRPr lang="en-US" altLang="zh-CN" dirty="0"/>
          </a:p>
          <a:p>
            <a:r>
              <a:rPr lang="zh-CN" altLang="en-US" dirty="0"/>
              <a:t>称作</a:t>
            </a:r>
            <a:r>
              <a:rPr lang="en-US" altLang="zh-CN" dirty="0"/>
              <a:t>Naïve</a:t>
            </a:r>
            <a:r>
              <a:rPr lang="zh-CN" altLang="en-US" dirty="0"/>
              <a:t>的原因是</a:t>
            </a:r>
            <a:r>
              <a:rPr lang="zh-CN" altLang="en-US" dirty="0" smtClean="0"/>
              <a:t>没有利用连接图的信息（考虑</a:t>
            </a:r>
            <a:r>
              <a:rPr lang="zh-CN" altLang="en-US" dirty="0"/>
              <a:t>连接图的</a:t>
            </a:r>
            <a:r>
              <a:rPr lang="zh-CN" altLang="en-US" dirty="0" smtClean="0"/>
              <a:t>边</a:t>
            </a:r>
            <a:r>
              <a:rPr lang="zh-CN" altLang="en-US" dirty="0"/>
              <a:t>）</a:t>
            </a:r>
          </a:p>
          <a:p>
            <a:endParaRPr lang="en-US" altLang="zh-CN" dirty="0" smtClean="0"/>
          </a:p>
        </p:txBody>
      </p:sp>
      <p:pic>
        <p:nvPicPr>
          <p:cNvPr id="4" name="图片 3"/>
          <p:cNvPicPr>
            <a:picLocks noChangeAspect="1"/>
          </p:cNvPicPr>
          <p:nvPr/>
        </p:nvPicPr>
        <p:blipFill>
          <a:blip r:embed="rId3"/>
          <a:stretch>
            <a:fillRect/>
          </a:stretch>
        </p:blipFill>
        <p:spPr>
          <a:xfrm>
            <a:off x="4742151" y="1825625"/>
            <a:ext cx="3857625" cy="1733550"/>
          </a:xfrm>
          <a:prstGeom prst="rect">
            <a:avLst/>
          </a:prstGeom>
        </p:spPr>
      </p:pic>
    </p:spTree>
    <p:extLst>
      <p:ext uri="{BB962C8B-B14F-4D97-AF65-F5344CB8AC3E}">
        <p14:creationId xmlns:p14="http://schemas.microsoft.com/office/powerpoint/2010/main" val="733846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Optimal Top-Down Partitioning</a:t>
            </a:r>
            <a:endParaRPr lang="zh-CN" altLang="en-US" dirty="0"/>
          </a:p>
        </p:txBody>
      </p:sp>
      <p:sp>
        <p:nvSpPr>
          <p:cNvPr id="3" name="内容占位符 2"/>
          <p:cNvSpPr>
            <a:spLocks noGrp="1"/>
          </p:cNvSpPr>
          <p:nvPr>
            <p:ph idx="1"/>
          </p:nvPr>
        </p:nvSpPr>
        <p:spPr/>
        <p:txBody>
          <a:bodyPr/>
          <a:lstStyle/>
          <a:p>
            <a:r>
              <a:rPr lang="en-US" altLang="zh-CN" dirty="0" smtClean="0"/>
              <a:t>Minimal Cuts</a:t>
            </a:r>
          </a:p>
          <a:p>
            <a:pPr lvl="1"/>
            <a:r>
              <a:rPr lang="zh-CN" altLang="en-US" dirty="0" smtClean="0"/>
              <a:t>对于左深计划空间，由于“图</a:t>
            </a:r>
            <a:r>
              <a:rPr lang="en-US" altLang="zh-CN" dirty="0"/>
              <a:t>G|</a:t>
            </a:r>
            <a:r>
              <a:rPr lang="en-US" altLang="zh-CN" baseline="-25000" dirty="0"/>
              <a:t>(V\{v})</a:t>
            </a:r>
            <a:r>
              <a:rPr lang="zh-CN" altLang="en-US" dirty="0" smtClean="0"/>
              <a:t>是不连通的当</a:t>
            </a:r>
            <a:r>
              <a:rPr lang="en-US" altLang="zh-CN" dirty="0" smtClean="0"/>
              <a:t>v</a:t>
            </a:r>
            <a:r>
              <a:rPr lang="zh-CN" altLang="en-US" dirty="0" smtClean="0"/>
              <a:t>是关节点时”，采用</a:t>
            </a:r>
            <a:r>
              <a:rPr lang="en-US" altLang="zh-CN" dirty="0" smtClean="0"/>
              <a:t>DFS</a:t>
            </a:r>
            <a:r>
              <a:rPr lang="zh-CN" altLang="en-US" dirty="0" smtClean="0"/>
              <a:t>算法，可使</a:t>
            </a:r>
            <a:r>
              <a:rPr lang="zh-CN" altLang="en-US" dirty="0"/>
              <a:t>左深</a:t>
            </a:r>
            <a:r>
              <a:rPr lang="en-US" altLang="zh-CN" dirty="0"/>
              <a:t>+</a:t>
            </a:r>
            <a:r>
              <a:rPr lang="en-US" altLang="zh-CN" dirty="0" smtClean="0"/>
              <a:t>CP-free</a:t>
            </a:r>
            <a:r>
              <a:rPr lang="zh-CN" altLang="en-US" dirty="0" smtClean="0"/>
              <a:t>的算法达到“</a:t>
            </a:r>
            <a:r>
              <a:rPr lang="en-US" altLang="zh-CN" dirty="0" smtClean="0"/>
              <a:t>optimal</a:t>
            </a:r>
            <a:r>
              <a:rPr lang="zh-CN" altLang="en-US" dirty="0" smtClean="0"/>
              <a:t>”</a:t>
            </a:r>
            <a:endParaRPr lang="en-US" altLang="zh-CN" dirty="0" smtClean="0"/>
          </a:p>
          <a:p>
            <a:pPr lvl="1"/>
            <a:r>
              <a:rPr lang="zh-CN" altLang="en-US" dirty="0" smtClean="0"/>
              <a:t>对于</a:t>
            </a:r>
            <a:r>
              <a:rPr lang="en-US" altLang="zh-CN" dirty="0" smtClean="0"/>
              <a:t>bushy</a:t>
            </a:r>
            <a:r>
              <a:rPr lang="zh-CN" altLang="en-US" dirty="0" smtClean="0"/>
              <a:t>空间，这种方法就不适用了</a:t>
            </a:r>
            <a:endParaRPr lang="en-US" altLang="zh-CN" dirty="0" smtClean="0"/>
          </a:p>
          <a:p>
            <a:pPr lvl="1"/>
            <a:endParaRPr lang="en-US" altLang="zh-CN" dirty="0" smtClean="0"/>
          </a:p>
          <a:p>
            <a:pPr lvl="1"/>
            <a:r>
              <a:rPr lang="zh-CN" altLang="en-US" dirty="0" smtClean="0"/>
              <a:t>以边为中心来认识</a:t>
            </a:r>
            <a:r>
              <a:rPr lang="en-US" altLang="zh-CN" dirty="0" smtClean="0"/>
              <a:t>partition</a:t>
            </a:r>
            <a:r>
              <a:rPr lang="zh-CN" altLang="en-US" dirty="0" smtClean="0"/>
              <a:t>的方式称为</a:t>
            </a:r>
            <a:r>
              <a:rPr lang="en-US" altLang="zh-CN" dirty="0" smtClean="0">
                <a:solidFill>
                  <a:srgbClr val="FF0000"/>
                </a:solidFill>
              </a:rPr>
              <a:t>graph cut</a:t>
            </a:r>
            <a:r>
              <a:rPr lang="zh-CN" altLang="en-US" dirty="0"/>
              <a:t>。</a:t>
            </a:r>
            <a:r>
              <a:rPr lang="zh-CN" altLang="en-US" dirty="0" smtClean="0"/>
              <a:t>既一组边，删掉其中某条，使</a:t>
            </a:r>
            <a:r>
              <a:rPr lang="en-US" altLang="zh-CN" dirty="0" smtClean="0"/>
              <a:t>G</a:t>
            </a:r>
            <a:r>
              <a:rPr lang="zh-CN" altLang="en-US" dirty="0" smtClean="0"/>
              <a:t>成为两个或多个</a:t>
            </a:r>
            <a:r>
              <a:rPr lang="en-US" altLang="zh-CN" dirty="0" smtClean="0"/>
              <a:t>components</a:t>
            </a:r>
          </a:p>
          <a:p>
            <a:pPr lvl="1"/>
            <a:r>
              <a:rPr lang="zh-CN" altLang="en-US" dirty="0" smtClean="0"/>
              <a:t>一个</a:t>
            </a:r>
            <a:r>
              <a:rPr lang="en-US" altLang="zh-CN" dirty="0" smtClean="0"/>
              <a:t>cut</a:t>
            </a:r>
            <a:r>
              <a:rPr lang="zh-CN" altLang="en-US" dirty="0" smtClean="0"/>
              <a:t>被称为</a:t>
            </a:r>
            <a:r>
              <a:rPr lang="en-US" altLang="zh-CN" dirty="0" smtClean="0"/>
              <a:t>minimal</a:t>
            </a:r>
            <a:r>
              <a:rPr lang="zh-CN" altLang="en-US" dirty="0" smtClean="0"/>
              <a:t>，如果每个子集不再含有</a:t>
            </a:r>
            <a:r>
              <a:rPr lang="en-US" altLang="zh-CN" dirty="0" smtClean="0"/>
              <a:t>cut</a:t>
            </a:r>
          </a:p>
          <a:p>
            <a:pPr lvl="1"/>
            <a:r>
              <a:rPr lang="zh-CN" altLang="en-US" dirty="0" smtClean="0"/>
              <a:t>推论：一个最小分割将</a:t>
            </a:r>
            <a:r>
              <a:rPr lang="en-US" altLang="zh-CN" dirty="0" smtClean="0"/>
              <a:t>G</a:t>
            </a:r>
            <a:r>
              <a:rPr lang="zh-CN" altLang="en-US" dirty="0" smtClean="0"/>
              <a:t>恰好分成两个连接组件</a:t>
            </a:r>
            <a:endParaRPr lang="en-US" altLang="zh-CN" dirty="0" smtClean="0"/>
          </a:p>
          <a:p>
            <a:pPr lvl="1"/>
            <a:endParaRPr lang="zh-CN" altLang="en-US" dirty="0"/>
          </a:p>
        </p:txBody>
      </p:sp>
    </p:spTree>
    <p:extLst>
      <p:ext uri="{BB962C8B-B14F-4D97-AF65-F5344CB8AC3E}">
        <p14:creationId xmlns:p14="http://schemas.microsoft.com/office/powerpoint/2010/main" val="1260529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899496" y="1690689"/>
            <a:ext cx="5153025" cy="3190875"/>
          </a:xfrm>
          <a:prstGeom prst="rect">
            <a:avLst/>
          </a:prstGeom>
        </p:spPr>
      </p:pic>
      <p:sp>
        <p:nvSpPr>
          <p:cNvPr id="2" name="标题 1"/>
          <p:cNvSpPr>
            <a:spLocks noGrp="1"/>
          </p:cNvSpPr>
          <p:nvPr>
            <p:ph type="title"/>
          </p:nvPr>
        </p:nvSpPr>
        <p:spPr/>
        <p:txBody>
          <a:bodyPr/>
          <a:lstStyle/>
          <a:p>
            <a:r>
              <a:rPr lang="en-US" altLang="zh-CN" dirty="0" smtClean="0"/>
              <a:t>Optimal Top-Down Partitioning</a:t>
            </a:r>
            <a:endParaRPr lang="zh-CN" altLang="en-US" dirty="0"/>
          </a:p>
        </p:txBody>
      </p:sp>
      <p:sp>
        <p:nvSpPr>
          <p:cNvPr id="3" name="内容占位符 2"/>
          <p:cNvSpPr>
            <a:spLocks noGrp="1"/>
          </p:cNvSpPr>
          <p:nvPr>
            <p:ph idx="1"/>
          </p:nvPr>
        </p:nvSpPr>
        <p:spPr/>
        <p:txBody>
          <a:bodyPr/>
          <a:lstStyle/>
          <a:p>
            <a:r>
              <a:rPr lang="en-US" altLang="zh-CN" dirty="0" err="1" smtClean="0"/>
              <a:t>Biconnection</a:t>
            </a:r>
            <a:r>
              <a:rPr lang="en-US" altLang="zh-CN" dirty="0"/>
              <a:t> </a:t>
            </a:r>
            <a:r>
              <a:rPr lang="en-US" altLang="zh-CN" dirty="0" smtClean="0"/>
              <a:t>tree</a:t>
            </a:r>
          </a:p>
          <a:p>
            <a:pPr lvl="1"/>
            <a:r>
              <a:rPr lang="en-US" altLang="zh-CN" dirty="0" smtClean="0"/>
              <a:t>Vertex nodes</a:t>
            </a:r>
          </a:p>
          <a:p>
            <a:pPr lvl="1"/>
            <a:r>
              <a:rPr lang="en-US" altLang="zh-CN" dirty="0" smtClean="0"/>
              <a:t>Set nodes</a:t>
            </a:r>
          </a:p>
          <a:p>
            <a:endParaRPr lang="zh-CN" altLang="en-US" dirty="0"/>
          </a:p>
        </p:txBody>
      </p:sp>
    </p:spTree>
    <p:extLst>
      <p:ext uri="{BB962C8B-B14F-4D97-AF65-F5344CB8AC3E}">
        <p14:creationId xmlns:p14="http://schemas.microsoft.com/office/powerpoint/2010/main" val="422708321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1157</TotalTime>
  <Words>948</Words>
  <Application>Microsoft Office PowerPoint</Application>
  <PresentationFormat>全屏显示(4:3)</PresentationFormat>
  <Paragraphs>125</Paragraphs>
  <Slides>22</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宋体</vt:lpstr>
      <vt:lpstr>Arial</vt:lpstr>
      <vt:lpstr>Calibri</vt:lpstr>
      <vt:lpstr>Calibri Light</vt:lpstr>
      <vt:lpstr>Office 主题</vt:lpstr>
      <vt:lpstr>Optimal Top-Down Join Enumeration</vt:lpstr>
      <vt:lpstr>PowerPoint 演示文稿</vt:lpstr>
      <vt:lpstr>本文贡献</vt:lpstr>
      <vt:lpstr>名词解释</vt:lpstr>
      <vt:lpstr>Optimal Top-Down Partitioning</vt:lpstr>
      <vt:lpstr>Optimal Top-Down Partitioning</vt:lpstr>
      <vt:lpstr>Optimal Top-Down Partitioning</vt:lpstr>
      <vt:lpstr>Optimal Top-Down Partitioning</vt:lpstr>
      <vt:lpstr>Optimal Top-Down Partitioning</vt:lpstr>
      <vt:lpstr>Optimal Top-Down Partitioning</vt:lpstr>
      <vt:lpstr>Optimal Top-Down Partitioning</vt:lpstr>
      <vt:lpstr>Optimal Top-Down Partitioning</vt:lpstr>
      <vt:lpstr>Optimal Top-Down Partitioning</vt:lpstr>
      <vt:lpstr>Optimal Top-Down Partitioning</vt:lpstr>
      <vt:lpstr>Branch-And-Bound Pruning</vt:lpstr>
      <vt:lpstr>Branch-And-Bound Pruning</vt:lpstr>
      <vt:lpstr>Branch-And-Bound Pruning</vt:lpstr>
      <vt:lpstr>Branch-And-Bound Pruning</vt:lpstr>
      <vt:lpstr>Branch-And-Bound Pruning</vt:lpstr>
      <vt:lpstr>Branch-And-Bound Pruning</vt:lpstr>
      <vt:lpstr>Branch-And-Bound Pruning</vt:lpstr>
      <vt:lpstr>SUMMARY</vt:lpstr>
    </vt:vector>
  </TitlesOfParts>
  <Company>udms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mjy</dc:creator>
  <cp:lastModifiedBy>mjy</cp:lastModifiedBy>
  <cp:revision>150</cp:revision>
  <dcterms:created xsi:type="dcterms:W3CDTF">2013-09-13T06:44:27Z</dcterms:created>
  <dcterms:modified xsi:type="dcterms:W3CDTF">2013-09-16T07:28:30Z</dcterms:modified>
</cp:coreProperties>
</file>