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78" r:id="rId2"/>
    <p:sldId id="256" r:id="rId3"/>
    <p:sldId id="257" r:id="rId4"/>
    <p:sldId id="258" r:id="rId5"/>
    <p:sldId id="259" r:id="rId6"/>
    <p:sldId id="260" r:id="rId7"/>
    <p:sldId id="264" r:id="rId8"/>
    <p:sldId id="265" r:id="rId9"/>
    <p:sldId id="266" r:id="rId10"/>
    <p:sldId id="267" r:id="rId11"/>
    <p:sldId id="270" r:id="rId12"/>
    <p:sldId id="268" r:id="rId13"/>
    <p:sldId id="269" r:id="rId14"/>
    <p:sldId id="271" r:id="rId15"/>
    <p:sldId id="272" r:id="rId16"/>
    <p:sldId id="262" r:id="rId17"/>
    <p:sldId id="273" r:id="rId18"/>
    <p:sldId id="274" r:id="rId19"/>
    <p:sldId id="275" r:id="rId20"/>
    <p:sldId id="263" r:id="rId21"/>
    <p:sldId id="276" r:id="rId22"/>
    <p:sldId id="279" r:id="rId23"/>
    <p:sldId id="280" r:id="rId24"/>
    <p:sldId id="281" r:id="rId25"/>
    <p:sldId id="282" r:id="rId26"/>
    <p:sldId id="283" r:id="rId27"/>
    <p:sldId id="284" r:id="rId28"/>
    <p:sldId id="285" r:id="rId29"/>
    <p:sldId id="286" r:id="rId30"/>
    <p:sldId id="287" r:id="rId31"/>
    <p:sldId id="288"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0" autoAdjust="0"/>
    <p:restoredTop sz="78342" autoAdjust="0"/>
  </p:normalViewPr>
  <p:slideViewPr>
    <p:cSldViewPr snapToGrid="0">
      <p:cViewPr varScale="1">
        <p:scale>
          <a:sx n="52" d="100"/>
          <a:sy n="52" d="100"/>
        </p:scale>
        <p:origin x="55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3D47F9-2C86-4156-A18B-658715310097}" type="datetimeFigureOut">
              <a:rPr lang="zh-CN" altLang="en-US" smtClean="0"/>
              <a:t>2013/11/28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75BB1B-B4F8-4337-826C-1A6E92ADF45B}" type="slidenum">
              <a:rPr lang="zh-CN" altLang="en-US" smtClean="0"/>
              <a:t>‹#›</a:t>
            </a:fld>
            <a:endParaRPr lang="zh-CN" altLang="en-US"/>
          </a:p>
        </p:txBody>
      </p:sp>
    </p:spTree>
    <p:extLst>
      <p:ext uri="{BB962C8B-B14F-4D97-AF65-F5344CB8AC3E}">
        <p14:creationId xmlns:p14="http://schemas.microsoft.com/office/powerpoint/2010/main" val="438525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75BB1B-B4F8-4337-826C-1A6E92ADF45B}" type="slidenum">
              <a:rPr lang="zh-CN" altLang="en-US" smtClean="0"/>
              <a:t>1</a:t>
            </a:fld>
            <a:endParaRPr lang="zh-CN" altLang="en-US"/>
          </a:p>
        </p:txBody>
      </p:sp>
    </p:spTree>
    <p:extLst>
      <p:ext uri="{BB962C8B-B14F-4D97-AF65-F5344CB8AC3E}">
        <p14:creationId xmlns:p14="http://schemas.microsoft.com/office/powerpoint/2010/main" val="1520478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乐观分割：更简单的分割算法</a:t>
            </a:r>
            <a:endParaRPr lang="en-US" altLang="zh-CN" dirty="0" smtClean="0"/>
          </a:p>
          <a:p>
            <a:r>
              <a:rPr lang="zh-CN" altLang="en-US" dirty="0" smtClean="0"/>
              <a:t>使用连接性判断而不是</a:t>
            </a:r>
            <a:r>
              <a:rPr lang="en-US" altLang="zh-CN" dirty="0" err="1" smtClean="0"/>
              <a:t>biconnection</a:t>
            </a:r>
            <a:r>
              <a:rPr lang="en-US" altLang="zh-CN" dirty="0" smtClean="0"/>
              <a:t> trees</a:t>
            </a:r>
          </a:p>
          <a:p>
            <a:r>
              <a:rPr lang="zh-CN" altLang="en-US" dirty="0" smtClean="0"/>
              <a:t>使用 递归回溯 减少了</a:t>
            </a:r>
            <a:r>
              <a:rPr lang="en-US" altLang="zh-CN" dirty="0" smtClean="0"/>
              <a:t>naïve</a:t>
            </a:r>
            <a:r>
              <a:rPr lang="zh-CN" altLang="en-US" dirty="0" smtClean="0"/>
              <a:t>算法中可能出现的指数量级的测试失败的情况</a:t>
            </a:r>
            <a:endParaRPr lang="zh-CN" altLang="en-US" dirty="0"/>
          </a:p>
        </p:txBody>
      </p:sp>
      <p:sp>
        <p:nvSpPr>
          <p:cNvPr id="4" name="灯片编号占位符 3"/>
          <p:cNvSpPr>
            <a:spLocks noGrp="1"/>
          </p:cNvSpPr>
          <p:nvPr>
            <p:ph type="sldNum" sz="quarter" idx="10"/>
          </p:nvPr>
        </p:nvSpPr>
        <p:spPr/>
        <p:txBody>
          <a:bodyPr/>
          <a:lstStyle/>
          <a:p>
            <a:fld id="{C375BB1B-B4F8-4337-826C-1A6E92ADF45B}" type="slidenum">
              <a:rPr lang="zh-CN" altLang="en-US" smtClean="0"/>
              <a:t>14</a:t>
            </a:fld>
            <a:endParaRPr lang="zh-CN" altLang="en-US"/>
          </a:p>
        </p:txBody>
      </p:sp>
    </p:spTree>
    <p:extLst>
      <p:ext uri="{BB962C8B-B14F-4D97-AF65-F5344CB8AC3E}">
        <p14:creationId xmlns:p14="http://schemas.microsoft.com/office/powerpoint/2010/main" val="4176797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75BB1B-B4F8-4337-826C-1A6E92ADF45B}" type="slidenum">
              <a:rPr lang="zh-CN" altLang="en-US" smtClean="0"/>
              <a:t>15</a:t>
            </a:fld>
            <a:endParaRPr lang="zh-CN" altLang="en-US"/>
          </a:p>
        </p:txBody>
      </p:sp>
    </p:spTree>
    <p:extLst>
      <p:ext uri="{BB962C8B-B14F-4D97-AF65-F5344CB8AC3E}">
        <p14:creationId xmlns:p14="http://schemas.microsoft.com/office/powerpoint/2010/main" val="665596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Accumulated </a:t>
            </a:r>
            <a:r>
              <a:rPr lang="zh-CN" altLang="en-US" dirty="0" smtClean="0"/>
              <a:t>累积</a:t>
            </a:r>
            <a:endParaRPr lang="en-US" altLang="zh-CN" dirty="0" smtClean="0"/>
          </a:p>
          <a:p>
            <a:r>
              <a:rPr lang="en-US" altLang="zh-CN" dirty="0" smtClean="0"/>
              <a:t>Divide and conquer </a:t>
            </a:r>
            <a:r>
              <a:rPr lang="zh-CN" altLang="en-US" dirty="0" smtClean="0"/>
              <a:t>分治法</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C375BB1B-B4F8-4337-826C-1A6E92ADF45B}" type="slidenum">
              <a:rPr lang="zh-CN" altLang="en-US" smtClean="0"/>
              <a:t>17</a:t>
            </a:fld>
            <a:endParaRPr lang="zh-CN" altLang="en-US"/>
          </a:p>
        </p:txBody>
      </p:sp>
    </p:spTree>
    <p:extLst>
      <p:ext uri="{BB962C8B-B14F-4D97-AF65-F5344CB8AC3E}">
        <p14:creationId xmlns:p14="http://schemas.microsoft.com/office/powerpoint/2010/main" val="3955762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与算法</a:t>
            </a:r>
            <a:r>
              <a:rPr lang="en-US" altLang="zh-CN" dirty="0" smtClean="0"/>
              <a:t>1</a:t>
            </a:r>
            <a:r>
              <a:rPr lang="zh-CN" altLang="en-US" dirty="0" smtClean="0"/>
              <a:t>的区别红框标出</a:t>
            </a:r>
            <a:endParaRPr lang="zh-CN" altLang="en-US" dirty="0"/>
          </a:p>
        </p:txBody>
      </p:sp>
      <p:sp>
        <p:nvSpPr>
          <p:cNvPr id="4" name="灯片编号占位符 3"/>
          <p:cNvSpPr>
            <a:spLocks noGrp="1"/>
          </p:cNvSpPr>
          <p:nvPr>
            <p:ph type="sldNum" sz="quarter" idx="10"/>
          </p:nvPr>
        </p:nvSpPr>
        <p:spPr/>
        <p:txBody>
          <a:bodyPr/>
          <a:lstStyle/>
          <a:p>
            <a:fld id="{C375BB1B-B4F8-4337-826C-1A6E92ADF45B}" type="slidenum">
              <a:rPr lang="zh-CN" altLang="en-US" smtClean="0"/>
              <a:t>18</a:t>
            </a:fld>
            <a:endParaRPr lang="zh-CN" altLang="en-US"/>
          </a:p>
        </p:txBody>
      </p:sp>
    </p:spTree>
    <p:extLst>
      <p:ext uri="{BB962C8B-B14F-4D97-AF65-F5344CB8AC3E}">
        <p14:creationId xmlns:p14="http://schemas.microsoft.com/office/powerpoint/2010/main" val="1714118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与算法</a:t>
            </a:r>
            <a:r>
              <a:rPr lang="en-US" altLang="zh-CN" dirty="0" smtClean="0"/>
              <a:t>1</a:t>
            </a:r>
            <a:r>
              <a:rPr lang="zh-CN" altLang="en-US" dirty="0" smtClean="0"/>
              <a:t>的区别红框标出</a:t>
            </a:r>
            <a:endParaRPr lang="zh-CN" altLang="en-US" dirty="0"/>
          </a:p>
        </p:txBody>
      </p:sp>
      <p:sp>
        <p:nvSpPr>
          <p:cNvPr id="4" name="灯片编号占位符 3"/>
          <p:cNvSpPr>
            <a:spLocks noGrp="1"/>
          </p:cNvSpPr>
          <p:nvPr>
            <p:ph type="sldNum" sz="quarter" idx="10"/>
          </p:nvPr>
        </p:nvSpPr>
        <p:spPr/>
        <p:txBody>
          <a:bodyPr/>
          <a:lstStyle/>
          <a:p>
            <a:fld id="{C375BB1B-B4F8-4337-826C-1A6E92ADF45B}" type="slidenum">
              <a:rPr lang="zh-CN" altLang="en-US" smtClean="0"/>
              <a:t>20</a:t>
            </a:fld>
            <a:endParaRPr lang="zh-CN" altLang="en-US"/>
          </a:p>
        </p:txBody>
      </p:sp>
    </p:spTree>
    <p:extLst>
      <p:ext uri="{BB962C8B-B14F-4D97-AF65-F5344CB8AC3E}">
        <p14:creationId xmlns:p14="http://schemas.microsoft.com/office/powerpoint/2010/main" val="20925235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与算法</a:t>
            </a:r>
            <a:r>
              <a:rPr lang="en-US" altLang="zh-CN" dirty="0" smtClean="0"/>
              <a:t>7</a:t>
            </a:r>
            <a:r>
              <a:rPr lang="zh-CN" altLang="en-US" dirty="0" smtClean="0"/>
              <a:t>的区别用红框标出</a:t>
            </a:r>
            <a:endParaRPr lang="en-US" altLang="zh-CN" dirty="0" smtClean="0"/>
          </a:p>
          <a:p>
            <a:r>
              <a:rPr lang="zh-CN" altLang="en-US" dirty="0" smtClean="0"/>
              <a:t>两种算法的结合（</a:t>
            </a:r>
            <a:r>
              <a:rPr lang="en-US" altLang="zh-CN" dirty="0" smtClean="0"/>
              <a:t>APB</a:t>
            </a:r>
            <a:r>
              <a:rPr lang="zh-CN" altLang="en-US" dirty="0" smtClean="0"/>
              <a:t>、</a:t>
            </a:r>
            <a:r>
              <a:rPr lang="en-US" altLang="zh-CN" dirty="0" smtClean="0"/>
              <a:t>PCB</a:t>
            </a:r>
            <a:r>
              <a:rPr lang="en-US" altLang="zh-CN" baseline="0" dirty="0" smtClean="0"/>
              <a:t> -&gt; APCB</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C375BB1B-B4F8-4337-826C-1A6E92ADF45B}" type="slidenum">
              <a:rPr lang="zh-CN" altLang="en-US" smtClean="0"/>
              <a:t>21</a:t>
            </a:fld>
            <a:endParaRPr lang="zh-CN" altLang="en-US"/>
          </a:p>
        </p:txBody>
      </p:sp>
    </p:spTree>
    <p:extLst>
      <p:ext uri="{BB962C8B-B14F-4D97-AF65-F5344CB8AC3E}">
        <p14:creationId xmlns:p14="http://schemas.microsoft.com/office/powerpoint/2010/main" val="1962742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MinCutLazy</a:t>
            </a:r>
            <a:r>
              <a:rPr lang="zh-CN" altLang="en-US" dirty="0" smtClean="0"/>
              <a:t>需要构建并维护一个复杂的数据结构</a:t>
            </a:r>
            <a:r>
              <a:rPr lang="en-US" altLang="zh-CN" dirty="0" err="1" smtClean="0"/>
              <a:t>biconnection</a:t>
            </a:r>
            <a:r>
              <a:rPr lang="en-US" altLang="zh-CN" baseline="0" dirty="0" smtClean="0"/>
              <a:t> tree</a:t>
            </a:r>
            <a:r>
              <a:rPr lang="zh-CN" altLang="en-US" baseline="0" dirty="0" smtClean="0"/>
              <a:t>，本文作者只需要集合操作，通过位向量来实现</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C375BB1B-B4F8-4337-826C-1A6E92ADF45B}" type="slidenum">
              <a:rPr lang="zh-CN" altLang="en-US" smtClean="0"/>
              <a:t>24</a:t>
            </a:fld>
            <a:endParaRPr lang="zh-CN" altLang="en-US"/>
          </a:p>
        </p:txBody>
      </p:sp>
    </p:spTree>
    <p:extLst>
      <p:ext uri="{BB962C8B-B14F-4D97-AF65-F5344CB8AC3E}">
        <p14:creationId xmlns:p14="http://schemas.microsoft.com/office/powerpoint/2010/main" val="2795011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不是所有的查询都有等价的查询图，有些需要超图</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dirty="0" err="1" smtClean="0"/>
              <a:t>Dphyp</a:t>
            </a:r>
            <a:r>
              <a:rPr lang="zh-CN" altLang="en-US" dirty="0" smtClean="0"/>
              <a:t>的作者提出了超图的概念，不知能否用到这里  </a:t>
            </a:r>
            <a:r>
              <a:rPr lang="en-US" altLang="zh-CN" dirty="0" smtClean="0">
                <a:sym typeface="Wingdings" panose="05000000000000000000" pitchFamily="2" charset="2"/>
              </a:rPr>
              <a:t> </a:t>
            </a:r>
            <a:r>
              <a:rPr lang="zh-CN" altLang="en-US" dirty="0" smtClean="0">
                <a:sym typeface="Wingdings" panose="05000000000000000000" pitchFamily="2" charset="2"/>
              </a:rPr>
              <a:t>后面用上了</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C375BB1B-B4F8-4337-826C-1A6E92ADF45B}" type="slidenum">
              <a:rPr lang="zh-CN" altLang="en-US" smtClean="0"/>
              <a:t>26</a:t>
            </a:fld>
            <a:endParaRPr lang="zh-CN" altLang="en-US"/>
          </a:p>
        </p:txBody>
      </p:sp>
    </p:spTree>
    <p:extLst>
      <p:ext uri="{BB962C8B-B14F-4D97-AF65-F5344CB8AC3E}">
        <p14:creationId xmlns:p14="http://schemas.microsoft.com/office/powerpoint/2010/main" val="1108522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作者指出，</a:t>
            </a:r>
            <a:r>
              <a:rPr lang="en-US" altLang="zh-CN" dirty="0" err="1" smtClean="0"/>
              <a:t>MinCutLazy</a:t>
            </a:r>
            <a:r>
              <a:rPr lang="zh-CN" altLang="en-US" dirty="0" smtClean="0"/>
              <a:t>只在</a:t>
            </a:r>
            <a:r>
              <a:rPr lang="en-US" altLang="zh-CN" dirty="0" err="1" smtClean="0"/>
              <a:t>IsUsable</a:t>
            </a:r>
            <a:r>
              <a:rPr lang="zh-CN" altLang="en-US" dirty="0" smtClean="0"/>
              <a:t>函数中用到了</a:t>
            </a:r>
            <a:r>
              <a:rPr lang="en-US" altLang="zh-CN" dirty="0" err="1" smtClean="0"/>
              <a:t>biconnection</a:t>
            </a:r>
            <a:r>
              <a:rPr lang="en-US" altLang="zh-CN" baseline="0" dirty="0" smtClean="0"/>
              <a:t> tree</a:t>
            </a:r>
            <a:r>
              <a:rPr lang="zh-CN" altLang="en-US" baseline="0" dirty="0" smtClean="0"/>
              <a:t>结构，因此质疑是否有必要去建这棵树。</a:t>
            </a:r>
            <a:endParaRPr lang="en-US" altLang="zh-CN" baseline="0" dirty="0" smtClean="0"/>
          </a:p>
          <a:p>
            <a:r>
              <a:rPr lang="zh-CN" altLang="en-US" baseline="0" dirty="0" smtClean="0"/>
              <a:t>他认为重新构建这个</a:t>
            </a:r>
            <a:r>
              <a:rPr lang="en-US" altLang="zh-CN" baseline="0" dirty="0" smtClean="0"/>
              <a:t>usability test</a:t>
            </a:r>
            <a:r>
              <a:rPr lang="zh-CN" altLang="en-US" baseline="0" dirty="0" smtClean="0"/>
              <a:t>可以避免构建这棵树，也就是之前提到的</a:t>
            </a:r>
            <a:r>
              <a:rPr lang="en-US" altLang="zh-CN" baseline="0" dirty="0" err="1" smtClean="0"/>
              <a:t>MinCutBranch</a:t>
            </a:r>
            <a:endParaRPr lang="zh-CN" altLang="en-US" dirty="0"/>
          </a:p>
        </p:txBody>
      </p:sp>
      <p:sp>
        <p:nvSpPr>
          <p:cNvPr id="4" name="灯片编号占位符 3"/>
          <p:cNvSpPr>
            <a:spLocks noGrp="1"/>
          </p:cNvSpPr>
          <p:nvPr>
            <p:ph type="sldNum" sz="quarter" idx="10"/>
          </p:nvPr>
        </p:nvSpPr>
        <p:spPr/>
        <p:txBody>
          <a:bodyPr/>
          <a:lstStyle/>
          <a:p>
            <a:fld id="{C375BB1B-B4F8-4337-826C-1A6E92ADF45B}" type="slidenum">
              <a:rPr lang="zh-CN" altLang="en-US" smtClean="0"/>
              <a:t>30</a:t>
            </a:fld>
            <a:endParaRPr lang="zh-CN" altLang="en-US"/>
          </a:p>
        </p:txBody>
      </p:sp>
    </p:spTree>
    <p:extLst>
      <p:ext uri="{BB962C8B-B14F-4D97-AF65-F5344CB8AC3E}">
        <p14:creationId xmlns:p14="http://schemas.microsoft.com/office/powerpoint/2010/main" val="9691403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基于</a:t>
            </a:r>
            <a:r>
              <a:rPr lang="en-US" altLang="zh-CN" dirty="0" smtClean="0"/>
              <a:t>generate and test</a:t>
            </a:r>
            <a:r>
              <a:rPr lang="zh-CN" altLang="en-US" dirty="0" smtClean="0"/>
              <a:t>思想</a:t>
            </a:r>
            <a:endParaRPr lang="zh-CN" altLang="en-US" dirty="0"/>
          </a:p>
        </p:txBody>
      </p:sp>
      <p:sp>
        <p:nvSpPr>
          <p:cNvPr id="4" name="灯片编号占位符 3"/>
          <p:cNvSpPr>
            <a:spLocks noGrp="1"/>
          </p:cNvSpPr>
          <p:nvPr>
            <p:ph type="sldNum" sz="quarter" idx="10"/>
          </p:nvPr>
        </p:nvSpPr>
        <p:spPr/>
        <p:txBody>
          <a:bodyPr/>
          <a:lstStyle/>
          <a:p>
            <a:fld id="{C375BB1B-B4F8-4337-826C-1A6E92ADF45B}" type="slidenum">
              <a:rPr lang="zh-CN" altLang="en-US" smtClean="0"/>
              <a:t>31</a:t>
            </a:fld>
            <a:endParaRPr lang="zh-CN" altLang="en-US"/>
          </a:p>
        </p:txBody>
      </p:sp>
    </p:spTree>
    <p:extLst>
      <p:ext uri="{BB962C8B-B14F-4D97-AF65-F5344CB8AC3E}">
        <p14:creationId xmlns:p14="http://schemas.microsoft.com/office/powerpoint/2010/main" val="2141117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75BB1B-B4F8-4337-826C-1A6E92ADF45B}" type="slidenum">
              <a:rPr lang="zh-CN" altLang="en-US" smtClean="0"/>
              <a:t>4</a:t>
            </a:fld>
            <a:endParaRPr lang="zh-CN" altLang="en-US"/>
          </a:p>
        </p:txBody>
      </p:sp>
    </p:spTree>
    <p:extLst>
      <p:ext uri="{BB962C8B-B14F-4D97-AF65-F5344CB8AC3E}">
        <p14:creationId xmlns:p14="http://schemas.microsoft.com/office/powerpoint/2010/main" val="26942160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a:t>
            </a:r>
            <a:r>
              <a:rPr lang="en-US" altLang="zh-CN" dirty="0" err="1" smtClean="0"/>
              <a:t>DPccp</a:t>
            </a:r>
            <a:r>
              <a:rPr lang="zh-CN" altLang="en-US" dirty="0" smtClean="0"/>
              <a:t>时间为标准时间进行比较</a:t>
            </a:r>
            <a:endParaRPr lang="en-US" altLang="zh-CN" dirty="0" smtClean="0"/>
          </a:p>
          <a:p>
            <a:r>
              <a:rPr lang="zh-CN" altLang="en-US" dirty="0" smtClean="0"/>
              <a:t>在这里</a:t>
            </a:r>
            <a:r>
              <a:rPr lang="en-US" altLang="zh-CN" dirty="0" smtClean="0"/>
              <a:t>Top-Down</a:t>
            </a:r>
            <a:r>
              <a:rPr lang="zh-CN" altLang="en-US" dirty="0" smtClean="0"/>
              <a:t>的算法都是不含剪枝的</a:t>
            </a:r>
            <a:endParaRPr lang="en-US" altLang="zh-CN" dirty="0" smtClean="0"/>
          </a:p>
          <a:p>
            <a:r>
              <a:rPr lang="en-US" altLang="zh-CN" dirty="0" smtClean="0"/>
              <a:t>1.</a:t>
            </a:r>
            <a:r>
              <a:rPr lang="en-US" altLang="zh-CN" baseline="0" dirty="0" smtClean="0"/>
              <a:t>TDMinCutLazyImp</a:t>
            </a:r>
            <a:r>
              <a:rPr lang="zh-CN" altLang="en-US" baseline="0" dirty="0" smtClean="0"/>
              <a:t>与</a:t>
            </a:r>
            <a:r>
              <a:rPr lang="en-US" altLang="zh-CN" baseline="0" dirty="0" err="1" smtClean="0"/>
              <a:t>TDMinCutLazy</a:t>
            </a:r>
            <a:r>
              <a:rPr lang="zh-CN" altLang="en-US" baseline="0" dirty="0" smtClean="0"/>
              <a:t>对比</a:t>
            </a:r>
            <a:endParaRPr lang="en-US" altLang="zh-CN" baseline="0" dirty="0" smtClean="0"/>
          </a:p>
          <a:p>
            <a:r>
              <a:rPr lang="en-US" altLang="zh-CN" baseline="0" dirty="0" smtClean="0"/>
              <a:t>2.TDMinCutBranch</a:t>
            </a:r>
            <a:r>
              <a:rPr lang="zh-CN" altLang="en-US" baseline="0" dirty="0" smtClean="0"/>
              <a:t>与</a:t>
            </a:r>
            <a:r>
              <a:rPr lang="en-US" altLang="zh-CN" baseline="0" dirty="0" err="1" smtClean="0"/>
              <a:t>TDMinCutLazy</a:t>
            </a:r>
            <a:r>
              <a:rPr lang="zh-CN" altLang="en-US" baseline="0" dirty="0" smtClean="0"/>
              <a:t>对比</a:t>
            </a:r>
            <a:endParaRPr lang="en-US" altLang="zh-CN" baseline="0" dirty="0" smtClean="0"/>
          </a:p>
          <a:p>
            <a:r>
              <a:rPr lang="en-US" altLang="zh-CN" baseline="0" dirty="0" smtClean="0"/>
              <a:t>3.TDMinCutBranch</a:t>
            </a:r>
            <a:r>
              <a:rPr lang="zh-CN" altLang="en-US" baseline="0" dirty="0" smtClean="0"/>
              <a:t>与</a:t>
            </a:r>
            <a:r>
              <a:rPr lang="en-US" altLang="zh-CN" baseline="0" dirty="0" err="1" smtClean="0"/>
              <a:t>DPccp</a:t>
            </a:r>
            <a:r>
              <a:rPr lang="zh-CN" altLang="en-US" baseline="0" dirty="0" smtClean="0"/>
              <a:t>对比</a:t>
            </a:r>
            <a:endParaRPr lang="en-US" altLang="zh-CN" dirty="0" smtClean="0"/>
          </a:p>
          <a:p>
            <a:endParaRPr lang="en-US" altLang="zh-CN" dirty="0" smtClean="0"/>
          </a:p>
          <a:p>
            <a:r>
              <a:rPr lang="zh-CN" altLang="en-US" dirty="0" smtClean="0"/>
              <a:t>对于星型连接，</a:t>
            </a:r>
            <a:r>
              <a:rPr lang="en-US" altLang="zh-CN" dirty="0" err="1" smtClean="0"/>
              <a:t>MinCutAGat</a:t>
            </a:r>
            <a:r>
              <a:rPr lang="zh-CN" altLang="en-US" dirty="0" smtClean="0"/>
              <a:t>的效率不高（后续论文有改进）</a:t>
            </a:r>
            <a:endParaRPr lang="en-US" altLang="zh-CN" dirty="0" smtClean="0"/>
          </a:p>
        </p:txBody>
      </p:sp>
      <p:sp>
        <p:nvSpPr>
          <p:cNvPr id="4" name="灯片编号占位符 3"/>
          <p:cNvSpPr>
            <a:spLocks noGrp="1"/>
          </p:cNvSpPr>
          <p:nvPr>
            <p:ph type="sldNum" sz="quarter" idx="10"/>
          </p:nvPr>
        </p:nvSpPr>
        <p:spPr/>
        <p:txBody>
          <a:bodyPr/>
          <a:lstStyle/>
          <a:p>
            <a:fld id="{C375BB1B-B4F8-4337-826C-1A6E92ADF45B}" type="slidenum">
              <a:rPr lang="zh-CN" altLang="en-US" smtClean="0"/>
              <a:t>32</a:t>
            </a:fld>
            <a:endParaRPr lang="zh-CN" altLang="en-US"/>
          </a:p>
        </p:txBody>
      </p:sp>
    </p:spTree>
    <p:extLst>
      <p:ext uri="{BB962C8B-B14F-4D97-AF65-F5344CB8AC3E}">
        <p14:creationId xmlns:p14="http://schemas.microsoft.com/office/powerpoint/2010/main" val="38238491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基于</a:t>
            </a:r>
            <a:r>
              <a:rPr lang="en-US" altLang="zh-CN" dirty="0" err="1" smtClean="0"/>
              <a:t>MinCutAGat</a:t>
            </a:r>
            <a:r>
              <a:rPr lang="zh-CN" altLang="en-US" dirty="0" smtClean="0"/>
              <a:t>的改进</a:t>
            </a:r>
            <a:endParaRPr lang="en-US" altLang="zh-CN" dirty="0" smtClean="0"/>
          </a:p>
          <a:p>
            <a:r>
              <a:rPr lang="zh-CN" altLang="en-US" dirty="0" smtClean="0"/>
              <a:t>作者发现，对于星型来说，它的补集一般都是不相连的，因此算法采取一种保守的方式：</a:t>
            </a:r>
            <a:endParaRPr lang="en-US" altLang="zh-CN" dirty="0" smtClean="0"/>
          </a:p>
          <a:p>
            <a:r>
              <a:rPr lang="zh-CN" altLang="en-US" dirty="0" smtClean="0"/>
              <a:t>在枚举</a:t>
            </a:r>
            <a:r>
              <a:rPr lang="en-US" altLang="zh-CN" dirty="0" smtClean="0"/>
              <a:t>C</a:t>
            </a:r>
            <a:r>
              <a:rPr lang="zh-CN" altLang="en-US" dirty="0" smtClean="0"/>
              <a:t>的时候，要同时保证</a:t>
            </a:r>
            <a:r>
              <a:rPr lang="en-US" altLang="zh-CN" dirty="0" smtClean="0"/>
              <a:t>C</a:t>
            </a:r>
            <a:r>
              <a:rPr lang="zh-CN" altLang="en-US" dirty="0" smtClean="0"/>
              <a:t>的补集也是连接的</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C375BB1B-B4F8-4337-826C-1A6E92ADF45B}" type="slidenum">
              <a:rPr lang="zh-CN" altLang="en-US" smtClean="0"/>
              <a:t>35</a:t>
            </a:fld>
            <a:endParaRPr lang="zh-CN" altLang="en-US"/>
          </a:p>
        </p:txBody>
      </p:sp>
    </p:spTree>
    <p:extLst>
      <p:ext uri="{BB962C8B-B14F-4D97-AF65-F5344CB8AC3E}">
        <p14:creationId xmlns:p14="http://schemas.microsoft.com/office/powerpoint/2010/main" val="22069820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Accumulated-Cost Bounding</a:t>
            </a:r>
          </a:p>
          <a:p>
            <a:r>
              <a:rPr lang="zh-CN" altLang="en-US" dirty="0" smtClean="0"/>
              <a:t>设定一个</a:t>
            </a:r>
            <a:r>
              <a:rPr lang="en-US" altLang="zh-CN" dirty="0" smtClean="0"/>
              <a:t>budget</a:t>
            </a:r>
            <a:r>
              <a:rPr lang="zh-CN" altLang="en-US" dirty="0" smtClean="0"/>
              <a:t>，小于这个</a:t>
            </a:r>
            <a:r>
              <a:rPr lang="en-US" altLang="zh-CN" dirty="0" smtClean="0"/>
              <a:t>budget</a:t>
            </a:r>
            <a:r>
              <a:rPr lang="zh-CN" altLang="en-US" dirty="0" smtClean="0"/>
              <a:t>的才考虑</a:t>
            </a:r>
            <a:endParaRPr lang="en-US" altLang="zh-CN" dirty="0" smtClean="0"/>
          </a:p>
          <a:p>
            <a:endParaRPr lang="en-US" altLang="zh-CN" dirty="0" smtClean="0"/>
          </a:p>
          <a:p>
            <a:r>
              <a:rPr lang="en-US" altLang="zh-CN" dirty="0" smtClean="0"/>
              <a:t>Predicted-Cost</a:t>
            </a:r>
            <a:r>
              <a:rPr lang="en-US" altLang="zh-CN" baseline="0" dirty="0" smtClean="0"/>
              <a:t> Bounding</a:t>
            </a:r>
          </a:p>
          <a:p>
            <a:r>
              <a:rPr lang="zh-CN" altLang="en-US" dirty="0" smtClean="0"/>
              <a:t>对代价进行估计，</a:t>
            </a:r>
            <a:r>
              <a:rPr lang="en-US" altLang="zh-CN" dirty="0" smtClean="0"/>
              <a:t>LBE</a:t>
            </a:r>
            <a:r>
              <a:rPr lang="zh-CN" altLang="en-US" dirty="0" smtClean="0"/>
              <a:t>（</a:t>
            </a:r>
            <a:r>
              <a:rPr lang="en-US" altLang="zh-CN" dirty="0" smtClean="0"/>
              <a:t>lower bound estimate</a:t>
            </a:r>
            <a:r>
              <a:rPr lang="zh-CN" altLang="en-US" dirty="0" smtClean="0"/>
              <a:t>）</a:t>
            </a:r>
            <a:endParaRPr lang="en-US" altLang="zh-CN" dirty="0" smtClean="0"/>
          </a:p>
          <a:p>
            <a:endParaRPr lang="en-US" altLang="zh-CN" dirty="0" smtClean="0"/>
          </a:p>
          <a:p>
            <a:r>
              <a:rPr lang="zh-CN" altLang="en-US" dirty="0" smtClean="0"/>
              <a:t>两种方法的结合</a:t>
            </a:r>
            <a:endParaRPr lang="en-US" altLang="zh-CN" dirty="0" smtClean="0"/>
          </a:p>
          <a:p>
            <a:r>
              <a:rPr lang="en-US" altLang="zh-CN" dirty="0" smtClean="0"/>
              <a:t>Accumulated-predicted</a:t>
            </a:r>
            <a:r>
              <a:rPr lang="en-US" altLang="zh-CN" baseline="0" dirty="0" smtClean="0"/>
              <a:t> cost bounding</a:t>
            </a:r>
            <a:endParaRPr lang="zh-CN" altLang="en-US" dirty="0"/>
          </a:p>
        </p:txBody>
      </p:sp>
      <p:sp>
        <p:nvSpPr>
          <p:cNvPr id="4" name="灯片编号占位符 3"/>
          <p:cNvSpPr>
            <a:spLocks noGrp="1"/>
          </p:cNvSpPr>
          <p:nvPr>
            <p:ph type="sldNum" sz="quarter" idx="10"/>
          </p:nvPr>
        </p:nvSpPr>
        <p:spPr/>
        <p:txBody>
          <a:bodyPr/>
          <a:lstStyle/>
          <a:p>
            <a:fld id="{C375BB1B-B4F8-4337-826C-1A6E92ADF45B}" type="slidenum">
              <a:rPr lang="zh-CN" altLang="en-US" smtClean="0"/>
              <a:t>36</a:t>
            </a:fld>
            <a:endParaRPr lang="zh-CN" altLang="en-US"/>
          </a:p>
        </p:txBody>
      </p:sp>
    </p:spTree>
    <p:extLst>
      <p:ext uri="{BB962C8B-B14F-4D97-AF65-F5344CB8AC3E}">
        <p14:creationId xmlns:p14="http://schemas.microsoft.com/office/powerpoint/2010/main" val="305096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改进了</a:t>
            </a:r>
            <a:r>
              <a:rPr lang="en-US" altLang="zh-CN" dirty="0" smtClean="0"/>
              <a:t>LBE</a:t>
            </a:r>
            <a:r>
              <a:rPr lang="zh-CN" altLang="en-US" dirty="0" smtClean="0"/>
              <a:t>，计算的时候不是纯靠估计，还使用了已知的一些信息</a:t>
            </a:r>
            <a:endParaRPr lang="en-US" altLang="zh-CN" dirty="0" smtClean="0"/>
          </a:p>
          <a:p>
            <a:pPr marL="228600" indent="-228600">
              <a:buAutoNum type="arabicPeriod"/>
            </a:pPr>
            <a:r>
              <a:rPr lang="zh-CN" altLang="en-US" dirty="0" smtClean="0"/>
              <a:t>利用一种启发式连接，减少初始的</a:t>
            </a:r>
            <a:r>
              <a:rPr lang="en-US" altLang="zh-CN" dirty="0" smtClean="0"/>
              <a:t>budget</a:t>
            </a:r>
            <a:r>
              <a:rPr lang="zh-CN" altLang="en-US" dirty="0" smtClean="0"/>
              <a:t>（</a:t>
            </a:r>
            <a:r>
              <a:rPr lang="en-US" altLang="zh-CN" dirty="0" smtClean="0"/>
              <a:t>11</a:t>
            </a:r>
            <a:r>
              <a:rPr lang="zh-CN" altLang="en-US" dirty="0" smtClean="0"/>
              <a:t>行）</a:t>
            </a:r>
            <a:endParaRPr lang="en-US" altLang="zh-CN" dirty="0" smtClean="0"/>
          </a:p>
          <a:p>
            <a:pPr marL="228600" indent="-228600">
              <a:buAutoNum type="arabicPeriod"/>
            </a:pPr>
            <a:r>
              <a:rPr lang="zh-CN" altLang="en-US" dirty="0" smtClean="0"/>
              <a:t>改进下界（</a:t>
            </a:r>
            <a:r>
              <a:rPr lang="en-US" altLang="zh-CN" dirty="0" err="1" smtClean="0"/>
              <a:t>nlB</a:t>
            </a:r>
            <a:r>
              <a:rPr lang="zh-CN" altLang="en-US" dirty="0" smtClean="0"/>
              <a:t>，</a:t>
            </a:r>
            <a:r>
              <a:rPr lang="en-US" altLang="zh-CN" dirty="0" smtClean="0"/>
              <a:t>12</a:t>
            </a:r>
            <a:r>
              <a:rPr lang="zh-CN" altLang="en-US" dirty="0" smtClean="0"/>
              <a:t>、</a:t>
            </a:r>
            <a:r>
              <a:rPr lang="en-US" altLang="zh-CN" dirty="0" smtClean="0"/>
              <a:t>15</a:t>
            </a:r>
            <a:r>
              <a:rPr lang="zh-CN" altLang="en-US" dirty="0" smtClean="0"/>
              <a:t>、</a:t>
            </a:r>
            <a:r>
              <a:rPr lang="en-US" altLang="zh-CN" dirty="0" smtClean="0"/>
              <a:t>31~35</a:t>
            </a:r>
            <a:r>
              <a:rPr lang="zh-CN" altLang="en-US" dirty="0" smtClean="0"/>
              <a:t>行）</a:t>
            </a:r>
            <a:endParaRPr lang="en-US" altLang="zh-CN" dirty="0" smtClean="0"/>
          </a:p>
          <a:p>
            <a:pPr marL="228600" indent="-228600">
              <a:buAutoNum type="arabicPeriod"/>
            </a:pPr>
            <a:r>
              <a:rPr lang="zh-CN" altLang="en-US" baseline="0" dirty="0" smtClean="0"/>
              <a:t>作者发现，</a:t>
            </a:r>
            <a:r>
              <a:rPr lang="en-US" altLang="zh-CN" baseline="0" dirty="0" smtClean="0"/>
              <a:t>ACB</a:t>
            </a:r>
            <a:r>
              <a:rPr lang="zh-CN" altLang="en-US" baseline="0" dirty="0" smtClean="0"/>
              <a:t>在有时候会显著增加优化时间，因此</a:t>
            </a:r>
            <a:r>
              <a:rPr lang="zh-CN" altLang="en-US" dirty="0" smtClean="0"/>
              <a:t>提出了一种</a:t>
            </a:r>
            <a:r>
              <a:rPr lang="en-US" altLang="zh-CN" dirty="0" smtClean="0"/>
              <a:t>rising</a:t>
            </a:r>
            <a:r>
              <a:rPr lang="en-US" altLang="zh-CN" baseline="0" dirty="0" smtClean="0"/>
              <a:t> budget</a:t>
            </a:r>
            <a:r>
              <a:rPr lang="zh-CN" altLang="en-US" baseline="0" dirty="0" smtClean="0"/>
              <a:t>。</a:t>
            </a:r>
            <a:r>
              <a:rPr lang="en-US" altLang="zh-CN" baseline="0" dirty="0" smtClean="0"/>
              <a:t>(8~9</a:t>
            </a:r>
            <a:r>
              <a:rPr lang="zh-CN" altLang="en-US" baseline="0" dirty="0" smtClean="0"/>
              <a:t>行）</a:t>
            </a:r>
            <a:endParaRPr lang="en-US" altLang="zh-CN" baseline="0" dirty="0" smtClean="0"/>
          </a:p>
          <a:p>
            <a:pPr marL="228600" indent="-228600">
              <a:buAutoNum type="arabicPeriod"/>
            </a:pPr>
            <a:r>
              <a:rPr lang="en-US" altLang="zh-CN" baseline="0" dirty="0" smtClean="0"/>
              <a:t>tightens the budget</a:t>
            </a:r>
            <a:r>
              <a:rPr lang="zh-CN" altLang="en-US" baseline="0" dirty="0" smtClean="0"/>
              <a:t>，在计算左子树的时候利用了右子树的信息（</a:t>
            </a:r>
            <a:r>
              <a:rPr lang="en-US" altLang="zh-CN" baseline="0" dirty="0" smtClean="0"/>
              <a:t>19~21</a:t>
            </a:r>
            <a:r>
              <a:rPr lang="zh-CN" altLang="en-US" baseline="0" dirty="0" smtClean="0"/>
              <a:t>、</a:t>
            </a:r>
            <a:r>
              <a:rPr lang="en-US" altLang="zh-CN" baseline="0" dirty="0" smtClean="0"/>
              <a:t>23</a:t>
            </a:r>
            <a:r>
              <a:rPr lang="zh-CN" altLang="en-US" baseline="0" dirty="0" smtClean="0"/>
              <a:t>行）</a:t>
            </a:r>
            <a:endParaRPr lang="en-US" altLang="zh-CN" baseline="0" dirty="0" smtClean="0"/>
          </a:p>
          <a:p>
            <a:pPr marL="228600" indent="-228600">
              <a:buAutoNum type="arabicPeriod"/>
            </a:pPr>
            <a:r>
              <a:rPr lang="zh-CN" altLang="en-US" dirty="0" smtClean="0"/>
              <a:t>改变选择邻居的顺序，对查询图的节点进行重编码，然后进行宽度优先的遍历</a:t>
            </a:r>
            <a:endParaRPr lang="en-US" altLang="zh-CN" dirty="0" smtClean="0"/>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C375BB1B-B4F8-4337-826C-1A6E92ADF45B}" type="slidenum">
              <a:rPr lang="zh-CN" altLang="en-US" smtClean="0"/>
              <a:t>37</a:t>
            </a:fld>
            <a:endParaRPr lang="zh-CN" altLang="en-US"/>
          </a:p>
        </p:txBody>
      </p:sp>
    </p:spTree>
    <p:extLst>
      <p:ext uri="{BB962C8B-B14F-4D97-AF65-F5344CB8AC3E}">
        <p14:creationId xmlns:p14="http://schemas.microsoft.com/office/powerpoint/2010/main" val="23024406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MCL = MINCUTLAZY</a:t>
            </a:r>
          </a:p>
          <a:p>
            <a:r>
              <a:rPr lang="en-US" altLang="zh-CN" dirty="0" smtClean="0"/>
              <a:t>MCB = MINCUTBRANCH</a:t>
            </a:r>
          </a:p>
          <a:p>
            <a:r>
              <a:rPr lang="en-US" altLang="zh-CN" dirty="0" smtClean="0"/>
              <a:t>MCC = MINCUTCONSERVATIVE</a:t>
            </a:r>
          </a:p>
          <a:p>
            <a:endParaRPr lang="en-US" altLang="zh-CN" dirty="0" smtClean="0"/>
          </a:p>
          <a:p>
            <a:r>
              <a:rPr lang="en-US" altLang="zh-CN" dirty="0" smtClean="0"/>
              <a:t>APCBI_OPT</a:t>
            </a:r>
            <a:r>
              <a:rPr lang="zh-CN" altLang="en-US" baseline="0" dirty="0" smtClean="0"/>
              <a:t>理想情况，</a:t>
            </a:r>
            <a:r>
              <a:rPr lang="en-US" altLang="zh-CN" baseline="0" dirty="0" smtClean="0"/>
              <a:t>APCBI</a:t>
            </a:r>
            <a:r>
              <a:rPr lang="zh-CN" altLang="en-US" baseline="0" dirty="0" smtClean="0"/>
              <a:t>的下界</a:t>
            </a:r>
            <a:endParaRPr lang="en-US" altLang="zh-CN" baseline="0" dirty="0" smtClean="0"/>
          </a:p>
          <a:p>
            <a:endParaRPr lang="en-US" altLang="zh-CN" baseline="0" dirty="0" smtClean="0"/>
          </a:p>
          <a:p>
            <a:r>
              <a:rPr lang="zh-CN" altLang="en-US" baseline="0" dirty="0" smtClean="0"/>
              <a:t>无环查询图</a:t>
            </a:r>
            <a:endParaRPr lang="en-US" altLang="zh-CN" baseline="0" dirty="0" smtClean="0"/>
          </a:p>
          <a:p>
            <a:r>
              <a:rPr lang="en-US" altLang="zh-CN" dirty="0" smtClean="0"/>
              <a:t>APCBI </a:t>
            </a:r>
            <a:r>
              <a:rPr lang="zh-CN" altLang="en-US" dirty="0" smtClean="0"/>
              <a:t>比 </a:t>
            </a:r>
            <a:r>
              <a:rPr lang="en-US" altLang="zh-CN" dirty="0" smtClean="0"/>
              <a:t>APCB </a:t>
            </a:r>
            <a:r>
              <a:rPr lang="zh-CN" altLang="en-US" dirty="0" smtClean="0"/>
              <a:t>有</a:t>
            </a:r>
            <a:r>
              <a:rPr lang="en-US" altLang="zh-CN" dirty="0" smtClean="0"/>
              <a:t>3.1~5.1</a:t>
            </a:r>
            <a:r>
              <a:rPr lang="zh-CN" altLang="en-US" dirty="0" smtClean="0"/>
              <a:t>倍的性能提升，星型查询没有什么改进</a:t>
            </a:r>
            <a:endParaRPr lang="en-US" altLang="zh-CN" dirty="0" smtClean="0"/>
          </a:p>
          <a:p>
            <a:endParaRPr lang="en-US" altLang="zh-CN" dirty="0" smtClean="0"/>
          </a:p>
          <a:p>
            <a:r>
              <a:rPr lang="zh-CN" altLang="en-US" dirty="0" smtClean="0"/>
              <a:t>有环查询图</a:t>
            </a:r>
            <a:endParaRPr lang="en-US" altLang="zh-CN" dirty="0" smtClean="0"/>
          </a:p>
          <a:p>
            <a:r>
              <a:rPr lang="en-US" altLang="zh-CN" dirty="0" smtClean="0"/>
              <a:t>APCBI </a:t>
            </a:r>
            <a:r>
              <a:rPr lang="zh-CN" altLang="en-US" dirty="0" smtClean="0"/>
              <a:t>比 </a:t>
            </a:r>
            <a:r>
              <a:rPr lang="en-US" altLang="zh-CN" dirty="0" smtClean="0"/>
              <a:t>APCB </a:t>
            </a:r>
            <a:r>
              <a:rPr lang="zh-CN" altLang="en-US" dirty="0" smtClean="0"/>
              <a:t>有</a:t>
            </a:r>
            <a:r>
              <a:rPr lang="en-US" altLang="zh-CN" dirty="0" smtClean="0"/>
              <a:t>2~4</a:t>
            </a:r>
            <a:r>
              <a:rPr lang="zh-CN" altLang="en-US" dirty="0" smtClean="0"/>
              <a:t>倍的性能提升</a:t>
            </a:r>
            <a:endParaRPr lang="zh-CN" altLang="en-US" dirty="0"/>
          </a:p>
        </p:txBody>
      </p:sp>
      <p:sp>
        <p:nvSpPr>
          <p:cNvPr id="4" name="灯片编号占位符 3"/>
          <p:cNvSpPr>
            <a:spLocks noGrp="1"/>
          </p:cNvSpPr>
          <p:nvPr>
            <p:ph type="sldNum" sz="quarter" idx="10"/>
          </p:nvPr>
        </p:nvSpPr>
        <p:spPr/>
        <p:txBody>
          <a:bodyPr/>
          <a:lstStyle/>
          <a:p>
            <a:fld id="{C375BB1B-B4F8-4337-826C-1A6E92ADF45B}" type="slidenum">
              <a:rPr lang="zh-CN" altLang="en-US" smtClean="0"/>
              <a:t>38</a:t>
            </a:fld>
            <a:endParaRPr lang="zh-CN" altLang="en-US"/>
          </a:p>
        </p:txBody>
      </p:sp>
    </p:spTree>
    <p:extLst>
      <p:ext uri="{BB962C8B-B14F-4D97-AF65-F5344CB8AC3E}">
        <p14:creationId xmlns:p14="http://schemas.microsoft.com/office/powerpoint/2010/main" val="28262264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目前已知的</a:t>
            </a:r>
            <a:r>
              <a:rPr lang="en-US" altLang="zh-CN" dirty="0" smtClean="0"/>
              <a:t>Top-Down</a:t>
            </a:r>
            <a:r>
              <a:rPr lang="zh-CN" altLang="en-US" dirty="0" smtClean="0"/>
              <a:t>算法存在限制：</a:t>
            </a:r>
            <a:endParaRPr lang="en-US" altLang="zh-CN" dirty="0" smtClean="0"/>
          </a:p>
          <a:p>
            <a:pPr marL="228600" indent="-228600">
              <a:buAutoNum type="arabicPeriod"/>
            </a:pPr>
            <a:r>
              <a:rPr lang="zh-CN" altLang="en-US" baseline="0" dirty="0" smtClean="0"/>
              <a:t>只支持简单的（二元）</a:t>
            </a:r>
            <a:r>
              <a:rPr lang="en-US" altLang="zh-CN" baseline="0" dirty="0" smtClean="0"/>
              <a:t>join</a:t>
            </a:r>
            <a:r>
              <a:rPr lang="zh-CN" altLang="en-US" baseline="0" dirty="0" smtClean="0"/>
              <a:t>谓词</a:t>
            </a:r>
            <a:endParaRPr lang="en-US" altLang="zh-CN" baseline="0" dirty="0" smtClean="0"/>
          </a:p>
          <a:p>
            <a:pPr marL="228600" indent="-228600">
              <a:buAutoNum type="arabicPeriod"/>
            </a:pPr>
            <a:r>
              <a:rPr lang="zh-CN" altLang="en-US" baseline="0" dirty="0" smtClean="0"/>
              <a:t>只支持内连接</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因此</a:t>
            </a:r>
            <a:r>
              <a:rPr lang="en-US" altLang="zh-CN" baseline="0" dirty="0" err="1" smtClean="0"/>
              <a:t>TDMinCutBranch</a:t>
            </a:r>
            <a:r>
              <a:rPr lang="zh-CN" altLang="en-US" baseline="0" dirty="0" smtClean="0"/>
              <a:t>和</a:t>
            </a:r>
            <a:r>
              <a:rPr lang="en-US" altLang="zh-CN" baseline="0" dirty="0" err="1" smtClean="0"/>
              <a:t>TDMinCutConservative</a:t>
            </a:r>
            <a:r>
              <a:rPr lang="zh-CN" altLang="en-US" baseline="0" dirty="0" smtClean="0"/>
              <a:t>没有得到实际应用，超图可以解决这两个问题</a:t>
            </a:r>
            <a:endParaRPr lang="en-US" altLang="zh-CN" baseline="0" dirty="0" smtClean="0"/>
          </a:p>
          <a:p>
            <a:pPr marL="0" indent="0">
              <a:buNone/>
            </a:pPr>
            <a:endParaRPr lang="en-US" altLang="zh-CN" dirty="0" smtClean="0"/>
          </a:p>
          <a:p>
            <a:pPr marL="0" indent="0">
              <a:buNone/>
            </a:pPr>
            <a:r>
              <a:rPr lang="zh-CN" altLang="en-US" dirty="0" smtClean="0"/>
              <a:t>历史上有</a:t>
            </a:r>
            <a:r>
              <a:rPr lang="en-US" altLang="zh-CN" dirty="0" err="1" smtClean="0"/>
              <a:t>DPHyp</a:t>
            </a:r>
            <a:r>
              <a:rPr lang="zh-CN" altLang="en-US" dirty="0" smtClean="0"/>
              <a:t>算法，可以操作超图，但由于是自底向上算法，无法利用剪枝</a:t>
            </a:r>
            <a:endParaRPr lang="en-US" altLang="zh-CN" dirty="0" smtClean="0"/>
          </a:p>
        </p:txBody>
      </p:sp>
      <p:sp>
        <p:nvSpPr>
          <p:cNvPr id="4" name="灯片编号占位符 3"/>
          <p:cNvSpPr>
            <a:spLocks noGrp="1"/>
          </p:cNvSpPr>
          <p:nvPr>
            <p:ph type="sldNum" sz="quarter" idx="10"/>
          </p:nvPr>
        </p:nvSpPr>
        <p:spPr/>
        <p:txBody>
          <a:bodyPr/>
          <a:lstStyle/>
          <a:p>
            <a:fld id="{C375BB1B-B4F8-4337-826C-1A6E92ADF45B}" type="slidenum">
              <a:rPr lang="zh-CN" altLang="en-US" smtClean="0"/>
              <a:t>40</a:t>
            </a:fld>
            <a:endParaRPr lang="zh-CN" altLang="en-US"/>
          </a:p>
        </p:txBody>
      </p:sp>
    </p:spTree>
    <p:extLst>
      <p:ext uri="{BB962C8B-B14F-4D97-AF65-F5344CB8AC3E}">
        <p14:creationId xmlns:p14="http://schemas.microsoft.com/office/powerpoint/2010/main" val="25392549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思想：</a:t>
            </a:r>
            <a:endParaRPr lang="en-US" altLang="zh-CN" dirty="0" smtClean="0"/>
          </a:p>
          <a:p>
            <a:r>
              <a:rPr lang="zh-CN" altLang="en-US" dirty="0" smtClean="0"/>
              <a:t>先考虑简单情况，再考虑复杂情况（超边、超点等）。利用技巧减少计算量，同时避免重复计算</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C375BB1B-B4F8-4337-826C-1A6E92ADF45B}" type="slidenum">
              <a:rPr lang="zh-CN" altLang="en-US" smtClean="0"/>
              <a:t>42</a:t>
            </a:fld>
            <a:endParaRPr lang="zh-CN" altLang="en-US"/>
          </a:p>
        </p:txBody>
      </p:sp>
    </p:spTree>
    <p:extLst>
      <p:ext uri="{BB962C8B-B14F-4D97-AF65-F5344CB8AC3E}">
        <p14:creationId xmlns:p14="http://schemas.microsoft.com/office/powerpoint/2010/main" val="16253981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75BB1B-B4F8-4337-826C-1A6E92ADF45B}" type="slidenum">
              <a:rPr lang="zh-CN" altLang="en-US" smtClean="0"/>
              <a:t>43</a:t>
            </a:fld>
            <a:endParaRPr lang="zh-CN" altLang="en-US"/>
          </a:p>
        </p:txBody>
      </p:sp>
    </p:spTree>
    <p:extLst>
      <p:ext uri="{BB962C8B-B14F-4D97-AF65-F5344CB8AC3E}">
        <p14:creationId xmlns:p14="http://schemas.microsoft.com/office/powerpoint/2010/main" val="36203664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Xmap</a:t>
            </a:r>
            <a:r>
              <a:rPr lang="zh-CN" altLang="en-US" dirty="0" smtClean="0"/>
              <a:t>用于避免重复输出</a:t>
            </a:r>
            <a:r>
              <a:rPr lang="en-US" altLang="zh-CN" dirty="0" err="1" smtClean="0"/>
              <a:t>ccp</a:t>
            </a:r>
            <a:endParaRPr lang="en-US" altLang="zh-CN" dirty="0" smtClean="0"/>
          </a:p>
          <a:p>
            <a:r>
              <a:rPr lang="en-US" altLang="zh-CN" dirty="0" err="1" smtClean="0"/>
              <a:t>Cset</a:t>
            </a:r>
            <a:r>
              <a:rPr lang="zh-CN" altLang="en-US" dirty="0" smtClean="0"/>
              <a:t>用于加速对</a:t>
            </a:r>
            <a:r>
              <a:rPr lang="en-US" altLang="zh-CN" dirty="0" smtClean="0"/>
              <a:t>C</a:t>
            </a:r>
            <a:r>
              <a:rPr lang="zh-CN" altLang="en-US" dirty="0" smtClean="0"/>
              <a:t>的连接性的测试</a:t>
            </a:r>
            <a:endParaRPr lang="zh-CN" altLang="en-US" dirty="0"/>
          </a:p>
        </p:txBody>
      </p:sp>
      <p:sp>
        <p:nvSpPr>
          <p:cNvPr id="4" name="灯片编号占位符 3"/>
          <p:cNvSpPr>
            <a:spLocks noGrp="1"/>
          </p:cNvSpPr>
          <p:nvPr>
            <p:ph type="sldNum" sz="quarter" idx="10"/>
          </p:nvPr>
        </p:nvSpPr>
        <p:spPr/>
        <p:txBody>
          <a:bodyPr/>
          <a:lstStyle/>
          <a:p>
            <a:fld id="{C375BB1B-B4F8-4337-826C-1A6E92ADF45B}" type="slidenum">
              <a:rPr lang="zh-CN" altLang="en-US" smtClean="0"/>
              <a:t>44</a:t>
            </a:fld>
            <a:endParaRPr lang="zh-CN" altLang="en-US"/>
          </a:p>
        </p:txBody>
      </p:sp>
    </p:spTree>
    <p:extLst>
      <p:ext uri="{BB962C8B-B14F-4D97-AF65-F5344CB8AC3E}">
        <p14:creationId xmlns:p14="http://schemas.microsoft.com/office/powerpoint/2010/main" val="27696043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分为两组：</a:t>
            </a:r>
            <a:endParaRPr lang="en-US" altLang="zh-CN" dirty="0" smtClean="0"/>
          </a:p>
          <a:p>
            <a:pPr marL="228600" indent="-228600">
              <a:buAutoNum type="arabicPeriod"/>
            </a:pPr>
            <a:r>
              <a:rPr lang="zh-CN" altLang="en-US" dirty="0" smtClean="0"/>
              <a:t>非内连接查询组</a:t>
            </a:r>
            <a:endParaRPr lang="en-US" altLang="zh-CN" dirty="0" smtClean="0"/>
          </a:p>
          <a:p>
            <a:pPr marL="228600" indent="-228600">
              <a:buAutoNum type="arabicPeriod"/>
            </a:pPr>
            <a:r>
              <a:rPr lang="zh-CN" altLang="en-US" dirty="0" smtClean="0"/>
              <a:t>复杂谓词查询组（三个及以上的关系）</a:t>
            </a:r>
            <a:endParaRPr lang="en-US" altLang="zh-CN" dirty="0" smtClean="0"/>
          </a:p>
          <a:p>
            <a:pPr marL="0" indent="0">
              <a:buNone/>
            </a:pPr>
            <a:endParaRPr lang="en-US" altLang="zh-CN" dirty="0" smtClean="0"/>
          </a:p>
          <a:p>
            <a:pPr marL="0" indent="0">
              <a:buNone/>
            </a:pPr>
            <a:r>
              <a:rPr lang="zh-CN" altLang="en-US" dirty="0" smtClean="0"/>
              <a:t>只选取在</a:t>
            </a:r>
            <a:r>
              <a:rPr lang="en-US" altLang="zh-CN" dirty="0" smtClean="0"/>
              <a:t>100</a:t>
            </a:r>
            <a:r>
              <a:rPr lang="zh-CN" altLang="en-US" dirty="0" smtClean="0"/>
              <a:t>秒内可执行完毕的</a:t>
            </a:r>
            <a:endParaRPr lang="en-US" altLang="zh-CN" dirty="0" smtClean="0"/>
          </a:p>
          <a:p>
            <a:pPr marL="0" indent="0">
              <a:buNone/>
            </a:pPr>
            <a:endParaRPr lang="en-US" altLang="zh-CN" dirty="0" smtClean="0"/>
          </a:p>
          <a:p>
            <a:pPr marL="0" indent="0">
              <a:buNone/>
            </a:pPr>
            <a:endParaRPr lang="zh-CN" altLang="en-US" dirty="0"/>
          </a:p>
        </p:txBody>
      </p:sp>
      <p:sp>
        <p:nvSpPr>
          <p:cNvPr id="4" name="灯片编号占位符 3"/>
          <p:cNvSpPr>
            <a:spLocks noGrp="1"/>
          </p:cNvSpPr>
          <p:nvPr>
            <p:ph type="sldNum" sz="quarter" idx="10"/>
          </p:nvPr>
        </p:nvSpPr>
        <p:spPr/>
        <p:txBody>
          <a:bodyPr/>
          <a:lstStyle/>
          <a:p>
            <a:fld id="{C375BB1B-B4F8-4337-826C-1A6E92ADF45B}" type="slidenum">
              <a:rPr lang="zh-CN" altLang="en-US" smtClean="0"/>
              <a:t>45</a:t>
            </a:fld>
            <a:endParaRPr lang="zh-CN" altLang="en-US"/>
          </a:p>
        </p:txBody>
      </p:sp>
    </p:spTree>
    <p:extLst>
      <p:ext uri="{BB962C8B-B14F-4D97-AF65-F5344CB8AC3E}">
        <p14:creationId xmlns:p14="http://schemas.microsoft.com/office/powerpoint/2010/main" val="750792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对图采用</a:t>
            </a:r>
            <a:r>
              <a:rPr lang="en-US" altLang="zh-CN" dirty="0" smtClean="0"/>
              <a:t>bitmaps</a:t>
            </a:r>
            <a:r>
              <a:rPr lang="zh-CN" altLang="en-US" dirty="0" smtClean="0"/>
              <a:t>数组进行表示</a:t>
            </a:r>
            <a:endParaRPr lang="en-US" altLang="zh-CN" dirty="0" smtClean="0"/>
          </a:p>
          <a:p>
            <a:r>
              <a:rPr lang="zh-CN" altLang="en-US" dirty="0" smtClean="0"/>
              <a:t>将整个图进行划分，然后对每一个可能的划分，采用深度优先，递归的计算代价</a:t>
            </a:r>
            <a:endParaRPr lang="en-US" altLang="zh-CN" dirty="0" smtClean="0"/>
          </a:p>
          <a:p>
            <a:r>
              <a:rPr lang="zh-CN" altLang="en-US" dirty="0" smtClean="0"/>
              <a:t>对</a:t>
            </a:r>
            <a:r>
              <a:rPr lang="en-US" altLang="zh-CN" dirty="0" smtClean="0"/>
              <a:t>optimal</a:t>
            </a:r>
            <a:r>
              <a:rPr lang="zh-CN" altLang="en-US" dirty="0" smtClean="0"/>
              <a:t>的定义：如果在枚举的连接操作符之间的运算代价不超过线性时间，则认为一个枚举算法是</a:t>
            </a:r>
            <a:r>
              <a:rPr lang="en-US" altLang="zh-CN" dirty="0" smtClean="0"/>
              <a:t>optimal</a:t>
            </a:r>
            <a:r>
              <a:rPr lang="zh-CN" altLang="en-US" dirty="0" smtClean="0"/>
              <a:t>的</a:t>
            </a:r>
            <a:endParaRPr lang="en-US" altLang="zh-CN" dirty="0" smtClean="0"/>
          </a:p>
          <a:p>
            <a:r>
              <a:rPr lang="zh-CN" altLang="en-US" dirty="0" smtClean="0"/>
              <a:t>由于</a:t>
            </a:r>
            <a:r>
              <a:rPr lang="en-US" altLang="zh-CN" dirty="0" err="1" smtClean="0"/>
              <a:t>memoization</a:t>
            </a:r>
            <a:r>
              <a:rPr lang="zh-CN" altLang="en-US" dirty="0" smtClean="0"/>
              <a:t>，对于每个</a:t>
            </a:r>
            <a:r>
              <a:rPr lang="en-US" altLang="zh-CN" dirty="0" smtClean="0"/>
              <a:t>V</a:t>
            </a:r>
            <a:r>
              <a:rPr lang="zh-CN" altLang="en-US" dirty="0" smtClean="0"/>
              <a:t>，算法只调用</a:t>
            </a:r>
            <a:r>
              <a:rPr lang="en-US" altLang="zh-CN" dirty="0" smtClean="0"/>
              <a:t>PARTITION</a:t>
            </a:r>
            <a:r>
              <a:rPr lang="zh-CN" altLang="en-US" dirty="0" smtClean="0"/>
              <a:t>一次</a:t>
            </a:r>
            <a:endParaRPr lang="en-US" altLang="zh-CN" dirty="0" smtClean="0"/>
          </a:p>
        </p:txBody>
      </p:sp>
      <p:sp>
        <p:nvSpPr>
          <p:cNvPr id="4" name="灯片编号占位符 3"/>
          <p:cNvSpPr>
            <a:spLocks noGrp="1"/>
          </p:cNvSpPr>
          <p:nvPr>
            <p:ph type="sldNum" sz="quarter" idx="10"/>
          </p:nvPr>
        </p:nvSpPr>
        <p:spPr/>
        <p:txBody>
          <a:bodyPr/>
          <a:lstStyle/>
          <a:p>
            <a:fld id="{C375BB1B-B4F8-4337-826C-1A6E92ADF45B}" type="slidenum">
              <a:rPr lang="zh-CN" altLang="en-US" smtClean="0"/>
              <a:t>7</a:t>
            </a:fld>
            <a:endParaRPr lang="zh-CN" altLang="en-US"/>
          </a:p>
        </p:txBody>
      </p:sp>
    </p:spTree>
    <p:extLst>
      <p:ext uri="{BB962C8B-B14F-4D97-AF65-F5344CB8AC3E}">
        <p14:creationId xmlns:p14="http://schemas.microsoft.com/office/powerpoint/2010/main" val="11853936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左边：差距不大</a:t>
            </a:r>
            <a:endParaRPr lang="en-US" altLang="zh-CN" dirty="0" smtClean="0"/>
          </a:p>
          <a:p>
            <a:r>
              <a:rPr lang="zh-CN" altLang="en-US" dirty="0" smtClean="0"/>
              <a:t>右边：带剪枝的要比动态规划的好</a:t>
            </a:r>
            <a:endParaRPr lang="zh-CN" altLang="en-US" dirty="0"/>
          </a:p>
        </p:txBody>
      </p:sp>
      <p:sp>
        <p:nvSpPr>
          <p:cNvPr id="4" name="灯片编号占位符 3"/>
          <p:cNvSpPr>
            <a:spLocks noGrp="1"/>
          </p:cNvSpPr>
          <p:nvPr>
            <p:ph type="sldNum" sz="quarter" idx="10"/>
          </p:nvPr>
        </p:nvSpPr>
        <p:spPr/>
        <p:txBody>
          <a:bodyPr/>
          <a:lstStyle/>
          <a:p>
            <a:fld id="{C375BB1B-B4F8-4337-826C-1A6E92ADF45B}" type="slidenum">
              <a:rPr lang="zh-CN" altLang="en-US" smtClean="0"/>
              <a:t>46</a:t>
            </a:fld>
            <a:endParaRPr lang="zh-CN" altLang="en-US"/>
          </a:p>
        </p:txBody>
      </p:sp>
    </p:spTree>
    <p:extLst>
      <p:ext uri="{BB962C8B-B14F-4D97-AF65-F5344CB8AC3E}">
        <p14:creationId xmlns:p14="http://schemas.microsoft.com/office/powerpoint/2010/main" val="12413291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均可看出带剪枝的要比动态规划性能有较大提升</a:t>
            </a:r>
            <a:endParaRPr lang="zh-CN" altLang="en-US" dirty="0"/>
          </a:p>
        </p:txBody>
      </p:sp>
      <p:sp>
        <p:nvSpPr>
          <p:cNvPr id="4" name="灯片编号占位符 3"/>
          <p:cNvSpPr>
            <a:spLocks noGrp="1"/>
          </p:cNvSpPr>
          <p:nvPr>
            <p:ph type="sldNum" sz="quarter" idx="10"/>
          </p:nvPr>
        </p:nvSpPr>
        <p:spPr/>
        <p:txBody>
          <a:bodyPr/>
          <a:lstStyle/>
          <a:p>
            <a:fld id="{C375BB1B-B4F8-4337-826C-1A6E92ADF45B}" type="slidenum">
              <a:rPr lang="zh-CN" altLang="en-US" smtClean="0"/>
              <a:t>47</a:t>
            </a:fld>
            <a:endParaRPr lang="zh-CN" altLang="en-US"/>
          </a:p>
        </p:txBody>
      </p:sp>
    </p:spTree>
    <p:extLst>
      <p:ext uri="{BB962C8B-B14F-4D97-AF65-F5344CB8AC3E}">
        <p14:creationId xmlns:p14="http://schemas.microsoft.com/office/powerpoint/2010/main" val="758081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左深</a:t>
            </a:r>
            <a:r>
              <a:rPr lang="en-US" altLang="zh-CN" dirty="0" smtClean="0"/>
              <a:t>+CP-free</a:t>
            </a:r>
            <a:r>
              <a:rPr lang="zh-CN" altLang="en-US" dirty="0" smtClean="0"/>
              <a:t>，需添加一个连通性判断确保</a:t>
            </a:r>
            <a:r>
              <a:rPr lang="en-US" altLang="zh-CN" dirty="0" smtClean="0"/>
              <a:t>G|</a:t>
            </a:r>
            <a:r>
              <a:rPr lang="en-US" altLang="zh-CN" baseline="-25000" dirty="0" smtClean="0"/>
              <a:t>(V\{v})</a:t>
            </a:r>
            <a:r>
              <a:rPr lang="zh-CN" altLang="en-US" baseline="0" dirty="0" smtClean="0"/>
              <a:t>是连通的</a:t>
            </a:r>
            <a:endParaRPr lang="en-US" altLang="zh-CN" baseline="0" dirty="0" smtClean="0"/>
          </a:p>
          <a:p>
            <a:r>
              <a:rPr lang="en-US" altLang="zh-CN" baseline="0" dirty="0" err="1" smtClean="0"/>
              <a:t>Bushy+CP-free</a:t>
            </a:r>
            <a:r>
              <a:rPr lang="zh-CN" altLang="en-US" baseline="0" dirty="0" smtClean="0"/>
              <a:t>，需添加两个连通性判断</a:t>
            </a:r>
            <a:endParaRPr lang="zh-CN" altLang="en-US" baseline="-25000" dirty="0"/>
          </a:p>
        </p:txBody>
      </p:sp>
      <p:sp>
        <p:nvSpPr>
          <p:cNvPr id="4" name="灯片编号占位符 3"/>
          <p:cNvSpPr>
            <a:spLocks noGrp="1"/>
          </p:cNvSpPr>
          <p:nvPr>
            <p:ph type="sldNum" sz="quarter" idx="10"/>
          </p:nvPr>
        </p:nvSpPr>
        <p:spPr/>
        <p:txBody>
          <a:bodyPr/>
          <a:lstStyle/>
          <a:p>
            <a:fld id="{C375BB1B-B4F8-4337-826C-1A6E92ADF45B}" type="slidenum">
              <a:rPr lang="zh-CN" altLang="en-US" smtClean="0"/>
              <a:t>8</a:t>
            </a:fld>
            <a:endParaRPr lang="zh-CN" altLang="en-US"/>
          </a:p>
        </p:txBody>
      </p:sp>
    </p:spTree>
    <p:extLst>
      <p:ext uri="{BB962C8B-B14F-4D97-AF65-F5344CB8AC3E}">
        <p14:creationId xmlns:p14="http://schemas.microsoft.com/office/powerpoint/2010/main" val="2609272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最小分割在网络通信中有很长的历史，主要用于网络可靠性上。</a:t>
            </a:r>
            <a:endParaRPr lang="en-US" altLang="zh-CN" dirty="0" smtClean="0"/>
          </a:p>
          <a:p>
            <a:r>
              <a:rPr lang="zh-CN" altLang="en-US" dirty="0" smtClean="0"/>
              <a:t>如</a:t>
            </a:r>
            <a:r>
              <a:rPr lang="en-US" altLang="zh-CN" dirty="0" smtClean="0"/>
              <a:t>(</a:t>
            </a:r>
            <a:r>
              <a:rPr lang="en-US" altLang="zh-CN" dirty="0" err="1" smtClean="0"/>
              <a:t>s,t</a:t>
            </a:r>
            <a:r>
              <a:rPr lang="en-US" altLang="zh-CN" dirty="0" smtClean="0"/>
              <a:t>)-cut</a:t>
            </a:r>
            <a:r>
              <a:rPr lang="zh-CN" altLang="en-US" dirty="0" smtClean="0"/>
              <a:t>问题，找到从</a:t>
            </a:r>
            <a:r>
              <a:rPr lang="en-US" altLang="zh-CN" dirty="0" smtClean="0"/>
              <a:t>source</a:t>
            </a:r>
            <a:r>
              <a:rPr lang="en-US" altLang="zh-CN" baseline="0" dirty="0" smtClean="0"/>
              <a:t> s</a:t>
            </a:r>
            <a:r>
              <a:rPr lang="zh-CN" altLang="en-US" baseline="0" dirty="0" smtClean="0"/>
              <a:t>到</a:t>
            </a:r>
            <a:r>
              <a:rPr lang="en-US" altLang="zh-CN" baseline="0" dirty="0" smtClean="0"/>
              <a:t>sink t</a:t>
            </a:r>
            <a:r>
              <a:rPr lang="zh-CN" altLang="en-US" baseline="0" dirty="0" smtClean="0"/>
              <a:t>之间的所有最小分割。</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C375BB1B-B4F8-4337-826C-1A6E92ADF45B}" type="slidenum">
              <a:rPr lang="zh-CN" altLang="en-US" smtClean="0"/>
              <a:t>9</a:t>
            </a:fld>
            <a:endParaRPr lang="zh-CN" altLang="en-US"/>
          </a:p>
        </p:txBody>
      </p:sp>
    </p:spTree>
    <p:extLst>
      <p:ext uri="{BB962C8B-B14F-4D97-AF65-F5344CB8AC3E}">
        <p14:creationId xmlns:p14="http://schemas.microsoft.com/office/powerpoint/2010/main" val="3241691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Provan</a:t>
            </a:r>
            <a:r>
              <a:rPr lang="zh-CN" altLang="en-US" dirty="0" smtClean="0"/>
              <a:t>和</a:t>
            </a:r>
            <a:r>
              <a:rPr lang="en-US" altLang="zh-CN" dirty="0" smtClean="0"/>
              <a:t>Shier</a:t>
            </a:r>
            <a:r>
              <a:rPr lang="zh-CN" altLang="en-US" dirty="0" smtClean="0"/>
              <a:t>的算法依赖一种数据结构，</a:t>
            </a:r>
            <a:r>
              <a:rPr lang="en-US" altLang="zh-CN" dirty="0" err="1" smtClean="0"/>
              <a:t>Biconnection</a:t>
            </a:r>
            <a:r>
              <a:rPr lang="en-US" altLang="zh-CN" baseline="0" dirty="0" smtClean="0"/>
              <a:t> tree</a:t>
            </a:r>
            <a:r>
              <a:rPr lang="zh-CN" altLang="en-US" baseline="0" dirty="0" smtClean="0"/>
              <a:t>。</a:t>
            </a:r>
            <a:endParaRPr lang="en-US" altLang="zh-CN" baseline="0" dirty="0" smtClean="0"/>
          </a:p>
          <a:p>
            <a:r>
              <a:rPr lang="zh-CN" altLang="en-US" baseline="0" dirty="0" smtClean="0"/>
              <a:t>本文作者对该算法进行了修改，使其用于连接枚举过程</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C375BB1B-B4F8-4337-826C-1A6E92ADF45B}" type="slidenum">
              <a:rPr lang="zh-CN" altLang="en-US" smtClean="0"/>
              <a:t>10</a:t>
            </a:fld>
            <a:endParaRPr lang="zh-CN" altLang="en-US"/>
          </a:p>
        </p:txBody>
      </p:sp>
    </p:spTree>
    <p:extLst>
      <p:ext uri="{BB962C8B-B14F-4D97-AF65-F5344CB8AC3E}">
        <p14:creationId xmlns:p14="http://schemas.microsoft.com/office/powerpoint/2010/main" val="1196820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构造</a:t>
            </a:r>
            <a:r>
              <a:rPr lang="en-US" altLang="zh-CN" dirty="0" err="1" smtClean="0"/>
              <a:t>Biconnection</a:t>
            </a:r>
            <a:r>
              <a:rPr lang="en-US" altLang="zh-CN" baseline="0" dirty="0" smtClean="0"/>
              <a:t> Tree</a:t>
            </a:r>
            <a:r>
              <a:rPr lang="zh-CN" altLang="en-US" baseline="0" dirty="0" smtClean="0"/>
              <a:t>的算法，说明略</a:t>
            </a:r>
            <a:endParaRPr lang="zh-CN" altLang="en-US" dirty="0"/>
          </a:p>
        </p:txBody>
      </p:sp>
      <p:sp>
        <p:nvSpPr>
          <p:cNvPr id="4" name="灯片编号占位符 3"/>
          <p:cNvSpPr>
            <a:spLocks noGrp="1"/>
          </p:cNvSpPr>
          <p:nvPr>
            <p:ph type="sldNum" sz="quarter" idx="10"/>
          </p:nvPr>
        </p:nvSpPr>
        <p:spPr/>
        <p:txBody>
          <a:bodyPr/>
          <a:lstStyle/>
          <a:p>
            <a:fld id="{C375BB1B-B4F8-4337-826C-1A6E92ADF45B}" type="slidenum">
              <a:rPr lang="zh-CN" altLang="en-US" smtClean="0"/>
              <a:t>11</a:t>
            </a:fld>
            <a:endParaRPr lang="zh-CN" altLang="en-US"/>
          </a:p>
        </p:txBody>
      </p:sp>
    </p:spTree>
    <p:extLst>
      <p:ext uri="{BB962C8B-B14F-4D97-AF65-F5344CB8AC3E}">
        <p14:creationId xmlns:p14="http://schemas.microsoft.com/office/powerpoint/2010/main" val="3240890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由于</a:t>
            </a:r>
            <a:r>
              <a:rPr lang="en-US" altLang="zh-CN" dirty="0" err="1" smtClean="0"/>
              <a:t>BuildBccTree</a:t>
            </a:r>
            <a:r>
              <a:rPr lang="zh-CN" altLang="en-US" dirty="0" smtClean="0"/>
              <a:t>的代价非常高，作者在此做了优化：只有当</a:t>
            </a:r>
            <a:r>
              <a:rPr lang="en-US" altLang="zh-CN" dirty="0" smtClean="0"/>
              <a:t>T</a:t>
            </a:r>
            <a:r>
              <a:rPr lang="en-US" altLang="zh-CN" baseline="30000" dirty="0" smtClean="0"/>
              <a:t>old</a:t>
            </a:r>
            <a:r>
              <a:rPr lang="zh-CN" altLang="en-US" dirty="0" smtClean="0"/>
              <a:t>不可用时，才延迟创建。</a:t>
            </a:r>
            <a:endParaRPr lang="en-US" altLang="zh-CN" dirty="0" smtClean="0"/>
          </a:p>
          <a:p>
            <a:r>
              <a:rPr lang="zh-CN" altLang="en-US" dirty="0" smtClean="0"/>
              <a:t>不进行判断的方法叫做</a:t>
            </a:r>
            <a:r>
              <a:rPr lang="en-US" altLang="zh-CN" dirty="0" smtClean="0"/>
              <a:t>M</a:t>
            </a:r>
            <a:r>
              <a:rPr lang="en-US" altLang="zh-CN" baseline="-25000" dirty="0" smtClean="0"/>
              <a:t>INCUT</a:t>
            </a:r>
            <a:r>
              <a:rPr lang="en-US" altLang="zh-CN" dirty="0" smtClean="0"/>
              <a:t>E</a:t>
            </a:r>
            <a:r>
              <a:rPr lang="en-US" altLang="zh-CN" baseline="-25000" dirty="0" smtClean="0"/>
              <a:t>AGER</a:t>
            </a:r>
            <a:endParaRPr lang="zh-CN" altLang="en-US" baseline="-25000" dirty="0"/>
          </a:p>
        </p:txBody>
      </p:sp>
      <p:sp>
        <p:nvSpPr>
          <p:cNvPr id="4" name="灯片编号占位符 3"/>
          <p:cNvSpPr>
            <a:spLocks noGrp="1"/>
          </p:cNvSpPr>
          <p:nvPr>
            <p:ph type="sldNum" sz="quarter" idx="10"/>
          </p:nvPr>
        </p:nvSpPr>
        <p:spPr/>
        <p:txBody>
          <a:bodyPr/>
          <a:lstStyle/>
          <a:p>
            <a:fld id="{C375BB1B-B4F8-4337-826C-1A6E92ADF45B}" type="slidenum">
              <a:rPr lang="zh-CN" altLang="en-US" smtClean="0"/>
              <a:t>12</a:t>
            </a:fld>
            <a:endParaRPr lang="zh-CN" altLang="en-US"/>
          </a:p>
        </p:txBody>
      </p:sp>
    </p:spTree>
    <p:extLst>
      <p:ext uri="{BB962C8B-B14F-4D97-AF65-F5344CB8AC3E}">
        <p14:creationId xmlns:p14="http://schemas.microsoft.com/office/powerpoint/2010/main" val="230817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略</a:t>
            </a:r>
            <a:endParaRPr lang="zh-CN" altLang="en-US" dirty="0"/>
          </a:p>
        </p:txBody>
      </p:sp>
      <p:sp>
        <p:nvSpPr>
          <p:cNvPr id="4" name="灯片编号占位符 3"/>
          <p:cNvSpPr>
            <a:spLocks noGrp="1"/>
          </p:cNvSpPr>
          <p:nvPr>
            <p:ph type="sldNum" sz="quarter" idx="10"/>
          </p:nvPr>
        </p:nvSpPr>
        <p:spPr/>
        <p:txBody>
          <a:bodyPr/>
          <a:lstStyle/>
          <a:p>
            <a:fld id="{C375BB1B-B4F8-4337-826C-1A6E92ADF45B}" type="slidenum">
              <a:rPr lang="zh-CN" altLang="en-US" smtClean="0"/>
              <a:t>13</a:t>
            </a:fld>
            <a:endParaRPr lang="zh-CN" altLang="en-US"/>
          </a:p>
        </p:txBody>
      </p:sp>
    </p:spTree>
    <p:extLst>
      <p:ext uri="{BB962C8B-B14F-4D97-AF65-F5344CB8AC3E}">
        <p14:creationId xmlns:p14="http://schemas.microsoft.com/office/powerpoint/2010/main" val="3892109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47F4FF6-DA0F-4483-9C6B-F21A51086183}" type="datetimeFigureOut">
              <a:rPr lang="zh-CN" altLang="en-US" smtClean="0"/>
              <a:t>2013/11/28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739D2FD-423E-4ABE-B598-C8225AE6E0B2}" type="slidenum">
              <a:rPr lang="zh-CN" altLang="en-US" smtClean="0"/>
              <a:t>‹#›</a:t>
            </a:fld>
            <a:endParaRPr lang="zh-CN" altLang="en-US"/>
          </a:p>
        </p:txBody>
      </p:sp>
    </p:spTree>
    <p:extLst>
      <p:ext uri="{BB962C8B-B14F-4D97-AF65-F5344CB8AC3E}">
        <p14:creationId xmlns:p14="http://schemas.microsoft.com/office/powerpoint/2010/main" val="3779748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47F4FF6-DA0F-4483-9C6B-F21A51086183}" type="datetimeFigureOut">
              <a:rPr lang="zh-CN" altLang="en-US" smtClean="0"/>
              <a:t>2013/11/28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739D2FD-423E-4ABE-B598-C8225AE6E0B2}" type="slidenum">
              <a:rPr lang="zh-CN" altLang="en-US" smtClean="0"/>
              <a:t>‹#›</a:t>
            </a:fld>
            <a:endParaRPr lang="zh-CN" altLang="en-US"/>
          </a:p>
        </p:txBody>
      </p:sp>
    </p:spTree>
    <p:extLst>
      <p:ext uri="{BB962C8B-B14F-4D97-AF65-F5344CB8AC3E}">
        <p14:creationId xmlns:p14="http://schemas.microsoft.com/office/powerpoint/2010/main" val="2208010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47F4FF6-DA0F-4483-9C6B-F21A51086183}" type="datetimeFigureOut">
              <a:rPr lang="zh-CN" altLang="en-US" smtClean="0"/>
              <a:t>2013/11/28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739D2FD-423E-4ABE-B598-C8225AE6E0B2}" type="slidenum">
              <a:rPr lang="zh-CN" altLang="en-US" smtClean="0"/>
              <a:t>‹#›</a:t>
            </a:fld>
            <a:endParaRPr lang="zh-CN" altLang="en-US"/>
          </a:p>
        </p:txBody>
      </p:sp>
    </p:spTree>
    <p:extLst>
      <p:ext uri="{BB962C8B-B14F-4D97-AF65-F5344CB8AC3E}">
        <p14:creationId xmlns:p14="http://schemas.microsoft.com/office/powerpoint/2010/main" val="2331053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47F4FF6-DA0F-4483-9C6B-F21A51086183}" type="datetimeFigureOut">
              <a:rPr lang="zh-CN" altLang="en-US" smtClean="0"/>
              <a:t>2013/11/28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739D2FD-423E-4ABE-B598-C8225AE6E0B2}" type="slidenum">
              <a:rPr lang="zh-CN" altLang="en-US" smtClean="0"/>
              <a:t>‹#›</a:t>
            </a:fld>
            <a:endParaRPr lang="zh-CN" altLang="en-US"/>
          </a:p>
        </p:txBody>
      </p:sp>
    </p:spTree>
    <p:extLst>
      <p:ext uri="{BB962C8B-B14F-4D97-AF65-F5344CB8AC3E}">
        <p14:creationId xmlns:p14="http://schemas.microsoft.com/office/powerpoint/2010/main" val="1157775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47F4FF6-DA0F-4483-9C6B-F21A51086183}" type="datetimeFigureOut">
              <a:rPr lang="zh-CN" altLang="en-US" smtClean="0"/>
              <a:t>2013/11/28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739D2FD-423E-4ABE-B598-C8225AE6E0B2}" type="slidenum">
              <a:rPr lang="zh-CN" altLang="en-US" smtClean="0"/>
              <a:t>‹#›</a:t>
            </a:fld>
            <a:endParaRPr lang="zh-CN" altLang="en-US"/>
          </a:p>
        </p:txBody>
      </p:sp>
    </p:spTree>
    <p:extLst>
      <p:ext uri="{BB962C8B-B14F-4D97-AF65-F5344CB8AC3E}">
        <p14:creationId xmlns:p14="http://schemas.microsoft.com/office/powerpoint/2010/main" val="3274080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47F4FF6-DA0F-4483-9C6B-F21A51086183}" type="datetimeFigureOut">
              <a:rPr lang="zh-CN" altLang="en-US" smtClean="0"/>
              <a:t>2013/11/28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739D2FD-423E-4ABE-B598-C8225AE6E0B2}" type="slidenum">
              <a:rPr lang="zh-CN" altLang="en-US" smtClean="0"/>
              <a:t>‹#›</a:t>
            </a:fld>
            <a:endParaRPr lang="zh-CN" altLang="en-US"/>
          </a:p>
        </p:txBody>
      </p:sp>
    </p:spTree>
    <p:extLst>
      <p:ext uri="{BB962C8B-B14F-4D97-AF65-F5344CB8AC3E}">
        <p14:creationId xmlns:p14="http://schemas.microsoft.com/office/powerpoint/2010/main" val="2564894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47F4FF6-DA0F-4483-9C6B-F21A51086183}" type="datetimeFigureOut">
              <a:rPr lang="zh-CN" altLang="en-US" smtClean="0"/>
              <a:t>2013/11/28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739D2FD-423E-4ABE-B598-C8225AE6E0B2}" type="slidenum">
              <a:rPr lang="zh-CN" altLang="en-US" smtClean="0"/>
              <a:t>‹#›</a:t>
            </a:fld>
            <a:endParaRPr lang="zh-CN" altLang="en-US"/>
          </a:p>
        </p:txBody>
      </p:sp>
    </p:spTree>
    <p:extLst>
      <p:ext uri="{BB962C8B-B14F-4D97-AF65-F5344CB8AC3E}">
        <p14:creationId xmlns:p14="http://schemas.microsoft.com/office/powerpoint/2010/main" val="3440159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47F4FF6-DA0F-4483-9C6B-F21A51086183}" type="datetimeFigureOut">
              <a:rPr lang="zh-CN" altLang="en-US" smtClean="0"/>
              <a:t>2013/11/28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739D2FD-423E-4ABE-B598-C8225AE6E0B2}" type="slidenum">
              <a:rPr lang="zh-CN" altLang="en-US" smtClean="0"/>
              <a:t>‹#›</a:t>
            </a:fld>
            <a:endParaRPr lang="zh-CN" altLang="en-US"/>
          </a:p>
        </p:txBody>
      </p:sp>
    </p:spTree>
    <p:extLst>
      <p:ext uri="{BB962C8B-B14F-4D97-AF65-F5344CB8AC3E}">
        <p14:creationId xmlns:p14="http://schemas.microsoft.com/office/powerpoint/2010/main" val="691539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F4FF6-DA0F-4483-9C6B-F21A51086183}" type="datetimeFigureOut">
              <a:rPr lang="zh-CN" altLang="en-US" smtClean="0"/>
              <a:t>2013/11/28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739D2FD-423E-4ABE-B598-C8225AE6E0B2}" type="slidenum">
              <a:rPr lang="zh-CN" altLang="en-US" smtClean="0"/>
              <a:t>‹#›</a:t>
            </a:fld>
            <a:endParaRPr lang="zh-CN" altLang="en-US"/>
          </a:p>
        </p:txBody>
      </p:sp>
    </p:spTree>
    <p:extLst>
      <p:ext uri="{BB962C8B-B14F-4D97-AF65-F5344CB8AC3E}">
        <p14:creationId xmlns:p14="http://schemas.microsoft.com/office/powerpoint/2010/main" val="1932635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47F4FF6-DA0F-4483-9C6B-F21A51086183}" type="datetimeFigureOut">
              <a:rPr lang="zh-CN" altLang="en-US" smtClean="0"/>
              <a:t>2013/11/28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739D2FD-423E-4ABE-B598-C8225AE6E0B2}" type="slidenum">
              <a:rPr lang="zh-CN" altLang="en-US" smtClean="0"/>
              <a:t>‹#›</a:t>
            </a:fld>
            <a:endParaRPr lang="zh-CN" altLang="en-US"/>
          </a:p>
        </p:txBody>
      </p:sp>
    </p:spTree>
    <p:extLst>
      <p:ext uri="{BB962C8B-B14F-4D97-AF65-F5344CB8AC3E}">
        <p14:creationId xmlns:p14="http://schemas.microsoft.com/office/powerpoint/2010/main" val="273193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47F4FF6-DA0F-4483-9C6B-F21A51086183}" type="datetimeFigureOut">
              <a:rPr lang="zh-CN" altLang="en-US" smtClean="0"/>
              <a:t>2013/11/28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739D2FD-423E-4ABE-B598-C8225AE6E0B2}" type="slidenum">
              <a:rPr lang="zh-CN" altLang="en-US" smtClean="0"/>
              <a:t>‹#›</a:t>
            </a:fld>
            <a:endParaRPr lang="zh-CN" altLang="en-US"/>
          </a:p>
        </p:txBody>
      </p:sp>
    </p:spTree>
    <p:extLst>
      <p:ext uri="{BB962C8B-B14F-4D97-AF65-F5344CB8AC3E}">
        <p14:creationId xmlns:p14="http://schemas.microsoft.com/office/powerpoint/2010/main" val="121985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F4FF6-DA0F-4483-9C6B-F21A51086183}" type="datetimeFigureOut">
              <a:rPr lang="zh-CN" altLang="en-US" smtClean="0"/>
              <a:t>2013/11/28</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9D2FD-423E-4ABE-B598-C8225AE6E0B2}" type="slidenum">
              <a:rPr lang="zh-CN" altLang="en-US" smtClean="0"/>
              <a:t>‹#›</a:t>
            </a:fld>
            <a:endParaRPr lang="zh-CN" altLang="en-US"/>
          </a:p>
        </p:txBody>
      </p:sp>
    </p:spTree>
    <p:extLst>
      <p:ext uri="{BB962C8B-B14F-4D97-AF65-F5344CB8AC3E}">
        <p14:creationId xmlns:p14="http://schemas.microsoft.com/office/powerpoint/2010/main" val="11664131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4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Top-Down Join Enumeration Algorithms</a:t>
            </a:r>
            <a:endParaRPr lang="zh-CN" altLang="en-US" dirty="0"/>
          </a:p>
        </p:txBody>
      </p:sp>
      <p:sp>
        <p:nvSpPr>
          <p:cNvPr id="5" name="副标题 4"/>
          <p:cNvSpPr>
            <a:spLocks noGrp="1"/>
          </p:cNvSpPr>
          <p:nvPr>
            <p:ph type="subTitle" idx="1"/>
          </p:nvPr>
        </p:nvSpPr>
        <p:spPr/>
        <p:txBody>
          <a:bodyPr/>
          <a:lstStyle/>
          <a:p>
            <a:endParaRPr lang="en-US" altLang="zh-CN" dirty="0" smtClean="0"/>
          </a:p>
          <a:p>
            <a:r>
              <a:rPr lang="zh-CN" altLang="en-US" dirty="0" smtClean="0"/>
              <a:t>马</a:t>
            </a:r>
            <a:r>
              <a:rPr lang="zh-CN" altLang="en-US" dirty="0"/>
              <a:t>骄阳</a:t>
            </a:r>
            <a:endParaRPr lang="en-US" altLang="zh-CN" dirty="0"/>
          </a:p>
          <a:p>
            <a:r>
              <a:rPr lang="en-US" altLang="zh-CN" dirty="0" smtClean="0"/>
              <a:t>2013-10</a:t>
            </a:r>
            <a:endParaRPr lang="zh-CN" altLang="en-US" dirty="0"/>
          </a:p>
          <a:p>
            <a:endParaRPr lang="zh-CN" altLang="en-US" dirty="0"/>
          </a:p>
        </p:txBody>
      </p:sp>
    </p:spTree>
    <p:extLst>
      <p:ext uri="{BB962C8B-B14F-4D97-AF65-F5344CB8AC3E}">
        <p14:creationId xmlns:p14="http://schemas.microsoft.com/office/powerpoint/2010/main" val="11016371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2899496" y="1690689"/>
            <a:ext cx="5153025" cy="3190875"/>
          </a:xfrm>
          <a:prstGeom prst="rect">
            <a:avLst/>
          </a:prstGeom>
        </p:spPr>
      </p:pic>
      <p:sp>
        <p:nvSpPr>
          <p:cNvPr id="2" name="标题 1"/>
          <p:cNvSpPr>
            <a:spLocks noGrp="1"/>
          </p:cNvSpPr>
          <p:nvPr>
            <p:ph type="title"/>
          </p:nvPr>
        </p:nvSpPr>
        <p:spPr/>
        <p:txBody>
          <a:bodyPr/>
          <a:lstStyle/>
          <a:p>
            <a:r>
              <a:rPr lang="en-US" altLang="zh-CN" dirty="0" smtClean="0"/>
              <a:t>Optimal Top-Down Partitioning</a:t>
            </a:r>
            <a:endParaRPr lang="zh-CN" altLang="en-US" dirty="0"/>
          </a:p>
        </p:txBody>
      </p:sp>
      <p:sp>
        <p:nvSpPr>
          <p:cNvPr id="3" name="内容占位符 2"/>
          <p:cNvSpPr>
            <a:spLocks noGrp="1"/>
          </p:cNvSpPr>
          <p:nvPr>
            <p:ph idx="1"/>
          </p:nvPr>
        </p:nvSpPr>
        <p:spPr/>
        <p:txBody>
          <a:bodyPr/>
          <a:lstStyle/>
          <a:p>
            <a:r>
              <a:rPr lang="en-US" altLang="zh-CN" dirty="0" err="1" smtClean="0"/>
              <a:t>Biconnection</a:t>
            </a:r>
            <a:r>
              <a:rPr lang="en-US" altLang="zh-CN" dirty="0"/>
              <a:t> </a:t>
            </a:r>
            <a:r>
              <a:rPr lang="en-US" altLang="zh-CN" dirty="0" smtClean="0"/>
              <a:t>tree</a:t>
            </a:r>
          </a:p>
          <a:p>
            <a:pPr lvl="1"/>
            <a:r>
              <a:rPr lang="en-US" altLang="zh-CN" dirty="0" smtClean="0"/>
              <a:t>Vertex nodes</a:t>
            </a:r>
          </a:p>
          <a:p>
            <a:pPr lvl="1"/>
            <a:r>
              <a:rPr lang="en-US" altLang="zh-CN" dirty="0" smtClean="0"/>
              <a:t>Set nodes</a:t>
            </a:r>
          </a:p>
          <a:p>
            <a:endParaRPr lang="zh-CN" altLang="en-US" dirty="0"/>
          </a:p>
        </p:txBody>
      </p:sp>
    </p:spTree>
    <p:extLst>
      <p:ext uri="{BB962C8B-B14F-4D97-AF65-F5344CB8AC3E}">
        <p14:creationId xmlns:p14="http://schemas.microsoft.com/office/powerpoint/2010/main" val="42270832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Optimal Top-Down Partitioning</a:t>
            </a:r>
            <a:endParaRPr lang="zh-CN" altLang="en-US" dirty="0"/>
          </a:p>
        </p:txBody>
      </p:sp>
      <p:pic>
        <p:nvPicPr>
          <p:cNvPr id="4" name="图片 3"/>
          <p:cNvPicPr>
            <a:picLocks noChangeAspect="1"/>
          </p:cNvPicPr>
          <p:nvPr/>
        </p:nvPicPr>
        <p:blipFill rotWithShape="1">
          <a:blip r:embed="rId3"/>
          <a:srcRect b="67405"/>
          <a:stretch/>
        </p:blipFill>
        <p:spPr>
          <a:xfrm>
            <a:off x="628650" y="1524435"/>
            <a:ext cx="3905250" cy="2579975"/>
          </a:xfrm>
          <a:prstGeom prst="rect">
            <a:avLst/>
          </a:prstGeom>
        </p:spPr>
      </p:pic>
      <p:pic>
        <p:nvPicPr>
          <p:cNvPr id="5" name="图片 4"/>
          <p:cNvPicPr>
            <a:picLocks noChangeAspect="1"/>
          </p:cNvPicPr>
          <p:nvPr/>
        </p:nvPicPr>
        <p:blipFill rotWithShape="1">
          <a:blip r:embed="rId3"/>
          <a:srcRect t="33384"/>
          <a:stretch/>
        </p:blipFill>
        <p:spPr>
          <a:xfrm>
            <a:off x="4572000" y="1585191"/>
            <a:ext cx="3905250" cy="5272809"/>
          </a:xfrm>
          <a:prstGeom prst="rect">
            <a:avLst/>
          </a:prstGeom>
        </p:spPr>
      </p:pic>
    </p:spTree>
    <p:extLst>
      <p:ext uri="{BB962C8B-B14F-4D97-AF65-F5344CB8AC3E}">
        <p14:creationId xmlns:p14="http://schemas.microsoft.com/office/powerpoint/2010/main" val="31314869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Optimal Top-Down Partitioning</a:t>
            </a:r>
            <a:endParaRPr lang="zh-CN" altLang="en-US" dirty="0"/>
          </a:p>
        </p:txBody>
      </p:sp>
      <p:sp>
        <p:nvSpPr>
          <p:cNvPr id="3" name="内容占位符 2"/>
          <p:cNvSpPr>
            <a:spLocks noGrp="1"/>
          </p:cNvSpPr>
          <p:nvPr>
            <p:ph idx="1"/>
          </p:nvPr>
        </p:nvSpPr>
        <p:spPr>
          <a:xfrm>
            <a:off x="628650" y="1825625"/>
            <a:ext cx="3839441" cy="4351338"/>
          </a:xfrm>
        </p:spPr>
        <p:txBody>
          <a:bodyPr/>
          <a:lstStyle/>
          <a:p>
            <a:r>
              <a:rPr lang="en-US" altLang="zh-CN" dirty="0" smtClean="0"/>
              <a:t>Lazy Tree Building</a:t>
            </a:r>
          </a:p>
          <a:p>
            <a:endParaRPr lang="en-US" altLang="zh-CN" dirty="0" smtClean="0"/>
          </a:p>
          <a:p>
            <a:r>
              <a:rPr lang="en-US" altLang="zh-CN" dirty="0" smtClean="0"/>
              <a:t>T</a:t>
            </a:r>
            <a:r>
              <a:rPr lang="en-US" altLang="zh-CN" baseline="30000" dirty="0" smtClean="0"/>
              <a:t>old</a:t>
            </a:r>
            <a:r>
              <a:rPr lang="en-US" altLang="zh-CN" dirty="0" smtClean="0"/>
              <a:t> is usable if it allows us to compute D</a:t>
            </a:r>
            <a:r>
              <a:rPr lang="en-US" altLang="zh-CN" baseline="-25000" dirty="0" smtClean="0"/>
              <a:t>T</a:t>
            </a:r>
            <a:r>
              <a:rPr lang="en-US" altLang="zh-CN" dirty="0" smtClean="0"/>
              <a:t>(v) and A</a:t>
            </a:r>
            <a:r>
              <a:rPr lang="en-US" altLang="zh-CN" baseline="-25000" dirty="0" smtClean="0"/>
              <a:t>T</a:t>
            </a:r>
            <a:r>
              <a:rPr lang="en-US" altLang="zh-CN" dirty="0" smtClean="0"/>
              <a:t>(v).</a:t>
            </a:r>
          </a:p>
          <a:p>
            <a:endParaRPr lang="en-US" altLang="zh-CN" dirty="0"/>
          </a:p>
          <a:p>
            <a:r>
              <a:rPr lang="en-US" altLang="zh-CN" dirty="0"/>
              <a:t>M</a:t>
            </a:r>
            <a:r>
              <a:rPr lang="en-US" altLang="zh-CN" sz="2000" dirty="0"/>
              <a:t>INCUT</a:t>
            </a:r>
            <a:r>
              <a:rPr lang="en-US" altLang="zh-CN" dirty="0"/>
              <a:t>E</a:t>
            </a:r>
            <a:r>
              <a:rPr lang="en-US" altLang="zh-CN" sz="2000" dirty="0"/>
              <a:t>AGER</a:t>
            </a:r>
            <a:endParaRPr lang="en-US" altLang="zh-CN" dirty="0"/>
          </a:p>
          <a:p>
            <a:endParaRPr lang="zh-CN" altLang="en-US" dirty="0"/>
          </a:p>
        </p:txBody>
      </p:sp>
      <p:grpSp>
        <p:nvGrpSpPr>
          <p:cNvPr id="8" name="组合 7"/>
          <p:cNvGrpSpPr/>
          <p:nvPr/>
        </p:nvGrpSpPr>
        <p:grpSpPr>
          <a:xfrm>
            <a:off x="4468091" y="1690689"/>
            <a:ext cx="4047259" cy="4679372"/>
            <a:chOff x="4468091" y="1690689"/>
            <a:chExt cx="4047259" cy="4679372"/>
          </a:xfrm>
        </p:grpSpPr>
        <p:pic>
          <p:nvPicPr>
            <p:cNvPr id="4" name="图片 3"/>
            <p:cNvPicPr>
              <a:picLocks noChangeAspect="1"/>
            </p:cNvPicPr>
            <p:nvPr/>
          </p:nvPicPr>
          <p:blipFill rotWithShape="1">
            <a:blip r:embed="rId3"/>
            <a:srcRect l="4827"/>
            <a:stretch/>
          </p:blipFill>
          <p:spPr>
            <a:xfrm>
              <a:off x="4468091" y="1690689"/>
              <a:ext cx="4047259" cy="4679372"/>
            </a:xfrm>
            <a:prstGeom prst="rect">
              <a:avLst/>
            </a:prstGeom>
          </p:spPr>
        </p:pic>
        <p:sp>
          <p:nvSpPr>
            <p:cNvPr id="5" name="矩形 4"/>
            <p:cNvSpPr/>
            <p:nvPr/>
          </p:nvSpPr>
          <p:spPr>
            <a:xfrm>
              <a:off x="5683826" y="4935681"/>
              <a:ext cx="1745673" cy="176646"/>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6" name="矩形 5"/>
            <p:cNvSpPr/>
            <p:nvPr/>
          </p:nvSpPr>
          <p:spPr>
            <a:xfrm>
              <a:off x="4810989" y="4603244"/>
              <a:ext cx="1745673" cy="176646"/>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spTree>
    <p:extLst>
      <p:ext uri="{BB962C8B-B14F-4D97-AF65-F5344CB8AC3E}">
        <p14:creationId xmlns:p14="http://schemas.microsoft.com/office/powerpoint/2010/main" val="35395658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Optimal Top-Down Partitioning</a:t>
            </a:r>
            <a:endParaRPr lang="zh-CN" altLang="en-US" dirty="0"/>
          </a:p>
        </p:txBody>
      </p:sp>
      <p:sp>
        <p:nvSpPr>
          <p:cNvPr id="3" name="内容占位符 2"/>
          <p:cNvSpPr>
            <a:spLocks noGrp="1"/>
          </p:cNvSpPr>
          <p:nvPr>
            <p:ph idx="1"/>
          </p:nvPr>
        </p:nvSpPr>
        <p:spPr/>
        <p:txBody>
          <a:bodyPr/>
          <a:lstStyle/>
          <a:p>
            <a:r>
              <a:rPr lang="en-US" altLang="zh-CN" dirty="0" smtClean="0"/>
              <a:t>Usability test</a:t>
            </a:r>
            <a:endParaRPr lang="zh-CN" altLang="en-US" dirty="0"/>
          </a:p>
        </p:txBody>
      </p:sp>
      <p:pic>
        <p:nvPicPr>
          <p:cNvPr id="4" name="图片 3"/>
          <p:cNvPicPr>
            <a:picLocks noChangeAspect="1"/>
          </p:cNvPicPr>
          <p:nvPr/>
        </p:nvPicPr>
        <p:blipFill>
          <a:blip r:embed="rId3"/>
          <a:stretch>
            <a:fillRect/>
          </a:stretch>
        </p:blipFill>
        <p:spPr>
          <a:xfrm>
            <a:off x="800100" y="2412856"/>
            <a:ext cx="3771900" cy="3400425"/>
          </a:xfrm>
          <a:prstGeom prst="rect">
            <a:avLst/>
          </a:prstGeom>
        </p:spPr>
      </p:pic>
    </p:spTree>
    <p:extLst>
      <p:ext uri="{BB962C8B-B14F-4D97-AF65-F5344CB8AC3E}">
        <p14:creationId xmlns:p14="http://schemas.microsoft.com/office/powerpoint/2010/main" val="33059323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Optimal Top-Down Partitioning</a:t>
            </a:r>
            <a:endParaRPr lang="zh-CN" altLang="en-US" dirty="0"/>
          </a:p>
        </p:txBody>
      </p:sp>
      <p:sp>
        <p:nvSpPr>
          <p:cNvPr id="3" name="内容占位符 2"/>
          <p:cNvSpPr>
            <a:spLocks noGrp="1"/>
          </p:cNvSpPr>
          <p:nvPr>
            <p:ph idx="1"/>
          </p:nvPr>
        </p:nvSpPr>
        <p:spPr/>
        <p:txBody>
          <a:bodyPr/>
          <a:lstStyle/>
          <a:p>
            <a:r>
              <a:rPr lang="en-US" altLang="zh-CN" dirty="0" smtClean="0"/>
              <a:t>Optimistic Cutting</a:t>
            </a:r>
            <a:endParaRPr lang="zh-CN" altLang="en-US" dirty="0"/>
          </a:p>
        </p:txBody>
      </p:sp>
      <p:grpSp>
        <p:nvGrpSpPr>
          <p:cNvPr id="7" name="组合 6"/>
          <p:cNvGrpSpPr/>
          <p:nvPr/>
        </p:nvGrpSpPr>
        <p:grpSpPr>
          <a:xfrm>
            <a:off x="967653" y="2553132"/>
            <a:ext cx="3800475" cy="3476625"/>
            <a:chOff x="967653" y="2553132"/>
            <a:chExt cx="3800475" cy="3476625"/>
          </a:xfrm>
        </p:grpSpPr>
        <p:pic>
          <p:nvPicPr>
            <p:cNvPr id="5" name="图片 4"/>
            <p:cNvPicPr>
              <a:picLocks noChangeAspect="1"/>
            </p:cNvPicPr>
            <p:nvPr/>
          </p:nvPicPr>
          <p:blipFill>
            <a:blip r:embed="rId3"/>
            <a:stretch>
              <a:fillRect/>
            </a:stretch>
          </p:blipFill>
          <p:spPr>
            <a:xfrm>
              <a:off x="967653" y="2553132"/>
              <a:ext cx="3800475" cy="3476625"/>
            </a:xfrm>
            <a:prstGeom prst="rect">
              <a:avLst/>
            </a:prstGeom>
          </p:spPr>
        </p:pic>
        <p:sp>
          <p:nvSpPr>
            <p:cNvPr id="6" name="矩形 5"/>
            <p:cNvSpPr/>
            <p:nvPr/>
          </p:nvSpPr>
          <p:spPr>
            <a:xfrm>
              <a:off x="1818408" y="5257800"/>
              <a:ext cx="1465119" cy="166254"/>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spTree>
    <p:extLst>
      <p:ext uri="{BB962C8B-B14F-4D97-AF65-F5344CB8AC3E}">
        <p14:creationId xmlns:p14="http://schemas.microsoft.com/office/powerpoint/2010/main" val="20791956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Optimal Top-Down Partitioning</a:t>
            </a:r>
            <a:endParaRPr lang="zh-CN" altLang="en-US" dirty="0"/>
          </a:p>
        </p:txBody>
      </p:sp>
      <p:sp>
        <p:nvSpPr>
          <p:cNvPr id="3" name="内容占位符 2"/>
          <p:cNvSpPr>
            <a:spLocks noGrp="1"/>
          </p:cNvSpPr>
          <p:nvPr>
            <p:ph idx="1"/>
          </p:nvPr>
        </p:nvSpPr>
        <p:spPr/>
        <p:txBody>
          <a:bodyPr/>
          <a:lstStyle/>
          <a:p>
            <a:r>
              <a:rPr lang="en-US" altLang="zh-CN" dirty="0" smtClean="0"/>
              <a:t>Evaluation</a:t>
            </a:r>
            <a:r>
              <a:rPr lang="zh-CN" altLang="en-US" dirty="0" smtClean="0"/>
              <a:t>（</a:t>
            </a:r>
            <a:r>
              <a:rPr lang="en-US" altLang="zh-CN" sz="2400" dirty="0" smtClean="0"/>
              <a:t>M</a:t>
            </a:r>
            <a:r>
              <a:rPr lang="en-US" altLang="zh-CN" sz="1800" dirty="0" smtClean="0"/>
              <a:t>INCUT</a:t>
            </a:r>
            <a:r>
              <a:rPr lang="en-US" altLang="zh-CN" sz="2400" dirty="0" smtClean="0"/>
              <a:t>L</a:t>
            </a:r>
            <a:r>
              <a:rPr lang="en-US" altLang="zh-CN" sz="1800" dirty="0" smtClean="0"/>
              <a:t>AZY</a:t>
            </a:r>
            <a:r>
              <a:rPr lang="zh-CN" altLang="en-US" sz="2400" baseline="-25000" dirty="0" smtClean="0"/>
              <a:t>，</a:t>
            </a:r>
            <a:r>
              <a:rPr lang="en-US" altLang="zh-CN" sz="2400" dirty="0" smtClean="0"/>
              <a:t>M</a:t>
            </a:r>
            <a:r>
              <a:rPr lang="en-US" altLang="zh-CN" sz="1800" dirty="0" smtClean="0"/>
              <a:t>INCUT</a:t>
            </a:r>
            <a:r>
              <a:rPr lang="en-US" altLang="zh-CN" sz="2400" dirty="0" smtClean="0"/>
              <a:t>E</a:t>
            </a:r>
            <a:r>
              <a:rPr lang="en-US" altLang="zh-CN" sz="1800" dirty="0" smtClean="0"/>
              <a:t>AGER</a:t>
            </a:r>
            <a:r>
              <a:rPr lang="zh-CN" altLang="en-US" sz="2400" dirty="0"/>
              <a:t>，</a:t>
            </a:r>
            <a:r>
              <a:rPr lang="en-US" altLang="zh-CN" sz="2400" dirty="0" smtClean="0"/>
              <a:t>M</a:t>
            </a:r>
            <a:r>
              <a:rPr lang="en-US" altLang="zh-CN" sz="1800" dirty="0" smtClean="0"/>
              <a:t>INCUT</a:t>
            </a:r>
            <a:r>
              <a:rPr lang="en-US" altLang="zh-CN" sz="2400" dirty="0" smtClean="0"/>
              <a:t>O</a:t>
            </a:r>
            <a:r>
              <a:rPr lang="en-US" altLang="zh-CN" sz="1800" dirty="0" smtClean="0"/>
              <a:t>PTIMISTIC</a:t>
            </a:r>
            <a:r>
              <a:rPr lang="zh-CN" altLang="en-US" dirty="0" smtClean="0"/>
              <a:t>）</a:t>
            </a:r>
            <a:endParaRPr lang="en-US" altLang="zh-CN" dirty="0" smtClean="0"/>
          </a:p>
          <a:p>
            <a:pPr lvl="1"/>
            <a:r>
              <a:rPr lang="en-US" altLang="zh-CN" dirty="0" smtClean="0"/>
              <a:t>M</a:t>
            </a:r>
            <a:r>
              <a:rPr lang="en-US" altLang="zh-CN" sz="1800" dirty="0" smtClean="0"/>
              <a:t>INCUT</a:t>
            </a:r>
            <a:r>
              <a:rPr lang="en-US" altLang="zh-CN" dirty="0" smtClean="0"/>
              <a:t>L</a:t>
            </a:r>
            <a:r>
              <a:rPr lang="en-US" altLang="zh-CN" sz="1800" dirty="0" smtClean="0"/>
              <a:t>AZY</a:t>
            </a:r>
            <a:r>
              <a:rPr lang="zh-CN" altLang="en-US" dirty="0" smtClean="0"/>
              <a:t>是最好的</a:t>
            </a:r>
            <a:endParaRPr lang="en-US" altLang="zh-CN" dirty="0" smtClean="0"/>
          </a:p>
          <a:p>
            <a:pPr lvl="1"/>
            <a:r>
              <a:rPr lang="zh-CN" altLang="en-US" dirty="0" smtClean="0"/>
              <a:t>通过结合算法</a:t>
            </a:r>
            <a:r>
              <a:rPr lang="en-US" altLang="zh-CN" dirty="0" smtClean="0"/>
              <a:t>4</a:t>
            </a:r>
            <a:r>
              <a:rPr lang="zh-CN" altLang="en-US" dirty="0" smtClean="0"/>
              <a:t>和算法</a:t>
            </a:r>
            <a:r>
              <a:rPr lang="en-US" altLang="zh-CN" dirty="0" smtClean="0"/>
              <a:t>1</a:t>
            </a:r>
            <a:r>
              <a:rPr lang="zh-CN" altLang="en-US" dirty="0" smtClean="0"/>
              <a:t>，得到了</a:t>
            </a:r>
            <a:r>
              <a:rPr lang="en-US" altLang="zh-CN" dirty="0" err="1" smtClean="0"/>
              <a:t>bushy+CP-free</a:t>
            </a:r>
            <a:r>
              <a:rPr lang="zh-CN" altLang="en-US" dirty="0" smtClean="0"/>
              <a:t>下的最优生成算法</a:t>
            </a:r>
            <a:endParaRPr lang="en-US" altLang="zh-CN" dirty="0" smtClean="0"/>
          </a:p>
          <a:p>
            <a:pPr lvl="1"/>
            <a:r>
              <a:rPr lang="en-US" altLang="zh-CN" dirty="0" smtClean="0"/>
              <a:t>M</a:t>
            </a:r>
            <a:r>
              <a:rPr lang="en-US" altLang="zh-CN" sz="1800" dirty="0" smtClean="0"/>
              <a:t>INCUT</a:t>
            </a:r>
            <a:r>
              <a:rPr lang="en-US" altLang="zh-CN" dirty="0" smtClean="0"/>
              <a:t>O</a:t>
            </a:r>
            <a:r>
              <a:rPr lang="en-US" altLang="zh-CN" sz="1800" dirty="0" smtClean="0"/>
              <a:t>PTIMISTIC</a:t>
            </a:r>
            <a:r>
              <a:rPr lang="zh-CN" altLang="en-US" dirty="0" smtClean="0"/>
              <a:t>也是一种选择</a:t>
            </a:r>
            <a:endParaRPr lang="en-US" altLang="zh-CN" dirty="0" smtClean="0"/>
          </a:p>
          <a:p>
            <a:pPr lvl="2"/>
            <a:r>
              <a:rPr lang="zh-CN" altLang="en-US" dirty="0"/>
              <a:t>易于</a:t>
            </a:r>
            <a:r>
              <a:rPr lang="zh-CN" altLang="en-US" dirty="0" smtClean="0"/>
              <a:t>实现</a:t>
            </a:r>
            <a:endParaRPr lang="en-US" altLang="zh-CN" dirty="0" smtClean="0"/>
          </a:p>
          <a:p>
            <a:pPr lvl="2"/>
            <a:r>
              <a:rPr lang="zh-CN" altLang="en-US" dirty="0" smtClean="0"/>
              <a:t>在实际应用中表现不错</a:t>
            </a:r>
            <a:endParaRPr lang="en-US" altLang="zh-CN" dirty="0" smtClean="0"/>
          </a:p>
          <a:p>
            <a:pPr lvl="2"/>
            <a:r>
              <a:rPr lang="zh-CN" altLang="en-US" dirty="0" smtClean="0"/>
              <a:t>虽然在最差情况比最优时</a:t>
            </a:r>
            <a:r>
              <a:rPr lang="en-US" altLang="zh-CN" dirty="0" smtClean="0"/>
              <a:t>a linear factor worse</a:t>
            </a:r>
            <a:endParaRPr lang="zh-CN" altLang="en-US" dirty="0"/>
          </a:p>
        </p:txBody>
      </p:sp>
    </p:spTree>
    <p:extLst>
      <p:ext uri="{BB962C8B-B14F-4D97-AF65-F5344CB8AC3E}">
        <p14:creationId xmlns:p14="http://schemas.microsoft.com/office/powerpoint/2010/main" val="556016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Branch-And-Bound Pruning</a:t>
            </a:r>
            <a:endParaRPr lang="zh-CN" altLang="en-US" dirty="0"/>
          </a:p>
        </p:txBody>
      </p:sp>
      <p:sp>
        <p:nvSpPr>
          <p:cNvPr id="3" name="内容占位符 2"/>
          <p:cNvSpPr>
            <a:spLocks noGrp="1"/>
          </p:cNvSpPr>
          <p:nvPr>
            <p:ph idx="1"/>
          </p:nvPr>
        </p:nvSpPr>
        <p:spPr/>
        <p:txBody>
          <a:bodyPr/>
          <a:lstStyle/>
          <a:p>
            <a:r>
              <a:rPr lang="zh-CN" altLang="en-US" dirty="0" smtClean="0"/>
              <a:t>分支定界剪枝算法在回溯搜索优化算法中非常有名</a:t>
            </a:r>
            <a:endParaRPr lang="en-US" altLang="zh-CN" dirty="0" smtClean="0"/>
          </a:p>
          <a:p>
            <a:r>
              <a:rPr lang="zh-CN" altLang="en-US" dirty="0" smtClean="0"/>
              <a:t>作者将其集成，使自顶向下划分搜索可避免穷举，并保证结果最优</a:t>
            </a:r>
            <a:endParaRPr lang="en-US" altLang="zh-CN" dirty="0" smtClean="0"/>
          </a:p>
          <a:p>
            <a:endParaRPr lang="en-US" altLang="zh-CN" dirty="0"/>
          </a:p>
          <a:p>
            <a:r>
              <a:rPr lang="zh-CN" altLang="en-US" dirty="0" smtClean="0"/>
              <a:t>两种策略</a:t>
            </a:r>
            <a:endParaRPr lang="en-US" altLang="zh-CN" dirty="0" smtClean="0"/>
          </a:p>
          <a:p>
            <a:pPr lvl="1"/>
            <a:r>
              <a:rPr lang="en-US" altLang="zh-CN" dirty="0" smtClean="0"/>
              <a:t>Accumulated-cost</a:t>
            </a:r>
          </a:p>
          <a:p>
            <a:pPr lvl="1"/>
            <a:r>
              <a:rPr lang="en-US" altLang="zh-CN" dirty="0" smtClean="0"/>
              <a:t>Predicted-cost</a:t>
            </a:r>
          </a:p>
          <a:p>
            <a:pPr lvl="1"/>
            <a:endParaRPr lang="en-US" altLang="zh-CN" dirty="0" smtClean="0"/>
          </a:p>
        </p:txBody>
      </p:sp>
    </p:spTree>
    <p:extLst>
      <p:ext uri="{BB962C8B-B14F-4D97-AF65-F5344CB8AC3E}">
        <p14:creationId xmlns:p14="http://schemas.microsoft.com/office/powerpoint/2010/main" val="27882074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Branch-And-Bound Pruning</a:t>
            </a:r>
            <a:endParaRPr lang="zh-CN" altLang="en-US" dirty="0"/>
          </a:p>
        </p:txBody>
      </p:sp>
      <p:sp>
        <p:nvSpPr>
          <p:cNvPr id="3" name="内容占位符 2"/>
          <p:cNvSpPr>
            <a:spLocks noGrp="1"/>
          </p:cNvSpPr>
          <p:nvPr>
            <p:ph idx="1"/>
          </p:nvPr>
        </p:nvSpPr>
        <p:spPr/>
        <p:txBody>
          <a:bodyPr/>
          <a:lstStyle/>
          <a:p>
            <a:r>
              <a:rPr lang="en-US" altLang="zh-CN" dirty="0" smtClean="0"/>
              <a:t>Accumulated-Cost Bounding</a:t>
            </a:r>
          </a:p>
          <a:p>
            <a:pPr lvl="1"/>
            <a:r>
              <a:rPr lang="en-US" altLang="zh-CN" dirty="0" smtClean="0"/>
              <a:t>U-the cost of the best </a:t>
            </a:r>
            <a:r>
              <a:rPr lang="en-US" altLang="zh-CN" dirty="0" smtClean="0">
                <a:solidFill>
                  <a:srgbClr val="FF0000"/>
                </a:solidFill>
              </a:rPr>
              <a:t>complete</a:t>
            </a:r>
            <a:r>
              <a:rPr lang="en-US" altLang="zh-CN" dirty="0" smtClean="0"/>
              <a:t> join plan found so far</a:t>
            </a:r>
          </a:p>
          <a:p>
            <a:pPr lvl="1"/>
            <a:r>
              <a:rPr lang="en-US" altLang="zh-CN" dirty="0" smtClean="0"/>
              <a:t>L-the accumulated cost of the join operators fixed as the algorithm traverses down its search tree</a:t>
            </a:r>
          </a:p>
          <a:p>
            <a:pPr lvl="1"/>
            <a:r>
              <a:rPr lang="zh-CN" altLang="en-US" dirty="0" smtClean="0"/>
              <a:t>适合分治法的等价变种：</a:t>
            </a:r>
            <a:r>
              <a:rPr lang="en-US" altLang="zh-CN" dirty="0" smtClean="0"/>
              <a:t>only pass down a </a:t>
            </a:r>
            <a:r>
              <a:rPr lang="zh-CN" altLang="en-US" dirty="0" smtClean="0"/>
              <a:t>“</a:t>
            </a:r>
            <a:r>
              <a:rPr lang="en-US" altLang="zh-CN" dirty="0" smtClean="0"/>
              <a:t>budget</a:t>
            </a:r>
            <a:r>
              <a:rPr lang="zh-CN" altLang="en-US" dirty="0" smtClean="0"/>
              <a:t>”（</a:t>
            </a:r>
            <a:r>
              <a:rPr lang="en-US" altLang="zh-CN" dirty="0" smtClean="0"/>
              <a:t>i.e. the quantity U-L</a:t>
            </a:r>
            <a:r>
              <a:rPr lang="zh-CN" altLang="en-US" dirty="0" smtClean="0"/>
              <a:t>），当</a:t>
            </a:r>
            <a:r>
              <a:rPr lang="en-US" altLang="zh-CN" dirty="0" smtClean="0"/>
              <a:t>budget</a:t>
            </a:r>
            <a:r>
              <a:rPr lang="zh-CN" altLang="en-US" dirty="0" smtClean="0"/>
              <a:t>到达</a:t>
            </a:r>
            <a:r>
              <a:rPr lang="en-US" altLang="zh-CN" dirty="0" smtClean="0"/>
              <a:t>0</a:t>
            </a:r>
            <a:r>
              <a:rPr lang="zh-CN" altLang="en-US" dirty="0" smtClean="0"/>
              <a:t>时，搜索停止</a:t>
            </a:r>
            <a:endParaRPr lang="en-US" altLang="zh-CN" dirty="0" smtClean="0"/>
          </a:p>
          <a:p>
            <a:pPr lvl="1"/>
            <a:endParaRPr lang="zh-CN" altLang="en-US" dirty="0"/>
          </a:p>
        </p:txBody>
      </p:sp>
    </p:spTree>
    <p:extLst>
      <p:ext uri="{BB962C8B-B14F-4D97-AF65-F5344CB8AC3E}">
        <p14:creationId xmlns:p14="http://schemas.microsoft.com/office/powerpoint/2010/main" val="31800493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Branch-And-Bound Pruning</a:t>
            </a:r>
            <a:endParaRPr lang="zh-CN" altLang="en-US" dirty="0"/>
          </a:p>
        </p:txBody>
      </p:sp>
      <p:sp>
        <p:nvSpPr>
          <p:cNvPr id="3" name="内容占位符 2"/>
          <p:cNvSpPr>
            <a:spLocks noGrp="1"/>
          </p:cNvSpPr>
          <p:nvPr>
            <p:ph idx="1"/>
          </p:nvPr>
        </p:nvSpPr>
        <p:spPr/>
        <p:txBody>
          <a:bodyPr/>
          <a:lstStyle/>
          <a:p>
            <a:endParaRPr lang="zh-CN" altLang="en-US" dirty="0"/>
          </a:p>
        </p:txBody>
      </p:sp>
      <p:grpSp>
        <p:nvGrpSpPr>
          <p:cNvPr id="16" name="组合 15"/>
          <p:cNvGrpSpPr/>
          <p:nvPr/>
        </p:nvGrpSpPr>
        <p:grpSpPr>
          <a:xfrm>
            <a:off x="626486" y="1282340"/>
            <a:ext cx="7765905" cy="5461359"/>
            <a:chOff x="626486" y="1282340"/>
            <a:chExt cx="7765905" cy="5461359"/>
          </a:xfrm>
        </p:grpSpPr>
        <p:pic>
          <p:nvPicPr>
            <p:cNvPr id="4" name="图片 3"/>
            <p:cNvPicPr>
              <a:picLocks noChangeAspect="1"/>
            </p:cNvPicPr>
            <p:nvPr/>
          </p:nvPicPr>
          <p:blipFill>
            <a:blip r:embed="rId3"/>
            <a:stretch>
              <a:fillRect/>
            </a:stretch>
          </p:blipFill>
          <p:spPr>
            <a:xfrm>
              <a:off x="626486" y="1282340"/>
              <a:ext cx="3442757" cy="2881529"/>
            </a:xfrm>
            <a:prstGeom prst="rect">
              <a:avLst/>
            </a:prstGeom>
          </p:spPr>
        </p:pic>
        <p:pic>
          <p:nvPicPr>
            <p:cNvPr id="5" name="图片 4"/>
            <p:cNvPicPr>
              <a:picLocks noChangeAspect="1"/>
            </p:cNvPicPr>
            <p:nvPr/>
          </p:nvPicPr>
          <p:blipFill>
            <a:blip r:embed="rId4"/>
            <a:stretch>
              <a:fillRect/>
            </a:stretch>
          </p:blipFill>
          <p:spPr>
            <a:xfrm>
              <a:off x="695318" y="4184504"/>
              <a:ext cx="3406437" cy="2559195"/>
            </a:xfrm>
            <a:prstGeom prst="rect">
              <a:avLst/>
            </a:prstGeom>
          </p:spPr>
        </p:pic>
        <p:pic>
          <p:nvPicPr>
            <p:cNvPr id="6" name="图片 5"/>
            <p:cNvPicPr>
              <a:picLocks noChangeAspect="1"/>
            </p:cNvPicPr>
            <p:nvPr/>
          </p:nvPicPr>
          <p:blipFill>
            <a:blip r:embed="rId5"/>
            <a:stretch>
              <a:fillRect/>
            </a:stretch>
          </p:blipFill>
          <p:spPr>
            <a:xfrm>
              <a:off x="4372841" y="2628899"/>
              <a:ext cx="4019550" cy="4114800"/>
            </a:xfrm>
            <a:prstGeom prst="rect">
              <a:avLst/>
            </a:prstGeom>
          </p:spPr>
        </p:pic>
        <p:sp>
          <p:nvSpPr>
            <p:cNvPr id="7" name="矩形 6"/>
            <p:cNvSpPr/>
            <p:nvPr/>
          </p:nvSpPr>
          <p:spPr>
            <a:xfrm>
              <a:off x="933417" y="2244436"/>
              <a:ext cx="1465119" cy="166254"/>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8" name="矩形 7"/>
            <p:cNvSpPr/>
            <p:nvPr/>
          </p:nvSpPr>
          <p:spPr>
            <a:xfrm>
              <a:off x="2398536" y="3037897"/>
              <a:ext cx="1560400" cy="193675"/>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9" name="矩形 8"/>
            <p:cNvSpPr/>
            <p:nvPr/>
          </p:nvSpPr>
          <p:spPr>
            <a:xfrm>
              <a:off x="5723625" y="4936549"/>
              <a:ext cx="2246201" cy="180000"/>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2" name="矩形 11"/>
            <p:cNvSpPr/>
            <p:nvPr/>
          </p:nvSpPr>
          <p:spPr>
            <a:xfrm>
              <a:off x="933417" y="4707949"/>
              <a:ext cx="1465119" cy="166254"/>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3" name="矩形 12"/>
            <p:cNvSpPr/>
            <p:nvPr/>
          </p:nvSpPr>
          <p:spPr>
            <a:xfrm>
              <a:off x="1473745" y="6259945"/>
              <a:ext cx="1529228" cy="144000"/>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4" name="矩形 13"/>
            <p:cNvSpPr/>
            <p:nvPr/>
          </p:nvSpPr>
          <p:spPr>
            <a:xfrm>
              <a:off x="4684536" y="3252354"/>
              <a:ext cx="1465119" cy="166254"/>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5" name="矩形 14"/>
            <p:cNvSpPr/>
            <p:nvPr/>
          </p:nvSpPr>
          <p:spPr>
            <a:xfrm>
              <a:off x="5869098" y="5546258"/>
              <a:ext cx="1664311" cy="180000"/>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spTree>
    <p:extLst>
      <p:ext uri="{BB962C8B-B14F-4D97-AF65-F5344CB8AC3E}">
        <p14:creationId xmlns:p14="http://schemas.microsoft.com/office/powerpoint/2010/main" val="29291623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Branch-And-Bound Pruning</a:t>
            </a:r>
            <a:endParaRPr lang="zh-CN" altLang="en-US" dirty="0"/>
          </a:p>
        </p:txBody>
      </p:sp>
      <p:sp>
        <p:nvSpPr>
          <p:cNvPr id="3" name="内容占位符 2"/>
          <p:cNvSpPr>
            <a:spLocks noGrp="1"/>
          </p:cNvSpPr>
          <p:nvPr>
            <p:ph idx="1"/>
          </p:nvPr>
        </p:nvSpPr>
        <p:spPr/>
        <p:txBody>
          <a:bodyPr/>
          <a:lstStyle/>
          <a:p>
            <a:r>
              <a:rPr lang="en-US" altLang="zh-CN" dirty="0" smtClean="0"/>
              <a:t>Predicted-Cost Bounding</a:t>
            </a:r>
          </a:p>
          <a:p>
            <a:pPr lvl="1"/>
            <a:r>
              <a:rPr lang="en-US" altLang="zh-CN" dirty="0"/>
              <a:t>U-the cost of the best </a:t>
            </a:r>
            <a:r>
              <a:rPr lang="en-US" altLang="zh-CN" dirty="0" smtClean="0"/>
              <a:t>plan </a:t>
            </a:r>
            <a:r>
              <a:rPr lang="en-US" altLang="zh-CN" dirty="0"/>
              <a:t>found </a:t>
            </a:r>
            <a:r>
              <a:rPr lang="en-US" altLang="zh-CN" dirty="0" smtClean="0"/>
              <a:t>for the </a:t>
            </a:r>
            <a:r>
              <a:rPr lang="en-US" altLang="zh-CN" dirty="0" smtClean="0">
                <a:solidFill>
                  <a:srgbClr val="FF0000"/>
                </a:solidFill>
              </a:rPr>
              <a:t>current logical expression</a:t>
            </a:r>
            <a:endParaRPr lang="en-US" altLang="zh-CN" dirty="0">
              <a:solidFill>
                <a:srgbClr val="FF0000"/>
              </a:solidFill>
            </a:endParaRPr>
          </a:p>
          <a:p>
            <a:pPr lvl="1"/>
            <a:r>
              <a:rPr lang="en-US" altLang="zh-CN" dirty="0" smtClean="0"/>
              <a:t>L-is predicted for each possible branch, and only promising ones are explored</a:t>
            </a:r>
          </a:p>
          <a:p>
            <a:pPr lvl="1"/>
            <a:endParaRPr lang="en-US" altLang="zh-CN" dirty="0"/>
          </a:p>
          <a:p>
            <a:pPr lvl="1"/>
            <a:endParaRPr lang="zh-CN" altLang="en-US" dirty="0"/>
          </a:p>
        </p:txBody>
      </p:sp>
    </p:spTree>
    <p:extLst>
      <p:ext uri="{BB962C8B-B14F-4D97-AF65-F5344CB8AC3E}">
        <p14:creationId xmlns:p14="http://schemas.microsoft.com/office/powerpoint/2010/main" val="9710275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Optimal Top-Down Join Enumeration</a:t>
            </a:r>
            <a:endParaRPr lang="zh-CN" altLang="en-US" dirty="0"/>
          </a:p>
        </p:txBody>
      </p:sp>
      <p:sp>
        <p:nvSpPr>
          <p:cNvPr id="3" name="副标题 2"/>
          <p:cNvSpPr>
            <a:spLocks noGrp="1"/>
          </p:cNvSpPr>
          <p:nvPr>
            <p:ph type="body" idx="1"/>
          </p:nvPr>
        </p:nvSpPr>
        <p:spPr/>
        <p:txBody>
          <a:bodyPr>
            <a:normAutofit/>
          </a:bodyPr>
          <a:lstStyle/>
          <a:p>
            <a:pPr algn="r"/>
            <a:r>
              <a:rPr lang="en-US" altLang="zh-CN" dirty="0" smtClean="0"/>
              <a:t>SIGMOD 2007</a:t>
            </a:r>
          </a:p>
          <a:p>
            <a:endParaRPr lang="en-US" altLang="zh-CN" dirty="0" smtClean="0"/>
          </a:p>
          <a:p>
            <a:endParaRPr lang="en-US" altLang="zh-CN" dirty="0"/>
          </a:p>
        </p:txBody>
      </p:sp>
    </p:spTree>
    <p:extLst>
      <p:ext uri="{BB962C8B-B14F-4D97-AF65-F5344CB8AC3E}">
        <p14:creationId xmlns:p14="http://schemas.microsoft.com/office/powerpoint/2010/main" val="3429658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Branch-And-Bound Pruning</a:t>
            </a:r>
            <a:endParaRPr lang="zh-CN" altLang="en-US" dirty="0"/>
          </a:p>
        </p:txBody>
      </p:sp>
      <p:grpSp>
        <p:nvGrpSpPr>
          <p:cNvPr id="20" name="组合 19"/>
          <p:cNvGrpSpPr/>
          <p:nvPr/>
        </p:nvGrpSpPr>
        <p:grpSpPr>
          <a:xfrm>
            <a:off x="628650" y="2317173"/>
            <a:ext cx="8019616" cy="3692549"/>
            <a:chOff x="628650" y="2254256"/>
            <a:chExt cx="8019616" cy="3692549"/>
          </a:xfrm>
        </p:grpSpPr>
        <p:pic>
          <p:nvPicPr>
            <p:cNvPr id="14" name="图片 13"/>
            <p:cNvPicPr>
              <a:picLocks noChangeAspect="1"/>
            </p:cNvPicPr>
            <p:nvPr/>
          </p:nvPicPr>
          <p:blipFill>
            <a:blip r:embed="rId3"/>
            <a:stretch>
              <a:fillRect/>
            </a:stretch>
          </p:blipFill>
          <p:spPr>
            <a:xfrm>
              <a:off x="4695825" y="4083627"/>
              <a:ext cx="3910878" cy="391088"/>
            </a:xfrm>
            <a:prstGeom prst="rect">
              <a:avLst/>
            </a:prstGeom>
          </p:spPr>
        </p:pic>
        <p:grpSp>
          <p:nvGrpSpPr>
            <p:cNvPr id="19" name="组合 18"/>
            <p:cNvGrpSpPr/>
            <p:nvPr/>
          </p:nvGrpSpPr>
          <p:grpSpPr>
            <a:xfrm>
              <a:off x="628650" y="2254256"/>
              <a:ext cx="8019616" cy="3692549"/>
              <a:chOff x="628650" y="2254256"/>
              <a:chExt cx="8019616" cy="3692549"/>
            </a:xfrm>
          </p:grpSpPr>
          <p:pic>
            <p:nvPicPr>
              <p:cNvPr id="13" name="图片 12"/>
              <p:cNvPicPr>
                <a:picLocks noChangeAspect="1"/>
              </p:cNvPicPr>
              <p:nvPr/>
            </p:nvPicPr>
            <p:blipFill rotWithShape="1">
              <a:blip r:embed="rId4"/>
              <a:srcRect t="50780"/>
              <a:stretch/>
            </p:blipFill>
            <p:spPr>
              <a:xfrm>
                <a:off x="4695825" y="4474715"/>
                <a:ext cx="3819525" cy="1472090"/>
              </a:xfrm>
              <a:prstGeom prst="rect">
                <a:avLst/>
              </a:prstGeom>
            </p:spPr>
          </p:pic>
          <p:grpSp>
            <p:nvGrpSpPr>
              <p:cNvPr id="18" name="组合 17"/>
              <p:cNvGrpSpPr/>
              <p:nvPr/>
            </p:nvGrpSpPr>
            <p:grpSpPr>
              <a:xfrm>
                <a:off x="628650" y="2254256"/>
                <a:ext cx="8019616" cy="3478973"/>
                <a:chOff x="628650" y="2254256"/>
                <a:chExt cx="8019616" cy="3478973"/>
              </a:xfrm>
            </p:grpSpPr>
            <p:pic>
              <p:nvPicPr>
                <p:cNvPr id="6" name="图片 5"/>
                <p:cNvPicPr>
                  <a:picLocks noChangeAspect="1"/>
                </p:cNvPicPr>
                <p:nvPr/>
              </p:nvPicPr>
              <p:blipFill rotWithShape="1">
                <a:blip r:embed="rId5"/>
                <a:srcRect t="23712"/>
                <a:stretch/>
              </p:blipFill>
              <p:spPr>
                <a:xfrm>
                  <a:off x="628650" y="2254256"/>
                  <a:ext cx="3781425" cy="1446019"/>
                </a:xfrm>
                <a:prstGeom prst="rect">
                  <a:avLst/>
                </a:prstGeom>
              </p:spPr>
            </p:pic>
            <p:pic>
              <p:nvPicPr>
                <p:cNvPr id="7" name="图片 6"/>
                <p:cNvPicPr>
                  <a:picLocks noChangeAspect="1"/>
                </p:cNvPicPr>
                <p:nvPr/>
              </p:nvPicPr>
              <p:blipFill>
                <a:blip r:embed="rId6"/>
                <a:stretch>
                  <a:fillRect/>
                </a:stretch>
              </p:blipFill>
              <p:spPr>
                <a:xfrm>
                  <a:off x="719137" y="3761554"/>
                  <a:ext cx="3600450" cy="1971675"/>
                </a:xfrm>
                <a:prstGeom prst="rect">
                  <a:avLst/>
                </a:prstGeom>
              </p:spPr>
            </p:pic>
            <p:pic>
              <p:nvPicPr>
                <p:cNvPr id="8" name="图片 7"/>
                <p:cNvPicPr>
                  <a:picLocks noChangeAspect="1"/>
                </p:cNvPicPr>
                <p:nvPr/>
              </p:nvPicPr>
              <p:blipFill rotWithShape="1">
                <a:blip r:embed="rId4"/>
                <a:srcRect b="55155"/>
                <a:stretch/>
              </p:blipFill>
              <p:spPr>
                <a:xfrm>
                  <a:off x="4695825" y="2742379"/>
                  <a:ext cx="3819525" cy="1341248"/>
                </a:xfrm>
                <a:prstGeom prst="rect">
                  <a:avLst/>
                </a:prstGeom>
              </p:spPr>
            </p:pic>
            <p:sp>
              <p:nvSpPr>
                <p:cNvPr id="10" name="矩形 9"/>
                <p:cNvSpPr/>
                <p:nvPr/>
              </p:nvSpPr>
              <p:spPr>
                <a:xfrm>
                  <a:off x="4685865" y="4123503"/>
                  <a:ext cx="3962401" cy="288000"/>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grpSp>
      </p:grpSp>
      <p:pic>
        <p:nvPicPr>
          <p:cNvPr id="12" name="内容占位符 11"/>
          <p:cNvPicPr>
            <a:picLocks noGrp="1" noChangeAspect="1"/>
          </p:cNvPicPr>
          <p:nvPr>
            <p:ph idx="1"/>
          </p:nvPr>
        </p:nvPicPr>
        <p:blipFill rotWithShape="1">
          <a:blip r:embed="rId7">
            <a:extLst>
              <a:ext uri="{28A0092B-C50C-407E-A947-70E740481C1C}">
                <a14:useLocalDpi xmlns:a14="http://schemas.microsoft.com/office/drawing/2010/main" val="0"/>
              </a:ext>
            </a:extLst>
          </a:blip>
          <a:srcRect t="19664" b="10042"/>
          <a:stretch/>
        </p:blipFill>
        <p:spPr>
          <a:xfrm>
            <a:off x="628650" y="1714500"/>
            <a:ext cx="3914286" cy="581891"/>
          </a:xfrm>
        </p:spPr>
      </p:pic>
    </p:spTree>
    <p:extLst>
      <p:ext uri="{BB962C8B-B14F-4D97-AF65-F5344CB8AC3E}">
        <p14:creationId xmlns:p14="http://schemas.microsoft.com/office/powerpoint/2010/main" val="31529498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Branch-And-Bound Pruning</a:t>
            </a:r>
            <a:endParaRPr lang="zh-CN" altLang="en-US" dirty="0"/>
          </a:p>
        </p:txBody>
      </p:sp>
      <p:grpSp>
        <p:nvGrpSpPr>
          <p:cNvPr id="21" name="组合 20"/>
          <p:cNvGrpSpPr/>
          <p:nvPr/>
        </p:nvGrpSpPr>
        <p:grpSpPr>
          <a:xfrm>
            <a:off x="595313" y="1331815"/>
            <a:ext cx="7920037" cy="5422274"/>
            <a:chOff x="595313" y="1331815"/>
            <a:chExt cx="7920037" cy="5422274"/>
          </a:xfrm>
        </p:grpSpPr>
        <p:pic>
          <p:nvPicPr>
            <p:cNvPr id="5" name="图片 4"/>
            <p:cNvPicPr>
              <a:picLocks noChangeAspect="1"/>
            </p:cNvPicPr>
            <p:nvPr/>
          </p:nvPicPr>
          <p:blipFill rotWithShape="1">
            <a:blip r:embed="rId3"/>
            <a:srcRect t="17882"/>
            <a:stretch/>
          </p:blipFill>
          <p:spPr>
            <a:xfrm>
              <a:off x="626486" y="1870364"/>
              <a:ext cx="3442757" cy="2366242"/>
            </a:xfrm>
            <a:prstGeom prst="rect">
              <a:avLst/>
            </a:prstGeom>
          </p:spPr>
        </p:pic>
        <p:pic>
          <p:nvPicPr>
            <p:cNvPr id="6" name="图片 5"/>
            <p:cNvPicPr>
              <a:picLocks noChangeAspect="1"/>
            </p:cNvPicPr>
            <p:nvPr/>
          </p:nvPicPr>
          <p:blipFill>
            <a:blip r:embed="rId4"/>
            <a:stretch>
              <a:fillRect/>
            </a:stretch>
          </p:blipFill>
          <p:spPr>
            <a:xfrm>
              <a:off x="695318" y="4184504"/>
              <a:ext cx="3406437" cy="2559195"/>
            </a:xfrm>
            <a:prstGeom prst="rect">
              <a:avLst/>
            </a:prstGeom>
          </p:spPr>
        </p:pic>
        <p:pic>
          <p:nvPicPr>
            <p:cNvPr id="7" name="图片 6"/>
            <p:cNvPicPr>
              <a:picLocks noChangeAspect="1"/>
            </p:cNvPicPr>
            <p:nvPr/>
          </p:nvPicPr>
          <p:blipFill rotWithShape="1">
            <a:blip r:embed="rId5"/>
            <a:srcRect b="51515"/>
            <a:stretch/>
          </p:blipFill>
          <p:spPr>
            <a:xfrm>
              <a:off x="4372841" y="2306778"/>
              <a:ext cx="4019550" cy="1995056"/>
            </a:xfrm>
            <a:prstGeom prst="rect">
              <a:avLst/>
            </a:prstGeom>
          </p:spPr>
        </p:pic>
        <p:pic>
          <p:nvPicPr>
            <p:cNvPr id="15" name="图片 14"/>
            <p:cNvPicPr>
              <a:picLocks noChangeAspect="1"/>
            </p:cNvPicPr>
            <p:nvPr/>
          </p:nvPicPr>
          <p:blipFill>
            <a:blip r:embed="rId6"/>
            <a:stretch>
              <a:fillRect/>
            </a:stretch>
          </p:blipFill>
          <p:spPr>
            <a:xfrm>
              <a:off x="4281055" y="4301074"/>
              <a:ext cx="4166456" cy="553159"/>
            </a:xfrm>
            <a:prstGeom prst="rect">
              <a:avLst/>
            </a:prstGeom>
          </p:spPr>
        </p:pic>
        <p:pic>
          <p:nvPicPr>
            <p:cNvPr id="16" name="图片 15"/>
            <p:cNvPicPr>
              <a:picLocks noChangeAspect="1"/>
            </p:cNvPicPr>
            <p:nvPr/>
          </p:nvPicPr>
          <p:blipFill rotWithShape="1">
            <a:blip r:embed="rId5"/>
            <a:srcRect t="52273"/>
            <a:stretch/>
          </p:blipFill>
          <p:spPr>
            <a:xfrm>
              <a:off x="4372841" y="4790208"/>
              <a:ext cx="4019550" cy="1963881"/>
            </a:xfrm>
            <a:prstGeom prst="rect">
              <a:avLst/>
            </a:prstGeom>
          </p:spPr>
        </p:pic>
        <p:pic>
          <p:nvPicPr>
            <p:cNvPr id="19" name="图片 18"/>
            <p:cNvPicPr>
              <a:picLocks noChangeAspect="1"/>
            </p:cNvPicPr>
            <p:nvPr/>
          </p:nvPicPr>
          <p:blipFill rotWithShape="1">
            <a:blip r:embed="rId7">
              <a:extLst>
                <a:ext uri="{28A0092B-C50C-407E-A947-70E740481C1C}">
                  <a14:useLocalDpi xmlns:a14="http://schemas.microsoft.com/office/drawing/2010/main" val="0"/>
                </a:ext>
              </a:extLst>
            </a:blip>
            <a:srcRect t="14621" b="9982"/>
            <a:stretch/>
          </p:blipFill>
          <p:spPr>
            <a:xfrm>
              <a:off x="595313" y="1331815"/>
              <a:ext cx="3904762" cy="538550"/>
            </a:xfrm>
            <a:prstGeom prst="rect">
              <a:avLst/>
            </a:prstGeom>
          </p:spPr>
        </p:pic>
        <p:sp>
          <p:nvSpPr>
            <p:cNvPr id="20" name="矩形 19"/>
            <p:cNvSpPr/>
            <p:nvPr/>
          </p:nvSpPr>
          <p:spPr>
            <a:xfrm>
              <a:off x="4281055" y="4336750"/>
              <a:ext cx="4234295" cy="453458"/>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spTree>
    <p:extLst>
      <p:ext uri="{BB962C8B-B14F-4D97-AF65-F5344CB8AC3E}">
        <p14:creationId xmlns:p14="http://schemas.microsoft.com/office/powerpoint/2010/main" val="37247491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sz="4400" dirty="0" smtClean="0"/>
              <a:t>A New, Highly Efficient, and Easy To Implement Top-Down Join Enumeration Algorithm</a:t>
            </a:r>
            <a:endParaRPr lang="zh-CN" altLang="en-US" sz="4400" dirty="0"/>
          </a:p>
        </p:txBody>
      </p:sp>
      <p:sp>
        <p:nvSpPr>
          <p:cNvPr id="5" name="副标题 4"/>
          <p:cNvSpPr>
            <a:spLocks noGrp="1"/>
          </p:cNvSpPr>
          <p:nvPr>
            <p:ph type="body" idx="1"/>
          </p:nvPr>
        </p:nvSpPr>
        <p:spPr/>
        <p:txBody>
          <a:bodyPr/>
          <a:lstStyle/>
          <a:p>
            <a:pPr algn="r"/>
            <a:r>
              <a:rPr lang="en-US" altLang="zh-CN" dirty="0" smtClean="0"/>
              <a:t>ICDE 2011</a:t>
            </a:r>
            <a:endParaRPr lang="zh-CN" altLang="en-US" dirty="0"/>
          </a:p>
        </p:txBody>
      </p:sp>
    </p:spTree>
    <p:extLst>
      <p:ext uri="{BB962C8B-B14F-4D97-AF65-F5344CB8AC3E}">
        <p14:creationId xmlns:p14="http://schemas.microsoft.com/office/powerpoint/2010/main" val="17675288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a:t>
            </a:r>
            <a:endParaRPr lang="zh-CN" altLang="en-US" dirty="0"/>
          </a:p>
        </p:txBody>
      </p:sp>
      <p:sp>
        <p:nvSpPr>
          <p:cNvPr id="3" name="内容占位符 2"/>
          <p:cNvSpPr>
            <a:spLocks noGrp="1"/>
          </p:cNvSpPr>
          <p:nvPr>
            <p:ph idx="1"/>
          </p:nvPr>
        </p:nvSpPr>
        <p:spPr/>
        <p:txBody>
          <a:bodyPr/>
          <a:lstStyle/>
          <a:p>
            <a:r>
              <a:rPr lang="zh-CN" altLang="en-US" dirty="0" smtClean="0"/>
              <a:t>只考虑</a:t>
            </a:r>
            <a:r>
              <a:rPr lang="en-US" altLang="zh-CN" dirty="0" err="1" smtClean="0"/>
              <a:t>Bushy+CP-free</a:t>
            </a:r>
            <a:endParaRPr lang="en-US" altLang="zh-CN" dirty="0" smtClean="0"/>
          </a:p>
          <a:p>
            <a:r>
              <a:rPr lang="zh-CN" altLang="en-US" dirty="0" smtClean="0"/>
              <a:t>剪枝对所有的</a:t>
            </a:r>
            <a:r>
              <a:rPr lang="en-US" altLang="zh-CN" dirty="0" smtClean="0"/>
              <a:t>top-down</a:t>
            </a:r>
            <a:r>
              <a:rPr lang="zh-CN" altLang="en-US" dirty="0" smtClean="0"/>
              <a:t>算法有同样的优势，为了与</a:t>
            </a:r>
            <a:r>
              <a:rPr lang="en-US" altLang="zh-CN" dirty="0" smtClean="0"/>
              <a:t>bottom-up</a:t>
            </a:r>
            <a:r>
              <a:rPr lang="zh-CN" altLang="en-US" dirty="0" smtClean="0"/>
              <a:t>算法比较，不考虑剪枝（</a:t>
            </a:r>
            <a:r>
              <a:rPr lang="en-US" altLang="zh-CN" dirty="0" smtClean="0"/>
              <a:t>pruning</a:t>
            </a:r>
            <a:r>
              <a:rPr lang="zh-CN" altLang="en-US" dirty="0" smtClean="0"/>
              <a:t>）</a:t>
            </a:r>
            <a:endParaRPr lang="en-US" altLang="zh-CN" dirty="0" smtClean="0"/>
          </a:p>
          <a:p>
            <a:r>
              <a:rPr lang="zh-CN" altLang="en-US" dirty="0" smtClean="0"/>
              <a:t>对</a:t>
            </a:r>
            <a:r>
              <a:rPr lang="en-US" altLang="zh-CN" dirty="0" smtClean="0"/>
              <a:t>M</a:t>
            </a:r>
            <a:r>
              <a:rPr lang="en-US" altLang="zh-CN" sz="2400" dirty="0" smtClean="0"/>
              <a:t>IN</a:t>
            </a:r>
            <a:r>
              <a:rPr lang="en-US" altLang="zh-CN" dirty="0" smtClean="0"/>
              <a:t>C</a:t>
            </a:r>
            <a:r>
              <a:rPr lang="en-US" altLang="zh-CN" sz="2400" dirty="0" smtClean="0"/>
              <a:t>UT</a:t>
            </a:r>
            <a:r>
              <a:rPr lang="en-US" altLang="zh-CN" dirty="0" smtClean="0"/>
              <a:t>L</a:t>
            </a:r>
            <a:r>
              <a:rPr lang="en-US" altLang="zh-CN" sz="2400" dirty="0" smtClean="0"/>
              <a:t>AZY</a:t>
            </a:r>
            <a:r>
              <a:rPr lang="zh-CN" altLang="en-US" dirty="0" smtClean="0"/>
              <a:t>算法复杂度进行了分析，得出其对于</a:t>
            </a:r>
            <a:r>
              <a:rPr lang="en-US" altLang="zh-CN" dirty="0" smtClean="0"/>
              <a:t>clique queries</a:t>
            </a:r>
            <a:r>
              <a:rPr lang="zh-CN" altLang="en-US" dirty="0" smtClean="0"/>
              <a:t>的复杂度为</a:t>
            </a:r>
            <a:r>
              <a:rPr lang="en-US" altLang="zh-CN" dirty="0" smtClean="0"/>
              <a:t>O(n</a:t>
            </a:r>
            <a:r>
              <a:rPr lang="en-US" altLang="zh-CN" baseline="30000" dirty="0" smtClean="0"/>
              <a:t>2</a:t>
            </a:r>
            <a:r>
              <a:rPr lang="en-US" altLang="zh-CN" dirty="0" smtClean="0"/>
              <a:t>)</a:t>
            </a:r>
            <a:r>
              <a:rPr lang="zh-CN" altLang="en-US" dirty="0" smtClean="0"/>
              <a:t>（其他情况下为</a:t>
            </a:r>
            <a:r>
              <a:rPr lang="en-US" altLang="zh-CN" dirty="0" smtClean="0"/>
              <a:t>O(1)</a:t>
            </a:r>
            <a:r>
              <a:rPr lang="zh-CN" altLang="en-US" dirty="0" smtClean="0"/>
              <a:t>）</a:t>
            </a:r>
            <a:endParaRPr lang="en-US" altLang="zh-CN" dirty="0" smtClean="0"/>
          </a:p>
          <a:p>
            <a:r>
              <a:rPr lang="zh-CN" altLang="en-US" dirty="0" smtClean="0"/>
              <a:t>提出了自己的算法</a:t>
            </a:r>
            <a:r>
              <a:rPr lang="en-US" altLang="zh-CN" dirty="0" smtClean="0">
                <a:solidFill>
                  <a:srgbClr val="FF0000"/>
                </a:solidFill>
              </a:rPr>
              <a:t>M</a:t>
            </a:r>
            <a:r>
              <a:rPr lang="en-US" altLang="zh-CN" sz="2400" dirty="0" smtClean="0">
                <a:solidFill>
                  <a:srgbClr val="FF0000"/>
                </a:solidFill>
              </a:rPr>
              <a:t>IN</a:t>
            </a:r>
            <a:r>
              <a:rPr lang="en-US" altLang="zh-CN" dirty="0" smtClean="0">
                <a:solidFill>
                  <a:srgbClr val="FF0000"/>
                </a:solidFill>
              </a:rPr>
              <a:t>C</a:t>
            </a:r>
            <a:r>
              <a:rPr lang="en-US" altLang="zh-CN" sz="2400" dirty="0" smtClean="0">
                <a:solidFill>
                  <a:srgbClr val="FF0000"/>
                </a:solidFill>
              </a:rPr>
              <a:t>UT</a:t>
            </a:r>
            <a:r>
              <a:rPr lang="en-US" altLang="zh-CN" dirty="0" smtClean="0">
                <a:solidFill>
                  <a:srgbClr val="FF0000"/>
                </a:solidFill>
              </a:rPr>
              <a:t>B</a:t>
            </a:r>
            <a:r>
              <a:rPr lang="en-US" altLang="zh-CN" sz="2400" dirty="0" smtClean="0">
                <a:solidFill>
                  <a:srgbClr val="FF0000"/>
                </a:solidFill>
              </a:rPr>
              <a:t>RANCH</a:t>
            </a:r>
            <a:endParaRPr lang="zh-CN" altLang="en-US" dirty="0">
              <a:solidFill>
                <a:srgbClr val="FF0000"/>
              </a:solidFill>
            </a:endParaRPr>
          </a:p>
        </p:txBody>
      </p:sp>
    </p:spTree>
    <p:extLst>
      <p:ext uri="{BB962C8B-B14F-4D97-AF65-F5344CB8AC3E}">
        <p14:creationId xmlns:p14="http://schemas.microsoft.com/office/powerpoint/2010/main" val="3500695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t>
            </a:r>
            <a:r>
              <a:rPr lang="en-US" altLang="zh-CN" sz="4000" dirty="0" smtClean="0"/>
              <a:t>IN</a:t>
            </a:r>
            <a:r>
              <a:rPr lang="en-US" altLang="zh-CN" dirty="0" smtClean="0"/>
              <a:t>C</a:t>
            </a:r>
            <a:r>
              <a:rPr lang="en-US" altLang="zh-CN" sz="4000" dirty="0" smtClean="0"/>
              <a:t>UT</a:t>
            </a:r>
            <a:r>
              <a:rPr lang="en-US" altLang="zh-CN" dirty="0" smtClean="0"/>
              <a:t>B</a:t>
            </a:r>
            <a:r>
              <a:rPr lang="en-US" altLang="zh-CN" sz="4000" dirty="0" smtClean="0"/>
              <a:t>RANCH</a:t>
            </a:r>
            <a:endParaRPr lang="zh-CN" altLang="en-US" dirty="0"/>
          </a:p>
        </p:txBody>
      </p:sp>
      <p:grpSp>
        <p:nvGrpSpPr>
          <p:cNvPr id="3" name="组合 2"/>
          <p:cNvGrpSpPr/>
          <p:nvPr/>
        </p:nvGrpSpPr>
        <p:grpSpPr>
          <a:xfrm>
            <a:off x="628650" y="1027907"/>
            <a:ext cx="8455966" cy="5830093"/>
            <a:chOff x="628650" y="1027907"/>
            <a:chExt cx="8455966" cy="5830093"/>
          </a:xfrm>
        </p:grpSpPr>
        <p:pic>
          <p:nvPicPr>
            <p:cNvPr id="6" name="图片 5"/>
            <p:cNvPicPr>
              <a:picLocks noChangeAspect="1"/>
            </p:cNvPicPr>
            <p:nvPr/>
          </p:nvPicPr>
          <p:blipFill>
            <a:blip r:embed="rId3"/>
            <a:stretch>
              <a:fillRect/>
            </a:stretch>
          </p:blipFill>
          <p:spPr>
            <a:xfrm>
              <a:off x="4953000" y="1027907"/>
              <a:ext cx="4131616" cy="3974221"/>
            </a:xfrm>
            <a:prstGeom prst="rect">
              <a:avLst/>
            </a:prstGeom>
          </p:spPr>
        </p:pic>
        <p:pic>
          <p:nvPicPr>
            <p:cNvPr id="5" name="图片 4"/>
            <p:cNvPicPr>
              <a:picLocks noChangeAspect="1"/>
            </p:cNvPicPr>
            <p:nvPr/>
          </p:nvPicPr>
          <p:blipFill>
            <a:blip r:embed="rId4"/>
            <a:stretch>
              <a:fillRect/>
            </a:stretch>
          </p:blipFill>
          <p:spPr>
            <a:xfrm>
              <a:off x="628650" y="3734548"/>
              <a:ext cx="4324350" cy="3060961"/>
            </a:xfrm>
            <a:prstGeom prst="rect">
              <a:avLst/>
            </a:prstGeom>
          </p:spPr>
        </p:pic>
        <p:pic>
          <p:nvPicPr>
            <p:cNvPr id="4" name="图片 3"/>
            <p:cNvPicPr>
              <a:picLocks noChangeAspect="1"/>
            </p:cNvPicPr>
            <p:nvPr/>
          </p:nvPicPr>
          <p:blipFill>
            <a:blip r:embed="rId5"/>
            <a:stretch>
              <a:fillRect/>
            </a:stretch>
          </p:blipFill>
          <p:spPr>
            <a:xfrm>
              <a:off x="628650" y="1943101"/>
              <a:ext cx="4324350" cy="1714500"/>
            </a:xfrm>
            <a:prstGeom prst="rect">
              <a:avLst/>
            </a:prstGeom>
          </p:spPr>
        </p:pic>
        <p:pic>
          <p:nvPicPr>
            <p:cNvPr id="7" name="图片 6"/>
            <p:cNvPicPr>
              <a:picLocks noChangeAspect="1"/>
            </p:cNvPicPr>
            <p:nvPr/>
          </p:nvPicPr>
          <p:blipFill>
            <a:blip r:embed="rId6"/>
            <a:stretch>
              <a:fillRect/>
            </a:stretch>
          </p:blipFill>
          <p:spPr>
            <a:xfrm>
              <a:off x="5208144" y="5114925"/>
              <a:ext cx="3726307" cy="1743075"/>
            </a:xfrm>
            <a:prstGeom prst="rect">
              <a:avLst/>
            </a:prstGeom>
          </p:spPr>
        </p:pic>
        <p:sp>
          <p:nvSpPr>
            <p:cNvPr id="8" name="矩形 7"/>
            <p:cNvSpPr/>
            <p:nvPr/>
          </p:nvSpPr>
          <p:spPr>
            <a:xfrm>
              <a:off x="1009617" y="3002316"/>
              <a:ext cx="2622583" cy="261583"/>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9" name="矩形 8"/>
            <p:cNvSpPr/>
            <p:nvPr/>
          </p:nvSpPr>
          <p:spPr>
            <a:xfrm>
              <a:off x="7385018" y="2320244"/>
              <a:ext cx="1549434" cy="437244"/>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spTree>
    <p:extLst>
      <p:ext uri="{BB962C8B-B14F-4D97-AF65-F5344CB8AC3E}">
        <p14:creationId xmlns:p14="http://schemas.microsoft.com/office/powerpoint/2010/main" val="5444303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000250" y="2528888"/>
            <a:ext cx="4934759" cy="4057650"/>
          </a:xfrm>
          <a:prstGeom prst="rect">
            <a:avLst/>
          </a:prstGeom>
        </p:spPr>
      </p:pic>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smtClean="0"/>
              <a:t>M</a:t>
            </a:r>
            <a:r>
              <a:rPr lang="en-US" altLang="zh-CN" sz="2400" dirty="0" smtClean="0"/>
              <a:t>IN</a:t>
            </a:r>
            <a:r>
              <a:rPr lang="en-US" altLang="zh-CN" dirty="0" smtClean="0"/>
              <a:t>C</a:t>
            </a:r>
            <a:r>
              <a:rPr lang="en-US" altLang="zh-CN" sz="2400" dirty="0" smtClean="0"/>
              <a:t>UT</a:t>
            </a:r>
            <a:r>
              <a:rPr lang="en-US" altLang="zh-CN" dirty="0" smtClean="0"/>
              <a:t>B</a:t>
            </a:r>
            <a:r>
              <a:rPr lang="en-US" altLang="zh-CN" sz="2400" dirty="0" smtClean="0"/>
              <a:t>RANCH</a:t>
            </a:r>
            <a:r>
              <a:rPr lang="zh-CN" altLang="en-US" dirty="0" smtClean="0"/>
              <a:t>对于</a:t>
            </a:r>
            <a:r>
              <a:rPr lang="en-US" altLang="zh-CN" dirty="0" smtClean="0"/>
              <a:t>acyclic</a:t>
            </a:r>
            <a:r>
              <a:rPr lang="zh-CN" altLang="en-US" dirty="0" smtClean="0"/>
              <a:t>、</a:t>
            </a:r>
            <a:r>
              <a:rPr lang="en-US" altLang="zh-CN" dirty="0" smtClean="0"/>
              <a:t>cycle</a:t>
            </a:r>
            <a:r>
              <a:rPr lang="zh-CN" altLang="en-US" dirty="0" smtClean="0"/>
              <a:t>、</a:t>
            </a:r>
            <a:r>
              <a:rPr lang="en-US" altLang="zh-CN" dirty="0" smtClean="0"/>
              <a:t>clique queries</a:t>
            </a:r>
            <a:r>
              <a:rPr lang="zh-CN" altLang="en-US" dirty="0" smtClean="0"/>
              <a:t>的算法复杂度均为</a:t>
            </a:r>
            <a:r>
              <a:rPr lang="en-US" altLang="zh-CN" dirty="0" smtClean="0"/>
              <a:t>O(1)</a:t>
            </a:r>
          </a:p>
          <a:p>
            <a:pPr marL="0" indent="0">
              <a:buNone/>
            </a:pPr>
            <a:endParaRPr lang="zh-CN" altLang="en-US" dirty="0"/>
          </a:p>
        </p:txBody>
      </p:sp>
    </p:spTree>
    <p:extLst>
      <p:ext uri="{BB962C8B-B14F-4D97-AF65-F5344CB8AC3E}">
        <p14:creationId xmlns:p14="http://schemas.microsoft.com/office/powerpoint/2010/main" val="14346973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Future Work</a:t>
            </a:r>
            <a:endParaRPr lang="zh-CN" altLang="en-US" dirty="0"/>
          </a:p>
        </p:txBody>
      </p:sp>
      <p:sp>
        <p:nvSpPr>
          <p:cNvPr id="3" name="内容占位符 2"/>
          <p:cNvSpPr>
            <a:spLocks noGrp="1"/>
          </p:cNvSpPr>
          <p:nvPr>
            <p:ph idx="1"/>
          </p:nvPr>
        </p:nvSpPr>
        <p:spPr/>
        <p:txBody>
          <a:bodyPr/>
          <a:lstStyle/>
          <a:p>
            <a:r>
              <a:rPr lang="en-US" altLang="zh-CN" dirty="0" smtClean="0"/>
              <a:t>extend to </a:t>
            </a:r>
            <a:r>
              <a:rPr lang="en-US" altLang="zh-CN" dirty="0" err="1" smtClean="0"/>
              <a:t>hypergraphs</a:t>
            </a:r>
            <a:endParaRPr lang="en-US" altLang="zh-CN" dirty="0" smtClean="0"/>
          </a:p>
          <a:p>
            <a:r>
              <a:rPr lang="en-US" altLang="zh-CN" dirty="0" smtClean="0"/>
              <a:t>for which kind of query which degree of pruning can be achieved, is </a:t>
            </a:r>
            <a:r>
              <a:rPr lang="en-US" altLang="zh-CN" dirty="0" err="1" smtClean="0"/>
              <a:t>unkown</a:t>
            </a:r>
            <a:endParaRPr lang="zh-CN" altLang="en-US" dirty="0"/>
          </a:p>
        </p:txBody>
      </p:sp>
    </p:spTree>
    <p:extLst>
      <p:ext uri="{BB962C8B-B14F-4D97-AF65-F5344CB8AC3E}">
        <p14:creationId xmlns:p14="http://schemas.microsoft.com/office/powerpoint/2010/main" val="29012853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Reassessing Top-Down Join Enumeration</a:t>
            </a:r>
            <a:endParaRPr lang="zh-CN" altLang="en-US" dirty="0"/>
          </a:p>
        </p:txBody>
      </p:sp>
      <p:sp>
        <p:nvSpPr>
          <p:cNvPr id="5" name="副标题 4"/>
          <p:cNvSpPr>
            <a:spLocks noGrp="1"/>
          </p:cNvSpPr>
          <p:nvPr>
            <p:ph type="body" idx="1"/>
          </p:nvPr>
        </p:nvSpPr>
        <p:spPr/>
        <p:txBody>
          <a:bodyPr/>
          <a:lstStyle/>
          <a:p>
            <a:pPr algn="r"/>
            <a:r>
              <a:rPr lang="en-US" altLang="zh-CN" dirty="0" smtClean="0"/>
              <a:t>TKDE 2012</a:t>
            </a:r>
            <a:endParaRPr lang="zh-CN" altLang="en-US" dirty="0"/>
          </a:p>
        </p:txBody>
      </p:sp>
    </p:spTree>
    <p:extLst>
      <p:ext uri="{BB962C8B-B14F-4D97-AF65-F5344CB8AC3E}">
        <p14:creationId xmlns:p14="http://schemas.microsoft.com/office/powerpoint/2010/main" val="34856608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smtClean="0"/>
              <a:t>Introduction</a:t>
            </a:r>
            <a:endParaRPr lang="zh-CN" altLang="en-US" dirty="0"/>
          </a:p>
        </p:txBody>
      </p:sp>
      <p:sp>
        <p:nvSpPr>
          <p:cNvPr id="7" name="内容占位符 6"/>
          <p:cNvSpPr>
            <a:spLocks noGrp="1"/>
          </p:cNvSpPr>
          <p:nvPr>
            <p:ph idx="1"/>
          </p:nvPr>
        </p:nvSpPr>
        <p:spPr/>
        <p:txBody>
          <a:bodyPr/>
          <a:lstStyle/>
          <a:p>
            <a:r>
              <a:rPr lang="zh-CN" altLang="en-US" dirty="0" smtClean="0"/>
              <a:t>是对前一篇论文的补充</a:t>
            </a:r>
            <a:endParaRPr lang="en-US" altLang="zh-CN" dirty="0" smtClean="0"/>
          </a:p>
          <a:p>
            <a:r>
              <a:rPr lang="zh-CN" altLang="en-US" dirty="0" smtClean="0"/>
              <a:t>提出</a:t>
            </a:r>
            <a:r>
              <a:rPr lang="en-US" altLang="zh-CN" dirty="0" smtClean="0"/>
              <a:t>M</a:t>
            </a:r>
            <a:r>
              <a:rPr lang="en-US" altLang="zh-CN" sz="2400" dirty="0" smtClean="0"/>
              <a:t>IN</a:t>
            </a:r>
            <a:r>
              <a:rPr lang="en-US" altLang="zh-CN" dirty="0" smtClean="0"/>
              <a:t>C</a:t>
            </a:r>
            <a:r>
              <a:rPr lang="en-US" altLang="zh-CN" sz="2400" dirty="0" smtClean="0"/>
              <a:t>UT</a:t>
            </a:r>
            <a:r>
              <a:rPr lang="en-US" altLang="zh-CN" dirty="0" smtClean="0"/>
              <a:t>L</a:t>
            </a:r>
            <a:r>
              <a:rPr lang="en-US" altLang="zh-CN" sz="2400" dirty="0" smtClean="0"/>
              <a:t>AZY</a:t>
            </a:r>
            <a:r>
              <a:rPr lang="zh-CN" altLang="en-US" dirty="0" smtClean="0"/>
              <a:t>的改进算法</a:t>
            </a:r>
            <a:r>
              <a:rPr lang="en-US" altLang="zh-CN" dirty="0" smtClean="0">
                <a:solidFill>
                  <a:srgbClr val="FF0000"/>
                </a:solidFill>
              </a:rPr>
              <a:t>M</a:t>
            </a:r>
            <a:r>
              <a:rPr lang="en-US" altLang="zh-CN" sz="2400" dirty="0" smtClean="0">
                <a:solidFill>
                  <a:srgbClr val="FF0000"/>
                </a:solidFill>
              </a:rPr>
              <a:t>IN</a:t>
            </a:r>
            <a:r>
              <a:rPr lang="en-US" altLang="zh-CN" dirty="0" smtClean="0">
                <a:solidFill>
                  <a:srgbClr val="FF0000"/>
                </a:solidFill>
              </a:rPr>
              <a:t>C</a:t>
            </a:r>
            <a:r>
              <a:rPr lang="en-US" altLang="zh-CN" sz="2400" dirty="0" smtClean="0">
                <a:solidFill>
                  <a:srgbClr val="FF0000"/>
                </a:solidFill>
              </a:rPr>
              <a:t>UT</a:t>
            </a:r>
            <a:r>
              <a:rPr lang="en-US" altLang="zh-CN" dirty="0" smtClean="0">
                <a:solidFill>
                  <a:srgbClr val="FF0000"/>
                </a:solidFill>
              </a:rPr>
              <a:t>L</a:t>
            </a:r>
            <a:r>
              <a:rPr lang="en-US" altLang="zh-CN" sz="2400" dirty="0" smtClean="0">
                <a:solidFill>
                  <a:srgbClr val="FF0000"/>
                </a:solidFill>
              </a:rPr>
              <a:t>AZY</a:t>
            </a:r>
            <a:r>
              <a:rPr lang="en-US" altLang="zh-CN" dirty="0" smtClean="0">
                <a:solidFill>
                  <a:srgbClr val="FF0000"/>
                </a:solidFill>
              </a:rPr>
              <a:t>I</a:t>
            </a:r>
            <a:r>
              <a:rPr lang="en-US" altLang="zh-CN" sz="2400" dirty="0" smtClean="0">
                <a:solidFill>
                  <a:srgbClr val="FF0000"/>
                </a:solidFill>
              </a:rPr>
              <a:t>MP</a:t>
            </a:r>
          </a:p>
          <a:p>
            <a:r>
              <a:rPr lang="zh-CN" altLang="en-US" dirty="0" smtClean="0"/>
              <a:t>举反例证明</a:t>
            </a:r>
            <a:r>
              <a:rPr lang="en-US" altLang="zh-CN" dirty="0" smtClean="0"/>
              <a:t>M</a:t>
            </a:r>
            <a:r>
              <a:rPr lang="en-US" altLang="zh-CN" sz="2400" dirty="0" smtClean="0"/>
              <a:t>IN</a:t>
            </a:r>
            <a:r>
              <a:rPr lang="en-US" altLang="zh-CN" dirty="0" smtClean="0"/>
              <a:t>C</a:t>
            </a:r>
            <a:r>
              <a:rPr lang="en-US" altLang="zh-CN" sz="2400" dirty="0" smtClean="0"/>
              <a:t>UT</a:t>
            </a:r>
            <a:r>
              <a:rPr lang="en-US" altLang="zh-CN" dirty="0" smtClean="0"/>
              <a:t>O</a:t>
            </a:r>
            <a:r>
              <a:rPr lang="en-US" altLang="zh-CN" sz="2400" dirty="0" smtClean="0"/>
              <a:t>PTIMISTIC</a:t>
            </a:r>
            <a:r>
              <a:rPr lang="zh-CN" altLang="en-US" dirty="0" smtClean="0"/>
              <a:t>是错误的，没有枚举所有可能的划分</a:t>
            </a:r>
            <a:endParaRPr lang="en-US" altLang="zh-CN" sz="3200" dirty="0" smtClean="0"/>
          </a:p>
          <a:p>
            <a:r>
              <a:rPr lang="zh-CN" altLang="en-US" dirty="0" smtClean="0"/>
              <a:t>基于最优划分的概念，提出一种</a:t>
            </a:r>
            <a:r>
              <a:rPr lang="en-US" altLang="zh-CN" dirty="0" smtClean="0"/>
              <a:t>advance generate and test</a:t>
            </a:r>
            <a:r>
              <a:rPr lang="zh-CN" altLang="en-US" dirty="0" smtClean="0"/>
              <a:t>划分算法</a:t>
            </a:r>
            <a:r>
              <a:rPr lang="en-US" altLang="zh-CN" dirty="0" smtClean="0">
                <a:solidFill>
                  <a:srgbClr val="FF0000"/>
                </a:solidFill>
              </a:rPr>
              <a:t>M</a:t>
            </a:r>
            <a:r>
              <a:rPr lang="en-US" altLang="zh-CN" sz="2400" dirty="0" smtClean="0">
                <a:solidFill>
                  <a:srgbClr val="FF0000"/>
                </a:solidFill>
              </a:rPr>
              <a:t>IN</a:t>
            </a:r>
            <a:r>
              <a:rPr lang="en-US" altLang="zh-CN" dirty="0" smtClean="0">
                <a:solidFill>
                  <a:srgbClr val="FF0000"/>
                </a:solidFill>
              </a:rPr>
              <a:t>C</a:t>
            </a:r>
            <a:r>
              <a:rPr lang="en-US" altLang="zh-CN" sz="2400" dirty="0" smtClean="0">
                <a:solidFill>
                  <a:srgbClr val="FF0000"/>
                </a:solidFill>
              </a:rPr>
              <a:t>UT</a:t>
            </a:r>
            <a:r>
              <a:rPr lang="en-US" altLang="zh-CN" dirty="0" smtClean="0">
                <a:solidFill>
                  <a:srgbClr val="FF0000"/>
                </a:solidFill>
              </a:rPr>
              <a:t>AG</a:t>
            </a:r>
            <a:r>
              <a:rPr lang="en-US" altLang="zh-CN" sz="2400" dirty="0" smtClean="0">
                <a:solidFill>
                  <a:srgbClr val="FF0000"/>
                </a:solidFill>
              </a:rPr>
              <a:t>AT</a:t>
            </a:r>
          </a:p>
          <a:p>
            <a:r>
              <a:rPr lang="zh-CN" altLang="en-US" sz="3200" dirty="0" smtClean="0"/>
              <a:t>对</a:t>
            </a:r>
            <a:r>
              <a:rPr lang="en-US" altLang="zh-CN" dirty="0" smtClean="0"/>
              <a:t>M</a:t>
            </a:r>
            <a:r>
              <a:rPr lang="en-US" altLang="zh-CN" sz="2400" dirty="0" smtClean="0"/>
              <a:t>EMOIZATION</a:t>
            </a:r>
            <a:r>
              <a:rPr lang="en-US" altLang="zh-CN" dirty="0" smtClean="0"/>
              <a:t>B</a:t>
            </a:r>
            <a:r>
              <a:rPr lang="en-US" altLang="zh-CN" sz="2400" dirty="0" smtClean="0"/>
              <a:t>ASIC</a:t>
            </a:r>
            <a:r>
              <a:rPr lang="en-US" altLang="zh-CN" dirty="0" smtClean="0"/>
              <a:t>, TDM</a:t>
            </a:r>
            <a:r>
              <a:rPr lang="en-US" altLang="zh-CN" sz="2400" dirty="0" smtClean="0"/>
              <a:t>IN</a:t>
            </a:r>
            <a:r>
              <a:rPr lang="en-US" altLang="zh-CN" dirty="0" smtClean="0"/>
              <a:t>C</a:t>
            </a:r>
            <a:r>
              <a:rPr lang="en-US" altLang="zh-CN" sz="2400" dirty="0" smtClean="0"/>
              <a:t>UT</a:t>
            </a:r>
            <a:r>
              <a:rPr lang="en-US" altLang="zh-CN" dirty="0" smtClean="0"/>
              <a:t>L</a:t>
            </a:r>
            <a:r>
              <a:rPr lang="en-US" altLang="zh-CN" sz="2400" dirty="0" smtClean="0"/>
              <a:t>AZY</a:t>
            </a:r>
            <a:r>
              <a:rPr lang="en-US" altLang="zh-CN" dirty="0" smtClean="0"/>
              <a:t>, TDM</a:t>
            </a:r>
            <a:r>
              <a:rPr lang="en-US" altLang="zh-CN" sz="2400" dirty="0" smtClean="0"/>
              <a:t>IN</a:t>
            </a:r>
            <a:r>
              <a:rPr lang="en-US" altLang="zh-CN" dirty="0" smtClean="0"/>
              <a:t>C</a:t>
            </a:r>
            <a:r>
              <a:rPr lang="en-US" altLang="zh-CN" sz="2400" dirty="0" smtClean="0"/>
              <a:t>UT</a:t>
            </a:r>
            <a:r>
              <a:rPr lang="en-US" altLang="zh-CN" dirty="0" smtClean="0"/>
              <a:t>L</a:t>
            </a:r>
            <a:r>
              <a:rPr lang="en-US" altLang="zh-CN" sz="2400" dirty="0" smtClean="0"/>
              <a:t>AZY</a:t>
            </a:r>
            <a:r>
              <a:rPr lang="en-US" altLang="zh-CN" dirty="0" smtClean="0"/>
              <a:t>I</a:t>
            </a:r>
            <a:r>
              <a:rPr lang="en-US" altLang="zh-CN" sz="2400" dirty="0" smtClean="0"/>
              <a:t>MP</a:t>
            </a:r>
            <a:r>
              <a:rPr lang="en-US" altLang="zh-CN" dirty="0" smtClean="0"/>
              <a:t>, TDM</a:t>
            </a:r>
            <a:r>
              <a:rPr lang="en-US" altLang="zh-CN" sz="2400" dirty="0" smtClean="0"/>
              <a:t>IN</a:t>
            </a:r>
            <a:r>
              <a:rPr lang="en-US" altLang="zh-CN" dirty="0" smtClean="0"/>
              <a:t>C</a:t>
            </a:r>
            <a:r>
              <a:rPr lang="en-US" altLang="zh-CN" sz="2400" dirty="0" smtClean="0"/>
              <a:t>UT</a:t>
            </a:r>
            <a:r>
              <a:rPr lang="en-US" altLang="zh-CN" dirty="0" smtClean="0"/>
              <a:t>AG</a:t>
            </a:r>
            <a:r>
              <a:rPr lang="en-US" altLang="zh-CN" sz="2400" dirty="0" smtClean="0"/>
              <a:t>AT</a:t>
            </a:r>
            <a:r>
              <a:rPr lang="en-US" altLang="zh-CN" dirty="0" smtClean="0"/>
              <a:t>, TDM</a:t>
            </a:r>
            <a:r>
              <a:rPr lang="en-US" altLang="zh-CN" sz="2400" dirty="0" smtClean="0"/>
              <a:t>IN</a:t>
            </a:r>
            <a:r>
              <a:rPr lang="en-US" altLang="zh-CN" dirty="0" smtClean="0"/>
              <a:t>C</a:t>
            </a:r>
            <a:r>
              <a:rPr lang="en-US" altLang="zh-CN" sz="2400" dirty="0" smtClean="0"/>
              <a:t>UT</a:t>
            </a:r>
            <a:r>
              <a:rPr lang="en-US" altLang="zh-CN" dirty="0" smtClean="0"/>
              <a:t>B</a:t>
            </a:r>
            <a:r>
              <a:rPr lang="en-US" altLang="zh-CN" sz="2400" dirty="0" smtClean="0"/>
              <a:t>RANCH</a:t>
            </a:r>
            <a:r>
              <a:rPr lang="en-US" altLang="zh-CN" dirty="0" smtClean="0"/>
              <a:t>, DP</a:t>
            </a:r>
            <a:r>
              <a:rPr lang="en-US" altLang="zh-CN" sz="2400" dirty="0" smtClean="0"/>
              <a:t>CCP</a:t>
            </a:r>
            <a:r>
              <a:rPr lang="zh-CN" altLang="en-US" sz="3200" dirty="0" smtClean="0"/>
              <a:t>进行了性能对比</a:t>
            </a:r>
            <a:endParaRPr lang="zh-CN" altLang="en-US" sz="3200" dirty="0"/>
          </a:p>
        </p:txBody>
      </p:sp>
    </p:spTree>
    <p:extLst>
      <p:ext uri="{BB962C8B-B14F-4D97-AF65-F5344CB8AC3E}">
        <p14:creationId xmlns:p14="http://schemas.microsoft.com/office/powerpoint/2010/main" val="34625792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t>
            </a:r>
            <a:r>
              <a:rPr lang="en-US" altLang="zh-CN" sz="4000" dirty="0" smtClean="0"/>
              <a:t>IN</a:t>
            </a:r>
            <a:r>
              <a:rPr lang="en-US" altLang="zh-CN" dirty="0" smtClean="0"/>
              <a:t>C</a:t>
            </a:r>
            <a:r>
              <a:rPr lang="en-US" altLang="zh-CN" sz="4000" dirty="0" smtClean="0"/>
              <a:t>UT</a:t>
            </a:r>
            <a:r>
              <a:rPr lang="en-US" altLang="zh-CN" dirty="0" smtClean="0"/>
              <a:t>L</a:t>
            </a:r>
            <a:r>
              <a:rPr lang="en-US" altLang="zh-CN" sz="4000" dirty="0" smtClean="0"/>
              <a:t>AZY</a:t>
            </a:r>
            <a:r>
              <a:rPr lang="en-US" altLang="zh-CN" dirty="0" smtClean="0"/>
              <a:t>I</a:t>
            </a:r>
            <a:r>
              <a:rPr lang="en-US" altLang="zh-CN" sz="4000" dirty="0" smtClean="0"/>
              <a:t>MP</a:t>
            </a:r>
            <a:endParaRPr lang="zh-CN" altLang="en-US" dirty="0"/>
          </a:p>
        </p:txBody>
      </p:sp>
      <p:sp>
        <p:nvSpPr>
          <p:cNvPr id="3" name="内容占位符 2"/>
          <p:cNvSpPr>
            <a:spLocks noGrp="1"/>
          </p:cNvSpPr>
          <p:nvPr>
            <p:ph idx="1"/>
          </p:nvPr>
        </p:nvSpPr>
        <p:spPr/>
        <p:txBody>
          <a:bodyPr/>
          <a:lstStyle/>
          <a:p>
            <a:r>
              <a:rPr lang="zh-CN" altLang="en-US" dirty="0" smtClean="0"/>
              <a:t>提高</a:t>
            </a:r>
            <a:r>
              <a:rPr lang="en-US" altLang="zh-CN" dirty="0" err="1" smtClean="0"/>
              <a:t>biconnection</a:t>
            </a:r>
            <a:r>
              <a:rPr lang="en-US" altLang="zh-CN" dirty="0" smtClean="0"/>
              <a:t> tree</a:t>
            </a:r>
            <a:r>
              <a:rPr lang="zh-CN" altLang="en-US" dirty="0" smtClean="0"/>
              <a:t>的重用率，采用栈的方式实现，有效减少了需要建的树的数量</a:t>
            </a:r>
            <a:endParaRPr lang="zh-CN" altLang="en-US" dirty="0"/>
          </a:p>
        </p:txBody>
      </p:sp>
      <p:pic>
        <p:nvPicPr>
          <p:cNvPr id="4" name="图片 3"/>
          <p:cNvPicPr>
            <a:picLocks noChangeAspect="1"/>
          </p:cNvPicPr>
          <p:nvPr/>
        </p:nvPicPr>
        <p:blipFill>
          <a:blip r:embed="rId2"/>
          <a:stretch>
            <a:fillRect/>
          </a:stretch>
        </p:blipFill>
        <p:spPr>
          <a:xfrm>
            <a:off x="0" y="2960642"/>
            <a:ext cx="8847092" cy="2439494"/>
          </a:xfrm>
          <a:prstGeom prst="rect">
            <a:avLst/>
          </a:prstGeom>
        </p:spPr>
      </p:pic>
      <p:sp>
        <p:nvSpPr>
          <p:cNvPr id="5" name="右大括号 4"/>
          <p:cNvSpPr/>
          <p:nvPr/>
        </p:nvSpPr>
        <p:spPr>
          <a:xfrm rot="5400000">
            <a:off x="3623094" y="4097772"/>
            <a:ext cx="370936" cy="30106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p:cNvSpPr txBox="1"/>
          <p:nvPr/>
        </p:nvSpPr>
        <p:spPr>
          <a:xfrm>
            <a:off x="3233172" y="5860063"/>
            <a:ext cx="1338828" cy="369332"/>
          </a:xfrm>
          <a:prstGeom prst="rect">
            <a:avLst/>
          </a:prstGeom>
          <a:noFill/>
        </p:spPr>
        <p:txBody>
          <a:bodyPr wrap="none" rtlCol="0">
            <a:spAutoFit/>
          </a:bodyPr>
          <a:lstStyle/>
          <a:p>
            <a:r>
              <a:rPr lang="zh-CN" altLang="en-US" dirty="0" smtClean="0"/>
              <a:t>优化了不少</a:t>
            </a:r>
            <a:endParaRPr lang="zh-CN" altLang="en-US" dirty="0"/>
          </a:p>
        </p:txBody>
      </p:sp>
    </p:spTree>
    <p:extLst>
      <p:ext uri="{BB962C8B-B14F-4D97-AF65-F5344CB8AC3E}">
        <p14:creationId xmlns:p14="http://schemas.microsoft.com/office/powerpoint/2010/main" val="2363333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a:t>
            </a:r>
            <a:endParaRPr lang="zh-CN" altLang="en-US" dirty="0"/>
          </a:p>
        </p:txBody>
      </p:sp>
      <p:sp>
        <p:nvSpPr>
          <p:cNvPr id="3" name="内容占位符 2"/>
          <p:cNvSpPr>
            <a:spLocks noGrp="1"/>
          </p:cNvSpPr>
          <p:nvPr>
            <p:ph idx="1"/>
          </p:nvPr>
        </p:nvSpPr>
        <p:spPr/>
        <p:txBody>
          <a:bodyPr/>
          <a:lstStyle/>
          <a:p>
            <a:r>
              <a:rPr lang="zh-CN" altLang="en-US" dirty="0" smtClean="0"/>
              <a:t>前人只提出自底向上的动态规划的最优生成算法，而未提及自顶向下的最优生成算法</a:t>
            </a:r>
            <a:endParaRPr lang="en-US" altLang="zh-CN" dirty="0" smtClean="0"/>
          </a:p>
          <a:p>
            <a:r>
              <a:rPr lang="zh-CN" altLang="en-US" dirty="0"/>
              <a:t>本文</a:t>
            </a:r>
            <a:r>
              <a:rPr lang="zh-CN" altLang="en-US" dirty="0" smtClean="0"/>
              <a:t>提出</a:t>
            </a:r>
            <a:r>
              <a:rPr lang="zh-CN" altLang="en-US" dirty="0" smtClean="0">
                <a:solidFill>
                  <a:srgbClr val="00B050"/>
                </a:solidFill>
              </a:rPr>
              <a:t>关于连接图的</a:t>
            </a:r>
            <a:r>
              <a:rPr lang="zh-CN" altLang="en-US" dirty="0" smtClean="0">
                <a:solidFill>
                  <a:srgbClr val="FF0000"/>
                </a:solidFill>
              </a:rPr>
              <a:t>最优的</a:t>
            </a:r>
            <a:r>
              <a:rPr lang="zh-CN" altLang="en-US" dirty="0" smtClean="0">
                <a:solidFill>
                  <a:srgbClr val="00B050"/>
                </a:solidFill>
              </a:rPr>
              <a:t>自顶向下的</a:t>
            </a:r>
            <a:r>
              <a:rPr lang="zh-CN" altLang="en-US" dirty="0" smtClean="0"/>
              <a:t>连接生成算法</a:t>
            </a:r>
            <a:endParaRPr lang="en-US" altLang="zh-CN" dirty="0" smtClean="0"/>
          </a:p>
          <a:p>
            <a:r>
              <a:rPr lang="zh-CN" altLang="en-US" dirty="0" smtClean="0"/>
              <a:t>并通过与一些搜索策略</a:t>
            </a:r>
            <a:r>
              <a:rPr lang="zh-CN" altLang="en-US" dirty="0"/>
              <a:t>如分支定界法（</a:t>
            </a:r>
            <a:r>
              <a:rPr lang="en-US" altLang="zh-CN" dirty="0" smtClean="0"/>
              <a:t>branch-and-bound</a:t>
            </a:r>
            <a:r>
              <a:rPr lang="zh-CN" altLang="en-US" dirty="0" smtClean="0"/>
              <a:t>）等的结合，产生了更高效的算法</a:t>
            </a:r>
            <a:endParaRPr lang="zh-CN" altLang="en-US" dirty="0"/>
          </a:p>
        </p:txBody>
      </p:sp>
    </p:spTree>
    <p:extLst>
      <p:ext uri="{BB962C8B-B14F-4D97-AF65-F5344CB8AC3E}">
        <p14:creationId xmlns:p14="http://schemas.microsoft.com/office/powerpoint/2010/main" val="7907880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t>
            </a:r>
            <a:r>
              <a:rPr lang="en-US" altLang="zh-CN" sz="4000" dirty="0" smtClean="0"/>
              <a:t>IN</a:t>
            </a:r>
            <a:r>
              <a:rPr lang="en-US" altLang="zh-CN" dirty="0" smtClean="0"/>
              <a:t>C</a:t>
            </a:r>
            <a:r>
              <a:rPr lang="en-US" altLang="zh-CN" sz="4000" dirty="0" smtClean="0"/>
              <a:t>UT</a:t>
            </a:r>
            <a:r>
              <a:rPr lang="en-US" altLang="zh-CN" dirty="0" smtClean="0"/>
              <a:t>L</a:t>
            </a:r>
            <a:r>
              <a:rPr lang="en-US" altLang="zh-CN" sz="4000" dirty="0" smtClean="0"/>
              <a:t>AZY</a:t>
            </a:r>
            <a:r>
              <a:rPr lang="en-US" altLang="zh-CN" dirty="0" smtClean="0"/>
              <a:t>I</a:t>
            </a:r>
            <a:r>
              <a:rPr lang="en-US" altLang="zh-CN" sz="4000" dirty="0" smtClean="0"/>
              <a:t>MP</a:t>
            </a:r>
            <a:endParaRPr lang="zh-CN" altLang="en-US" dirty="0"/>
          </a:p>
        </p:txBody>
      </p:sp>
      <p:grpSp>
        <p:nvGrpSpPr>
          <p:cNvPr id="8" name="组合 7"/>
          <p:cNvGrpSpPr/>
          <p:nvPr/>
        </p:nvGrpSpPr>
        <p:grpSpPr>
          <a:xfrm>
            <a:off x="366713" y="1415212"/>
            <a:ext cx="8777287" cy="5372938"/>
            <a:chOff x="366713" y="1415212"/>
            <a:chExt cx="8777287" cy="5372938"/>
          </a:xfrm>
        </p:grpSpPr>
        <p:pic>
          <p:nvPicPr>
            <p:cNvPr id="5" name="图片 4"/>
            <p:cNvPicPr>
              <a:picLocks noChangeAspect="1"/>
            </p:cNvPicPr>
            <p:nvPr/>
          </p:nvPicPr>
          <p:blipFill rotWithShape="1">
            <a:blip r:embed="rId3"/>
            <a:srcRect b="24358"/>
            <a:stretch/>
          </p:blipFill>
          <p:spPr>
            <a:xfrm>
              <a:off x="461963" y="4674348"/>
              <a:ext cx="4371975" cy="1995757"/>
            </a:xfrm>
            <a:prstGeom prst="rect">
              <a:avLst/>
            </a:prstGeom>
          </p:spPr>
        </p:pic>
        <p:pic>
          <p:nvPicPr>
            <p:cNvPr id="4" name="图片 3"/>
            <p:cNvPicPr>
              <a:picLocks noChangeAspect="1"/>
            </p:cNvPicPr>
            <p:nvPr/>
          </p:nvPicPr>
          <p:blipFill>
            <a:blip r:embed="rId4"/>
            <a:stretch>
              <a:fillRect/>
            </a:stretch>
          </p:blipFill>
          <p:spPr>
            <a:xfrm>
              <a:off x="366713" y="1415212"/>
              <a:ext cx="4467225" cy="3124200"/>
            </a:xfrm>
            <a:prstGeom prst="rect">
              <a:avLst/>
            </a:prstGeom>
          </p:spPr>
        </p:pic>
        <p:pic>
          <p:nvPicPr>
            <p:cNvPr id="6" name="图片 5"/>
            <p:cNvPicPr>
              <a:picLocks noChangeAspect="1"/>
            </p:cNvPicPr>
            <p:nvPr/>
          </p:nvPicPr>
          <p:blipFill>
            <a:blip r:embed="rId5"/>
            <a:stretch>
              <a:fillRect/>
            </a:stretch>
          </p:blipFill>
          <p:spPr>
            <a:xfrm>
              <a:off x="4791075" y="1825625"/>
              <a:ext cx="4352925" cy="4962525"/>
            </a:xfrm>
            <a:prstGeom prst="rect">
              <a:avLst/>
            </a:prstGeom>
          </p:spPr>
        </p:pic>
        <p:sp>
          <p:nvSpPr>
            <p:cNvPr id="7" name="矩形 6"/>
            <p:cNvSpPr/>
            <p:nvPr/>
          </p:nvSpPr>
          <p:spPr>
            <a:xfrm>
              <a:off x="726233" y="4063161"/>
              <a:ext cx="1637406" cy="284552"/>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spTree>
    <p:extLst>
      <p:ext uri="{BB962C8B-B14F-4D97-AF65-F5344CB8AC3E}">
        <p14:creationId xmlns:p14="http://schemas.microsoft.com/office/powerpoint/2010/main" val="8745181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t>
            </a:r>
            <a:r>
              <a:rPr lang="en-US" altLang="zh-CN" sz="4000" dirty="0" smtClean="0"/>
              <a:t>IN</a:t>
            </a:r>
            <a:r>
              <a:rPr lang="en-US" altLang="zh-CN" dirty="0" smtClean="0"/>
              <a:t>C</a:t>
            </a:r>
            <a:r>
              <a:rPr lang="en-US" altLang="zh-CN" sz="4000" dirty="0" smtClean="0"/>
              <a:t>UT</a:t>
            </a:r>
            <a:r>
              <a:rPr lang="en-US" altLang="zh-CN" dirty="0" smtClean="0"/>
              <a:t>AG</a:t>
            </a:r>
            <a:r>
              <a:rPr lang="en-US" altLang="zh-CN" sz="4000" dirty="0" smtClean="0"/>
              <a:t>AT</a:t>
            </a:r>
            <a:endParaRPr lang="zh-CN" altLang="en-US" dirty="0"/>
          </a:p>
        </p:txBody>
      </p:sp>
      <p:grpSp>
        <p:nvGrpSpPr>
          <p:cNvPr id="7" name="组合 6"/>
          <p:cNvGrpSpPr/>
          <p:nvPr/>
        </p:nvGrpSpPr>
        <p:grpSpPr>
          <a:xfrm>
            <a:off x="180976" y="1404576"/>
            <a:ext cx="8800200" cy="5193436"/>
            <a:chOff x="180976" y="1404576"/>
            <a:chExt cx="8800200" cy="5193436"/>
          </a:xfrm>
        </p:grpSpPr>
        <p:pic>
          <p:nvPicPr>
            <p:cNvPr id="4" name="图片 3"/>
            <p:cNvPicPr>
              <a:picLocks noChangeAspect="1"/>
            </p:cNvPicPr>
            <p:nvPr/>
          </p:nvPicPr>
          <p:blipFill>
            <a:blip r:embed="rId3"/>
            <a:stretch>
              <a:fillRect/>
            </a:stretch>
          </p:blipFill>
          <p:spPr>
            <a:xfrm>
              <a:off x="180976" y="1404576"/>
              <a:ext cx="4335762" cy="4081824"/>
            </a:xfrm>
            <a:prstGeom prst="rect">
              <a:avLst/>
            </a:prstGeom>
          </p:spPr>
        </p:pic>
        <p:pic>
          <p:nvPicPr>
            <p:cNvPr id="5" name="图片 4"/>
            <p:cNvPicPr>
              <a:picLocks noChangeAspect="1"/>
            </p:cNvPicPr>
            <p:nvPr/>
          </p:nvPicPr>
          <p:blipFill>
            <a:blip r:embed="rId4"/>
            <a:stretch>
              <a:fillRect/>
            </a:stretch>
          </p:blipFill>
          <p:spPr>
            <a:xfrm>
              <a:off x="4399651" y="2788012"/>
              <a:ext cx="4581525" cy="3810000"/>
            </a:xfrm>
            <a:prstGeom prst="rect">
              <a:avLst/>
            </a:prstGeom>
          </p:spPr>
        </p:pic>
        <p:sp>
          <p:nvSpPr>
            <p:cNvPr id="6" name="矩形 5"/>
            <p:cNvSpPr/>
            <p:nvPr/>
          </p:nvSpPr>
          <p:spPr>
            <a:xfrm>
              <a:off x="798524" y="3228431"/>
              <a:ext cx="2268000" cy="261583"/>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spTree>
    <p:extLst>
      <p:ext uri="{BB962C8B-B14F-4D97-AF65-F5344CB8AC3E}">
        <p14:creationId xmlns:p14="http://schemas.microsoft.com/office/powerpoint/2010/main" val="37709762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Experiments</a:t>
            </a:r>
            <a:endParaRPr lang="zh-CN" altLang="en-US" dirty="0"/>
          </a:p>
        </p:txBody>
      </p:sp>
      <p:pic>
        <p:nvPicPr>
          <p:cNvPr id="4" name="图片 3"/>
          <p:cNvPicPr>
            <a:picLocks noChangeAspect="1"/>
          </p:cNvPicPr>
          <p:nvPr/>
        </p:nvPicPr>
        <p:blipFill>
          <a:blip r:embed="rId3"/>
          <a:stretch>
            <a:fillRect/>
          </a:stretch>
        </p:blipFill>
        <p:spPr>
          <a:xfrm>
            <a:off x="396544" y="1690689"/>
            <a:ext cx="8143875" cy="2133600"/>
          </a:xfrm>
          <a:prstGeom prst="rect">
            <a:avLst/>
          </a:prstGeom>
        </p:spPr>
      </p:pic>
      <p:pic>
        <p:nvPicPr>
          <p:cNvPr id="5" name="图片 4"/>
          <p:cNvPicPr>
            <a:picLocks noChangeAspect="1"/>
          </p:cNvPicPr>
          <p:nvPr/>
        </p:nvPicPr>
        <p:blipFill>
          <a:blip r:embed="rId4"/>
          <a:stretch>
            <a:fillRect/>
          </a:stretch>
        </p:blipFill>
        <p:spPr>
          <a:xfrm>
            <a:off x="473373" y="4135439"/>
            <a:ext cx="8124825" cy="2028825"/>
          </a:xfrm>
          <a:prstGeom prst="rect">
            <a:avLst/>
          </a:prstGeom>
        </p:spPr>
      </p:pic>
      <p:sp>
        <p:nvSpPr>
          <p:cNvPr id="6" name="矩形 5"/>
          <p:cNvSpPr/>
          <p:nvPr/>
        </p:nvSpPr>
        <p:spPr>
          <a:xfrm>
            <a:off x="4984934" y="3129279"/>
            <a:ext cx="1030276" cy="319000"/>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2693873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fontScale="90000"/>
          </a:bodyPr>
          <a:lstStyle/>
          <a:p>
            <a:r>
              <a:rPr lang="en-US" altLang="zh-CN" dirty="0" smtClean="0"/>
              <a:t>Effective and Robust Pruning for Top-Down Join Enumeration Algorithms</a:t>
            </a:r>
            <a:endParaRPr lang="zh-CN" altLang="en-US" dirty="0"/>
          </a:p>
        </p:txBody>
      </p:sp>
      <p:sp>
        <p:nvSpPr>
          <p:cNvPr id="7" name="文本占位符 6"/>
          <p:cNvSpPr>
            <a:spLocks noGrp="1"/>
          </p:cNvSpPr>
          <p:nvPr>
            <p:ph type="body" idx="1"/>
          </p:nvPr>
        </p:nvSpPr>
        <p:spPr/>
        <p:txBody>
          <a:bodyPr/>
          <a:lstStyle/>
          <a:p>
            <a:pPr algn="r"/>
            <a:r>
              <a:rPr lang="en-US" altLang="zh-CN" dirty="0" smtClean="0"/>
              <a:t>ICDE 2012</a:t>
            </a:r>
            <a:endParaRPr lang="zh-CN" altLang="en-US" dirty="0"/>
          </a:p>
        </p:txBody>
      </p:sp>
    </p:spTree>
    <p:extLst>
      <p:ext uri="{BB962C8B-B14F-4D97-AF65-F5344CB8AC3E}">
        <p14:creationId xmlns:p14="http://schemas.microsoft.com/office/powerpoint/2010/main" val="10153576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Introduction</a:t>
            </a:r>
            <a:endParaRPr lang="zh-CN" altLang="en-US" dirty="0"/>
          </a:p>
        </p:txBody>
      </p:sp>
      <p:sp>
        <p:nvSpPr>
          <p:cNvPr id="5" name="内容占位符 4"/>
          <p:cNvSpPr>
            <a:spLocks noGrp="1"/>
          </p:cNvSpPr>
          <p:nvPr>
            <p:ph idx="1"/>
          </p:nvPr>
        </p:nvSpPr>
        <p:spPr/>
        <p:txBody>
          <a:bodyPr/>
          <a:lstStyle/>
          <a:p>
            <a:r>
              <a:rPr lang="zh-CN" altLang="en-US" dirty="0" smtClean="0"/>
              <a:t>基于已有的</a:t>
            </a:r>
            <a:r>
              <a:rPr lang="en-US" altLang="zh-CN" dirty="0" smtClean="0"/>
              <a:t>PCB</a:t>
            </a:r>
            <a:r>
              <a:rPr lang="zh-CN" altLang="en-US" dirty="0" smtClean="0"/>
              <a:t>和</a:t>
            </a:r>
            <a:r>
              <a:rPr lang="en-US" altLang="zh-CN" dirty="0" smtClean="0"/>
              <a:t>ACB</a:t>
            </a:r>
            <a:r>
              <a:rPr lang="zh-CN" altLang="en-US" dirty="0" smtClean="0"/>
              <a:t>，及结合的</a:t>
            </a:r>
            <a:r>
              <a:rPr lang="en-US" altLang="zh-CN" dirty="0" smtClean="0"/>
              <a:t>APCB</a:t>
            </a:r>
            <a:r>
              <a:rPr lang="zh-CN" altLang="en-US" dirty="0" smtClean="0"/>
              <a:t>剪枝算法，提出</a:t>
            </a:r>
            <a:r>
              <a:rPr lang="en-US" altLang="zh-CN" dirty="0" smtClean="0"/>
              <a:t>6</a:t>
            </a:r>
            <a:r>
              <a:rPr lang="zh-CN" altLang="en-US" dirty="0" smtClean="0"/>
              <a:t>点改进</a:t>
            </a:r>
            <a:endParaRPr lang="en-US" altLang="zh-CN" dirty="0" smtClean="0"/>
          </a:p>
          <a:p>
            <a:r>
              <a:rPr lang="zh-CN" altLang="en-US" dirty="0" smtClean="0"/>
              <a:t>提出一个新的自顶向下枚举算法</a:t>
            </a:r>
            <a:r>
              <a:rPr lang="en-US" altLang="zh-CN" dirty="0" smtClean="0"/>
              <a:t>TDM</a:t>
            </a:r>
            <a:r>
              <a:rPr lang="en-US" altLang="zh-CN" sz="2400" dirty="0" smtClean="0"/>
              <a:t>IN</a:t>
            </a:r>
            <a:r>
              <a:rPr lang="en-US" altLang="zh-CN" dirty="0" smtClean="0"/>
              <a:t>C</a:t>
            </a:r>
            <a:r>
              <a:rPr lang="en-US" altLang="zh-CN" sz="2400" dirty="0" smtClean="0"/>
              <a:t>UT</a:t>
            </a:r>
            <a:r>
              <a:rPr lang="en-US" altLang="zh-CN" dirty="0" smtClean="0"/>
              <a:t>C</a:t>
            </a:r>
            <a:r>
              <a:rPr lang="en-US" altLang="zh-CN" sz="2400" dirty="0" smtClean="0"/>
              <a:t>ONSERVATIVE</a:t>
            </a:r>
            <a:r>
              <a:rPr lang="zh-CN" altLang="en-US" dirty="0" smtClean="0"/>
              <a:t>，比</a:t>
            </a:r>
            <a:r>
              <a:rPr lang="en-US" altLang="zh-CN" dirty="0" smtClean="0"/>
              <a:t>TDM</a:t>
            </a:r>
            <a:r>
              <a:rPr lang="en-US" altLang="zh-CN" sz="2400" dirty="0" smtClean="0"/>
              <a:t>IN</a:t>
            </a:r>
            <a:r>
              <a:rPr lang="en-US" altLang="zh-CN" dirty="0" smtClean="0"/>
              <a:t>C</a:t>
            </a:r>
            <a:r>
              <a:rPr lang="en-US" altLang="zh-CN" sz="2400" dirty="0" smtClean="0"/>
              <a:t>UT</a:t>
            </a:r>
            <a:r>
              <a:rPr lang="en-US" altLang="zh-CN" dirty="0" smtClean="0"/>
              <a:t>L</a:t>
            </a:r>
            <a:r>
              <a:rPr lang="en-US" altLang="zh-CN" sz="2400" dirty="0" smtClean="0"/>
              <a:t>AZY</a:t>
            </a:r>
            <a:r>
              <a:rPr lang="zh-CN" altLang="en-US" dirty="0" smtClean="0"/>
              <a:t>和</a:t>
            </a:r>
            <a:r>
              <a:rPr lang="en-US" altLang="zh-CN" dirty="0" smtClean="0"/>
              <a:t>TDM</a:t>
            </a:r>
            <a:r>
              <a:rPr lang="en-US" altLang="zh-CN" sz="2400" dirty="0" smtClean="0"/>
              <a:t>IN</a:t>
            </a:r>
            <a:r>
              <a:rPr lang="en-US" altLang="zh-CN" dirty="0" smtClean="0"/>
              <a:t>C</a:t>
            </a:r>
            <a:r>
              <a:rPr lang="en-US" altLang="zh-CN" sz="2400" dirty="0" smtClean="0"/>
              <a:t>UT</a:t>
            </a:r>
            <a:r>
              <a:rPr lang="en-US" altLang="zh-CN" dirty="0" smtClean="0"/>
              <a:t>B</a:t>
            </a:r>
            <a:r>
              <a:rPr lang="en-US" altLang="zh-CN" sz="2400" dirty="0" smtClean="0"/>
              <a:t>RANCH</a:t>
            </a:r>
            <a:r>
              <a:rPr lang="zh-CN" altLang="en-US" dirty="0" smtClean="0"/>
              <a:t>更易实现且性能有少量提升</a:t>
            </a:r>
            <a:endParaRPr lang="zh-CN" altLang="en-US" dirty="0"/>
          </a:p>
        </p:txBody>
      </p:sp>
    </p:spTree>
    <p:extLst>
      <p:ext uri="{BB962C8B-B14F-4D97-AF65-F5344CB8AC3E}">
        <p14:creationId xmlns:p14="http://schemas.microsoft.com/office/powerpoint/2010/main" val="27094542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t>
            </a:r>
            <a:r>
              <a:rPr lang="en-US" altLang="zh-CN" sz="4000" dirty="0" smtClean="0"/>
              <a:t>IN</a:t>
            </a:r>
            <a:r>
              <a:rPr lang="en-US" altLang="zh-CN" dirty="0" smtClean="0"/>
              <a:t>C</a:t>
            </a:r>
            <a:r>
              <a:rPr lang="en-US" altLang="zh-CN" sz="4000" dirty="0" smtClean="0"/>
              <a:t>UT</a:t>
            </a:r>
            <a:r>
              <a:rPr lang="en-US" altLang="zh-CN" dirty="0" smtClean="0"/>
              <a:t>C</a:t>
            </a:r>
            <a:r>
              <a:rPr lang="en-US" altLang="zh-CN" sz="4000" dirty="0" smtClean="0"/>
              <a:t>ONSERVATIVE</a:t>
            </a:r>
            <a:endParaRPr lang="zh-CN" altLang="en-US" dirty="0"/>
          </a:p>
        </p:txBody>
      </p:sp>
      <p:pic>
        <p:nvPicPr>
          <p:cNvPr id="4" name="图片 3"/>
          <p:cNvPicPr>
            <a:picLocks noChangeAspect="1"/>
          </p:cNvPicPr>
          <p:nvPr/>
        </p:nvPicPr>
        <p:blipFill>
          <a:blip r:embed="rId3"/>
          <a:stretch>
            <a:fillRect/>
          </a:stretch>
        </p:blipFill>
        <p:spPr>
          <a:xfrm>
            <a:off x="742950" y="1690689"/>
            <a:ext cx="4724400" cy="4191000"/>
          </a:xfrm>
          <a:prstGeom prst="rect">
            <a:avLst/>
          </a:prstGeom>
        </p:spPr>
      </p:pic>
      <p:sp>
        <p:nvSpPr>
          <p:cNvPr id="5" name="矩形 4"/>
          <p:cNvSpPr/>
          <p:nvPr/>
        </p:nvSpPr>
        <p:spPr>
          <a:xfrm>
            <a:off x="2170123" y="4757193"/>
            <a:ext cx="3187689" cy="272007"/>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pic>
        <p:nvPicPr>
          <p:cNvPr id="6" name="图片 5"/>
          <p:cNvPicPr>
            <a:picLocks noChangeAspect="1"/>
          </p:cNvPicPr>
          <p:nvPr/>
        </p:nvPicPr>
        <p:blipFill>
          <a:blip r:embed="rId4"/>
          <a:stretch>
            <a:fillRect/>
          </a:stretch>
        </p:blipFill>
        <p:spPr>
          <a:xfrm>
            <a:off x="5467350" y="1443037"/>
            <a:ext cx="3171825" cy="5057775"/>
          </a:xfrm>
          <a:prstGeom prst="rect">
            <a:avLst/>
          </a:prstGeom>
        </p:spPr>
      </p:pic>
    </p:spTree>
    <p:extLst>
      <p:ext uri="{BB962C8B-B14F-4D97-AF65-F5344CB8AC3E}">
        <p14:creationId xmlns:p14="http://schemas.microsoft.com/office/powerpoint/2010/main" val="9579270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Branch and Bound Pruning</a:t>
            </a:r>
            <a:endParaRPr lang="zh-CN" altLang="en-US" dirty="0"/>
          </a:p>
        </p:txBody>
      </p:sp>
      <p:pic>
        <p:nvPicPr>
          <p:cNvPr id="4" name="图片 3"/>
          <p:cNvPicPr>
            <a:picLocks noChangeAspect="1"/>
          </p:cNvPicPr>
          <p:nvPr/>
        </p:nvPicPr>
        <p:blipFill>
          <a:blip r:embed="rId3"/>
          <a:stretch>
            <a:fillRect/>
          </a:stretch>
        </p:blipFill>
        <p:spPr>
          <a:xfrm>
            <a:off x="852488" y="1690689"/>
            <a:ext cx="3467100" cy="2905125"/>
          </a:xfrm>
          <a:prstGeom prst="rect">
            <a:avLst/>
          </a:prstGeom>
        </p:spPr>
      </p:pic>
      <p:pic>
        <p:nvPicPr>
          <p:cNvPr id="5" name="图片 4"/>
          <p:cNvPicPr>
            <a:picLocks noChangeAspect="1"/>
          </p:cNvPicPr>
          <p:nvPr/>
        </p:nvPicPr>
        <p:blipFill>
          <a:blip r:embed="rId4"/>
          <a:stretch>
            <a:fillRect/>
          </a:stretch>
        </p:blipFill>
        <p:spPr>
          <a:xfrm>
            <a:off x="852488" y="4891089"/>
            <a:ext cx="3362325" cy="1590675"/>
          </a:xfrm>
          <a:prstGeom prst="rect">
            <a:avLst/>
          </a:prstGeom>
        </p:spPr>
      </p:pic>
      <p:grpSp>
        <p:nvGrpSpPr>
          <p:cNvPr id="11" name="组合 10"/>
          <p:cNvGrpSpPr/>
          <p:nvPr/>
        </p:nvGrpSpPr>
        <p:grpSpPr>
          <a:xfrm>
            <a:off x="4638675" y="2390775"/>
            <a:ext cx="3605214" cy="3081337"/>
            <a:chOff x="4714875" y="2490788"/>
            <a:chExt cx="3605214" cy="3081337"/>
          </a:xfrm>
        </p:grpSpPr>
        <p:grpSp>
          <p:nvGrpSpPr>
            <p:cNvPr id="9" name="组合 8"/>
            <p:cNvGrpSpPr/>
            <p:nvPr/>
          </p:nvGrpSpPr>
          <p:grpSpPr>
            <a:xfrm>
              <a:off x="4714875" y="2490788"/>
              <a:ext cx="3605214" cy="3081337"/>
              <a:chOff x="4786312" y="1690688"/>
              <a:chExt cx="3605214" cy="3081337"/>
            </a:xfrm>
          </p:grpSpPr>
          <p:pic>
            <p:nvPicPr>
              <p:cNvPr id="6" name="图片 5"/>
              <p:cNvPicPr>
                <a:picLocks noChangeAspect="1"/>
              </p:cNvPicPr>
              <p:nvPr/>
            </p:nvPicPr>
            <p:blipFill>
              <a:blip r:embed="rId5"/>
              <a:stretch>
                <a:fillRect/>
              </a:stretch>
            </p:blipFill>
            <p:spPr>
              <a:xfrm>
                <a:off x="4786312" y="2538414"/>
                <a:ext cx="3505200" cy="304800"/>
              </a:xfrm>
              <a:prstGeom prst="rect">
                <a:avLst/>
              </a:prstGeom>
            </p:spPr>
          </p:pic>
          <p:pic>
            <p:nvPicPr>
              <p:cNvPr id="7" name="图片 6"/>
              <p:cNvPicPr>
                <a:picLocks noChangeAspect="1"/>
              </p:cNvPicPr>
              <p:nvPr/>
            </p:nvPicPr>
            <p:blipFill rotWithShape="1">
              <a:blip r:embed="rId3"/>
              <a:srcRect b="68689"/>
              <a:stretch/>
            </p:blipFill>
            <p:spPr>
              <a:xfrm>
                <a:off x="4924426" y="1690688"/>
                <a:ext cx="3467100" cy="909637"/>
              </a:xfrm>
              <a:prstGeom prst="rect">
                <a:avLst/>
              </a:prstGeom>
            </p:spPr>
          </p:pic>
          <p:pic>
            <p:nvPicPr>
              <p:cNvPr id="8" name="图片 7"/>
              <p:cNvPicPr>
                <a:picLocks noChangeAspect="1"/>
              </p:cNvPicPr>
              <p:nvPr/>
            </p:nvPicPr>
            <p:blipFill rotWithShape="1">
              <a:blip r:embed="rId3"/>
              <a:srcRect t="31803"/>
              <a:stretch/>
            </p:blipFill>
            <p:spPr>
              <a:xfrm>
                <a:off x="4924426" y="2790826"/>
                <a:ext cx="3467100" cy="1981199"/>
              </a:xfrm>
              <a:prstGeom prst="rect">
                <a:avLst/>
              </a:prstGeom>
            </p:spPr>
          </p:pic>
        </p:grpSp>
        <p:pic>
          <p:nvPicPr>
            <p:cNvPr id="10" name="图片 9"/>
            <p:cNvPicPr>
              <a:picLocks noChangeAspect="1"/>
            </p:cNvPicPr>
            <p:nvPr/>
          </p:nvPicPr>
          <p:blipFill>
            <a:blip r:embed="rId6"/>
            <a:stretch>
              <a:fillRect/>
            </a:stretch>
          </p:blipFill>
          <p:spPr>
            <a:xfrm>
              <a:off x="4786314" y="2502694"/>
              <a:ext cx="762000" cy="219075"/>
            </a:xfrm>
            <a:prstGeom prst="rect">
              <a:avLst/>
            </a:prstGeom>
          </p:spPr>
        </p:pic>
      </p:grpSp>
    </p:spTree>
    <p:extLst>
      <p:ext uri="{BB962C8B-B14F-4D97-AF65-F5344CB8AC3E}">
        <p14:creationId xmlns:p14="http://schemas.microsoft.com/office/powerpoint/2010/main" val="24695909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Six Improvements</a:t>
            </a:r>
            <a:endParaRPr lang="zh-CN" altLang="en-US" dirty="0"/>
          </a:p>
        </p:txBody>
      </p:sp>
      <p:pic>
        <p:nvPicPr>
          <p:cNvPr id="4" name="图片 3"/>
          <p:cNvPicPr>
            <a:picLocks noChangeAspect="1"/>
          </p:cNvPicPr>
          <p:nvPr/>
        </p:nvPicPr>
        <p:blipFill>
          <a:blip r:embed="rId3"/>
          <a:stretch>
            <a:fillRect/>
          </a:stretch>
        </p:blipFill>
        <p:spPr>
          <a:xfrm>
            <a:off x="628650" y="1628775"/>
            <a:ext cx="3771900" cy="3927764"/>
          </a:xfrm>
          <a:prstGeom prst="rect">
            <a:avLst/>
          </a:prstGeom>
        </p:spPr>
      </p:pic>
      <p:pic>
        <p:nvPicPr>
          <p:cNvPr id="5" name="图片 4"/>
          <p:cNvPicPr>
            <a:picLocks noChangeAspect="1"/>
          </p:cNvPicPr>
          <p:nvPr/>
        </p:nvPicPr>
        <p:blipFill>
          <a:blip r:embed="rId4"/>
          <a:stretch>
            <a:fillRect/>
          </a:stretch>
        </p:blipFill>
        <p:spPr>
          <a:xfrm>
            <a:off x="4400550" y="3197866"/>
            <a:ext cx="4114800" cy="3436296"/>
          </a:xfrm>
          <a:prstGeom prst="rect">
            <a:avLst/>
          </a:prstGeom>
        </p:spPr>
      </p:pic>
    </p:spTree>
    <p:extLst>
      <p:ext uri="{BB962C8B-B14F-4D97-AF65-F5344CB8AC3E}">
        <p14:creationId xmlns:p14="http://schemas.microsoft.com/office/powerpoint/2010/main" val="14331614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Experiments</a:t>
            </a:r>
            <a:endParaRPr lang="zh-CN" altLang="en-US" dirty="0"/>
          </a:p>
        </p:txBody>
      </p:sp>
      <p:pic>
        <p:nvPicPr>
          <p:cNvPr id="4" name="图片 3"/>
          <p:cNvPicPr>
            <a:picLocks noChangeAspect="1"/>
          </p:cNvPicPr>
          <p:nvPr/>
        </p:nvPicPr>
        <p:blipFill>
          <a:blip r:embed="rId3"/>
          <a:stretch>
            <a:fillRect/>
          </a:stretch>
        </p:blipFill>
        <p:spPr>
          <a:xfrm>
            <a:off x="628650" y="1371600"/>
            <a:ext cx="7814997" cy="5486400"/>
          </a:xfrm>
          <a:prstGeom prst="rect">
            <a:avLst/>
          </a:prstGeom>
        </p:spPr>
      </p:pic>
    </p:spTree>
    <p:extLst>
      <p:ext uri="{BB962C8B-B14F-4D97-AF65-F5344CB8AC3E}">
        <p14:creationId xmlns:p14="http://schemas.microsoft.com/office/powerpoint/2010/main" val="5273328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sz="5400" dirty="0" smtClean="0"/>
              <a:t>Top Down Plan Generation: From Theory to Practice</a:t>
            </a:r>
            <a:endParaRPr lang="zh-CN" altLang="en-US" sz="5400" dirty="0"/>
          </a:p>
        </p:txBody>
      </p:sp>
      <p:sp>
        <p:nvSpPr>
          <p:cNvPr id="5" name="文本占位符 4"/>
          <p:cNvSpPr>
            <a:spLocks noGrp="1"/>
          </p:cNvSpPr>
          <p:nvPr>
            <p:ph type="body" idx="1"/>
          </p:nvPr>
        </p:nvSpPr>
        <p:spPr/>
        <p:txBody>
          <a:bodyPr/>
          <a:lstStyle/>
          <a:p>
            <a:pPr algn="r"/>
            <a:r>
              <a:rPr lang="en-US" altLang="zh-CN" dirty="0" smtClean="0"/>
              <a:t>ICDE Conference 2013</a:t>
            </a:r>
            <a:endParaRPr lang="zh-CN" altLang="en-US" dirty="0"/>
          </a:p>
        </p:txBody>
      </p:sp>
    </p:spTree>
    <p:extLst>
      <p:ext uri="{BB962C8B-B14F-4D97-AF65-F5344CB8AC3E}">
        <p14:creationId xmlns:p14="http://schemas.microsoft.com/office/powerpoint/2010/main" val="12886134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本文贡献</a:t>
            </a:r>
            <a:endParaRPr lang="zh-CN" altLang="en-US" dirty="0"/>
          </a:p>
        </p:txBody>
      </p:sp>
      <p:sp>
        <p:nvSpPr>
          <p:cNvPr id="3" name="内容占位符 2"/>
          <p:cNvSpPr>
            <a:spLocks noGrp="1"/>
          </p:cNvSpPr>
          <p:nvPr>
            <p:ph idx="1"/>
          </p:nvPr>
        </p:nvSpPr>
        <p:spPr/>
        <p:txBody>
          <a:bodyPr/>
          <a:lstStyle/>
          <a:p>
            <a:r>
              <a:rPr lang="zh-CN" altLang="en-US" dirty="0"/>
              <a:t>第一</a:t>
            </a:r>
            <a:r>
              <a:rPr lang="zh-CN" altLang="en-US" dirty="0" smtClean="0"/>
              <a:t>个提出</a:t>
            </a:r>
            <a:r>
              <a:rPr lang="zh-CN" altLang="en-US" dirty="0" smtClean="0">
                <a:solidFill>
                  <a:srgbClr val="FF0000"/>
                </a:solidFill>
              </a:rPr>
              <a:t>任何</a:t>
            </a:r>
            <a:r>
              <a:rPr lang="zh-CN" altLang="en-US" dirty="0" smtClean="0"/>
              <a:t>查询图都可以达到</a:t>
            </a:r>
            <a:r>
              <a:rPr lang="zh-CN" altLang="en-US" dirty="0" smtClean="0">
                <a:solidFill>
                  <a:srgbClr val="FF0000"/>
                </a:solidFill>
              </a:rPr>
              <a:t>计算下界</a:t>
            </a:r>
            <a:r>
              <a:rPr lang="zh-CN" altLang="en-US" dirty="0" smtClean="0"/>
              <a:t>的</a:t>
            </a:r>
            <a:r>
              <a:rPr lang="zh-CN" altLang="en-US" dirty="0" smtClean="0">
                <a:solidFill>
                  <a:srgbClr val="FF0000"/>
                </a:solidFill>
              </a:rPr>
              <a:t>自顶向下</a:t>
            </a:r>
            <a:r>
              <a:rPr lang="zh-CN" altLang="en-US" dirty="0" smtClean="0"/>
              <a:t>的连接生成算法</a:t>
            </a:r>
            <a:endParaRPr lang="en-US" altLang="zh-CN" dirty="0" smtClean="0"/>
          </a:p>
          <a:p>
            <a:r>
              <a:rPr lang="zh-CN" altLang="en-US" dirty="0" smtClean="0"/>
              <a:t>论证了将</a:t>
            </a:r>
            <a:r>
              <a:rPr lang="zh-CN" altLang="en-US" dirty="0" smtClean="0">
                <a:solidFill>
                  <a:srgbClr val="FF0000"/>
                </a:solidFill>
              </a:rPr>
              <a:t>分支定界剪枝</a:t>
            </a:r>
            <a:r>
              <a:rPr lang="zh-CN" altLang="en-US" dirty="0" smtClean="0"/>
              <a:t>与</a:t>
            </a:r>
            <a:r>
              <a:rPr lang="zh-CN" altLang="en-US" dirty="0" smtClean="0">
                <a:solidFill>
                  <a:srgbClr val="FF0000"/>
                </a:solidFill>
              </a:rPr>
              <a:t>最优生成</a:t>
            </a:r>
            <a:r>
              <a:rPr lang="zh-CN" altLang="en-US" dirty="0" smtClean="0"/>
              <a:t>结合，可使</a:t>
            </a:r>
            <a:r>
              <a:rPr lang="zh-CN" altLang="en-US" dirty="0" smtClean="0">
                <a:solidFill>
                  <a:srgbClr val="FF0000"/>
                </a:solidFill>
              </a:rPr>
              <a:t>不含笛卡儿积</a:t>
            </a:r>
            <a:r>
              <a:rPr lang="zh-CN" altLang="en-US" dirty="0" smtClean="0"/>
              <a:t>的搜索空间的算法效率更高</a:t>
            </a:r>
            <a:endParaRPr lang="en-US" altLang="zh-CN" dirty="0" smtClean="0"/>
          </a:p>
          <a:p>
            <a:r>
              <a:rPr lang="zh-CN" altLang="en-US" dirty="0" smtClean="0"/>
              <a:t>指出一些已有系统中动态规划和分支定界的实现可能并未带来预期的效果</a:t>
            </a:r>
            <a:endParaRPr lang="en-US" altLang="zh-CN" dirty="0" smtClean="0"/>
          </a:p>
          <a:p>
            <a:r>
              <a:rPr lang="zh-CN" altLang="en-US" dirty="0" smtClean="0"/>
              <a:t>指出本文为什么是第一</a:t>
            </a:r>
            <a:r>
              <a:rPr lang="zh-CN" altLang="en-US" smtClean="0"/>
              <a:t>篇</a:t>
            </a:r>
            <a:r>
              <a:rPr lang="zh-CN" altLang="en-US" smtClean="0"/>
              <a:t>动态规划备忘录算法</a:t>
            </a:r>
            <a:r>
              <a:rPr lang="zh-CN" altLang="en-US" dirty="0" smtClean="0"/>
              <a:t>，在</a:t>
            </a:r>
            <a:r>
              <a:rPr lang="en-US" altLang="zh-CN" dirty="0" smtClean="0"/>
              <a:t>CPU</a:t>
            </a:r>
            <a:r>
              <a:rPr lang="zh-CN" altLang="en-US" dirty="0" smtClean="0"/>
              <a:t>时间与内存占用之间具有</a:t>
            </a:r>
            <a:r>
              <a:rPr lang="zh-CN" altLang="en-US" dirty="0"/>
              <a:t>灵活的</a:t>
            </a:r>
            <a:r>
              <a:rPr lang="zh-CN" altLang="en-US" dirty="0" smtClean="0"/>
              <a:t>权衡</a:t>
            </a:r>
            <a:endParaRPr lang="zh-CN" altLang="en-US" dirty="0"/>
          </a:p>
        </p:txBody>
      </p:sp>
    </p:spTree>
    <p:extLst>
      <p:ext uri="{BB962C8B-B14F-4D97-AF65-F5344CB8AC3E}">
        <p14:creationId xmlns:p14="http://schemas.microsoft.com/office/powerpoint/2010/main" val="26611967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Introduction</a:t>
            </a:r>
            <a:endParaRPr lang="zh-CN" altLang="en-US" dirty="0"/>
          </a:p>
        </p:txBody>
      </p:sp>
      <p:sp>
        <p:nvSpPr>
          <p:cNvPr id="5" name="内容占位符 4"/>
          <p:cNvSpPr>
            <a:spLocks noGrp="1"/>
          </p:cNvSpPr>
          <p:nvPr>
            <p:ph idx="1"/>
          </p:nvPr>
        </p:nvSpPr>
        <p:spPr/>
        <p:txBody>
          <a:bodyPr/>
          <a:lstStyle/>
          <a:p>
            <a:r>
              <a:rPr lang="zh-CN" altLang="en-US" dirty="0" smtClean="0"/>
              <a:t>首次提出可处理超图的自顶向下算法</a:t>
            </a:r>
            <a:r>
              <a:rPr lang="en-US" altLang="zh-CN" dirty="0" smtClean="0"/>
              <a:t>TDM</a:t>
            </a:r>
            <a:r>
              <a:rPr lang="en-US" altLang="zh-CN" sz="2400" dirty="0" smtClean="0"/>
              <a:t>C</a:t>
            </a:r>
            <a:r>
              <a:rPr lang="en-US" altLang="zh-CN" dirty="0" smtClean="0"/>
              <a:t>CH</a:t>
            </a:r>
            <a:r>
              <a:rPr lang="en-US" altLang="zh-CN" sz="2400" dirty="0" smtClean="0"/>
              <a:t>YP</a:t>
            </a:r>
            <a:endParaRPr lang="en-US" altLang="zh-CN" dirty="0" smtClean="0"/>
          </a:p>
          <a:p>
            <a:r>
              <a:rPr lang="zh-CN" altLang="en-US" dirty="0" smtClean="0"/>
              <a:t>对</a:t>
            </a:r>
            <a:r>
              <a:rPr lang="en-US" altLang="zh-CN" dirty="0" smtClean="0"/>
              <a:t>DPH</a:t>
            </a:r>
            <a:r>
              <a:rPr lang="en-US" altLang="zh-CN" sz="2400" dirty="0" smtClean="0"/>
              <a:t>YP</a:t>
            </a:r>
            <a:r>
              <a:rPr lang="zh-CN" altLang="en-US" dirty="0" smtClean="0"/>
              <a:t>、</a:t>
            </a:r>
            <a:r>
              <a:rPr lang="en-US" altLang="zh-CN" dirty="0" smtClean="0"/>
              <a:t>TDB</a:t>
            </a:r>
            <a:r>
              <a:rPr lang="en-US" altLang="zh-CN" sz="2400" dirty="0" smtClean="0"/>
              <a:t>ASIC</a:t>
            </a:r>
            <a:r>
              <a:rPr lang="en-US" altLang="zh-CN" dirty="0" smtClean="0"/>
              <a:t>H</a:t>
            </a:r>
            <a:r>
              <a:rPr lang="en-US" altLang="zh-CN" sz="2400" dirty="0" smtClean="0"/>
              <a:t>YP</a:t>
            </a:r>
            <a:r>
              <a:rPr lang="zh-CN" altLang="en-US" dirty="0" smtClean="0"/>
              <a:t>、</a:t>
            </a:r>
            <a:r>
              <a:rPr lang="en-US" altLang="zh-CN" dirty="0" smtClean="0"/>
              <a:t>TDM</a:t>
            </a:r>
            <a:r>
              <a:rPr lang="en-US" altLang="zh-CN" sz="2400" dirty="0" smtClean="0"/>
              <a:t>C</a:t>
            </a:r>
            <a:r>
              <a:rPr lang="en-US" altLang="zh-CN" dirty="0" smtClean="0"/>
              <a:t>CH</a:t>
            </a:r>
            <a:r>
              <a:rPr lang="en-US" altLang="zh-CN" sz="2400" dirty="0" smtClean="0"/>
              <a:t>YP</a:t>
            </a:r>
            <a:r>
              <a:rPr lang="zh-CN" altLang="en-US" dirty="0" smtClean="0"/>
              <a:t>、</a:t>
            </a:r>
            <a:r>
              <a:rPr lang="en-US" altLang="zh-CN" dirty="0" err="1" smtClean="0"/>
              <a:t>TDM</a:t>
            </a:r>
            <a:r>
              <a:rPr lang="en-US" altLang="zh-CN" sz="2400" dirty="0" err="1" smtClean="0"/>
              <a:t>C</a:t>
            </a:r>
            <a:r>
              <a:rPr lang="en-US" altLang="zh-CN" dirty="0" err="1" smtClean="0"/>
              <a:t>CH</a:t>
            </a:r>
            <a:r>
              <a:rPr lang="en-US" altLang="zh-CN" sz="2400" dirty="0" err="1" smtClean="0"/>
              <a:t>YP</a:t>
            </a:r>
            <a:r>
              <a:rPr lang="en-US" altLang="zh-CN" baseline="-25000" dirty="0" err="1" smtClean="0"/>
              <a:t>Pruning</a:t>
            </a:r>
            <a:r>
              <a:rPr lang="zh-CN" altLang="en-US" dirty="0" smtClean="0"/>
              <a:t>进行了性能对比</a:t>
            </a:r>
            <a:endParaRPr lang="en-US" altLang="zh-CN" dirty="0" smtClean="0"/>
          </a:p>
        </p:txBody>
      </p:sp>
    </p:spTree>
    <p:extLst>
      <p:ext uri="{BB962C8B-B14F-4D97-AF65-F5344CB8AC3E}">
        <p14:creationId xmlns:p14="http://schemas.microsoft.com/office/powerpoint/2010/main" val="28329918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一些概念</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err="1" smtClean="0"/>
              <a:t>hypergraph</a:t>
            </a:r>
            <a:endParaRPr lang="en-US" altLang="zh-CN" dirty="0" smtClean="0"/>
          </a:p>
          <a:p>
            <a:r>
              <a:rPr lang="en-US" altLang="zh-CN" dirty="0" err="1" smtClean="0"/>
              <a:t>hyperedge</a:t>
            </a:r>
            <a:endParaRPr lang="en-US" altLang="zh-CN" dirty="0" smtClean="0"/>
          </a:p>
          <a:p>
            <a:r>
              <a:rPr lang="en-US" altLang="zh-CN" dirty="0" err="1" smtClean="0"/>
              <a:t>hypernode</a:t>
            </a:r>
            <a:endParaRPr lang="en-US" altLang="zh-CN" dirty="0" smtClean="0"/>
          </a:p>
          <a:p>
            <a:r>
              <a:rPr lang="en-US" altLang="zh-CN" dirty="0" smtClean="0"/>
              <a:t>node-induced </a:t>
            </a:r>
            <a:r>
              <a:rPr lang="en-US" altLang="zh-CN" dirty="0" err="1" smtClean="0"/>
              <a:t>subgraph</a:t>
            </a:r>
            <a:endParaRPr lang="en-US" altLang="zh-CN" dirty="0" smtClean="0"/>
          </a:p>
          <a:p>
            <a:r>
              <a:rPr lang="en-US" altLang="zh-CN" dirty="0" smtClean="0"/>
              <a:t>connected</a:t>
            </a:r>
            <a:r>
              <a:rPr lang="zh-CN" altLang="en-US" dirty="0" smtClean="0"/>
              <a:t> </a:t>
            </a:r>
            <a:r>
              <a:rPr lang="en-US" altLang="zh-CN" dirty="0" err="1" smtClean="0"/>
              <a:t>subgraph</a:t>
            </a:r>
            <a:r>
              <a:rPr lang="zh-CN" altLang="en-US" dirty="0" smtClean="0"/>
              <a:t>（</a:t>
            </a:r>
            <a:r>
              <a:rPr lang="en-US" altLang="zh-CN" dirty="0" err="1" smtClean="0"/>
              <a:t>csg</a:t>
            </a:r>
            <a:r>
              <a:rPr lang="zh-CN" altLang="en-US" dirty="0" smtClean="0"/>
              <a:t>）</a:t>
            </a:r>
            <a:endParaRPr lang="en-US" altLang="zh-CN" dirty="0" smtClean="0"/>
          </a:p>
          <a:p>
            <a:r>
              <a:rPr lang="en-US" altLang="zh-CN" dirty="0" smtClean="0"/>
              <a:t>connected </a:t>
            </a:r>
            <a:r>
              <a:rPr lang="en-US" altLang="zh-CN" dirty="0" err="1" smtClean="0"/>
              <a:t>subgraph</a:t>
            </a:r>
            <a:r>
              <a:rPr lang="en-US" altLang="zh-CN" dirty="0" smtClean="0"/>
              <a:t> and its</a:t>
            </a:r>
            <a:r>
              <a:rPr lang="en-US" altLang="zh-CN" dirty="0"/>
              <a:t> </a:t>
            </a:r>
            <a:r>
              <a:rPr lang="en-US" altLang="zh-CN" dirty="0" smtClean="0"/>
              <a:t>complement pair</a:t>
            </a:r>
            <a:r>
              <a:rPr lang="zh-CN" altLang="en-US" dirty="0" smtClean="0"/>
              <a:t>（</a:t>
            </a:r>
            <a:r>
              <a:rPr lang="en-US" altLang="zh-CN" dirty="0" err="1" smtClean="0"/>
              <a:t>ccp</a:t>
            </a:r>
            <a:r>
              <a:rPr lang="zh-CN" altLang="en-US" dirty="0" smtClean="0"/>
              <a:t>）</a:t>
            </a:r>
            <a:endParaRPr lang="en-US" altLang="zh-CN" dirty="0" smtClean="0"/>
          </a:p>
          <a:p>
            <a:r>
              <a:rPr lang="en-US" altLang="zh-CN" dirty="0" smtClean="0"/>
              <a:t>simple neighborhood</a:t>
            </a:r>
          </a:p>
          <a:p>
            <a:r>
              <a:rPr lang="en-US" altLang="zh-CN" dirty="0" smtClean="0"/>
              <a:t>neighborhood</a:t>
            </a:r>
          </a:p>
          <a:p>
            <a:r>
              <a:rPr lang="en-US" altLang="zh-CN" dirty="0" smtClean="0"/>
              <a:t>minimal neighborhood</a:t>
            </a:r>
          </a:p>
        </p:txBody>
      </p:sp>
    </p:spTree>
    <p:extLst>
      <p:ext uri="{BB962C8B-B14F-4D97-AF65-F5344CB8AC3E}">
        <p14:creationId xmlns:p14="http://schemas.microsoft.com/office/powerpoint/2010/main" val="34676441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t>
            </a:r>
            <a:r>
              <a:rPr lang="en-US" altLang="zh-CN" sz="4000" dirty="0" smtClean="0"/>
              <a:t>IN</a:t>
            </a:r>
            <a:r>
              <a:rPr lang="en-US" altLang="zh-CN" dirty="0" smtClean="0"/>
              <a:t>C</a:t>
            </a:r>
            <a:r>
              <a:rPr lang="en-US" altLang="zh-CN" sz="4000" dirty="0" smtClean="0"/>
              <a:t>UT</a:t>
            </a:r>
            <a:r>
              <a:rPr lang="en-US" altLang="zh-CN" dirty="0" smtClean="0"/>
              <a:t>C</a:t>
            </a:r>
            <a:r>
              <a:rPr lang="en-US" altLang="zh-CN" sz="4000" dirty="0" smtClean="0"/>
              <a:t>ONSERVATIVE</a:t>
            </a:r>
            <a:r>
              <a:rPr lang="en-US" altLang="zh-CN" dirty="0" smtClean="0"/>
              <a:t>H</a:t>
            </a:r>
            <a:r>
              <a:rPr lang="en-US" altLang="zh-CN" sz="4000" dirty="0" smtClean="0"/>
              <a:t>YP</a:t>
            </a:r>
            <a:endParaRPr lang="zh-CN" altLang="en-US" dirty="0"/>
          </a:p>
        </p:txBody>
      </p:sp>
      <p:grpSp>
        <p:nvGrpSpPr>
          <p:cNvPr id="13" name="组合 12"/>
          <p:cNvGrpSpPr/>
          <p:nvPr/>
        </p:nvGrpSpPr>
        <p:grpSpPr>
          <a:xfrm>
            <a:off x="342900" y="1690689"/>
            <a:ext cx="8801100" cy="4609534"/>
            <a:chOff x="342900" y="1690689"/>
            <a:chExt cx="8801100" cy="4609534"/>
          </a:xfrm>
        </p:grpSpPr>
        <p:pic>
          <p:nvPicPr>
            <p:cNvPr id="7" name="图片 6"/>
            <p:cNvPicPr>
              <a:picLocks noChangeAspect="1"/>
            </p:cNvPicPr>
            <p:nvPr/>
          </p:nvPicPr>
          <p:blipFill>
            <a:blip r:embed="rId3"/>
            <a:stretch>
              <a:fillRect/>
            </a:stretch>
          </p:blipFill>
          <p:spPr>
            <a:xfrm>
              <a:off x="4476750" y="2859089"/>
              <a:ext cx="4667250" cy="3324225"/>
            </a:xfrm>
            <a:prstGeom prst="rect">
              <a:avLst/>
            </a:prstGeom>
          </p:spPr>
        </p:pic>
        <p:pic>
          <p:nvPicPr>
            <p:cNvPr id="5" name="图片 4"/>
            <p:cNvPicPr>
              <a:picLocks noChangeAspect="1"/>
            </p:cNvPicPr>
            <p:nvPr/>
          </p:nvPicPr>
          <p:blipFill>
            <a:blip r:embed="rId4"/>
            <a:stretch>
              <a:fillRect/>
            </a:stretch>
          </p:blipFill>
          <p:spPr>
            <a:xfrm>
              <a:off x="342900" y="1690689"/>
              <a:ext cx="4229100" cy="1504950"/>
            </a:xfrm>
            <a:prstGeom prst="rect">
              <a:avLst/>
            </a:prstGeom>
          </p:spPr>
        </p:pic>
        <p:pic>
          <p:nvPicPr>
            <p:cNvPr id="6" name="图片 5"/>
            <p:cNvPicPr>
              <a:picLocks noChangeAspect="1"/>
            </p:cNvPicPr>
            <p:nvPr/>
          </p:nvPicPr>
          <p:blipFill>
            <a:blip r:embed="rId5"/>
            <a:stretch>
              <a:fillRect/>
            </a:stretch>
          </p:blipFill>
          <p:spPr>
            <a:xfrm>
              <a:off x="342900" y="3347473"/>
              <a:ext cx="4295775" cy="2952750"/>
            </a:xfrm>
            <a:prstGeom prst="rect">
              <a:avLst/>
            </a:prstGeom>
          </p:spPr>
        </p:pic>
        <p:sp>
          <p:nvSpPr>
            <p:cNvPr id="8" name="矩形 7"/>
            <p:cNvSpPr/>
            <p:nvPr/>
          </p:nvSpPr>
          <p:spPr>
            <a:xfrm>
              <a:off x="5750232" y="3059635"/>
              <a:ext cx="3269782" cy="287838"/>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9" name="矩形 8"/>
            <p:cNvSpPr/>
            <p:nvPr/>
          </p:nvSpPr>
          <p:spPr>
            <a:xfrm>
              <a:off x="6810375" y="3927540"/>
              <a:ext cx="2209639" cy="241504"/>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 name="矩形 9"/>
            <p:cNvSpPr/>
            <p:nvPr/>
          </p:nvSpPr>
          <p:spPr>
            <a:xfrm>
              <a:off x="6305711" y="5941810"/>
              <a:ext cx="2209639" cy="241504"/>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2" name="矩形 11"/>
            <p:cNvSpPr/>
            <p:nvPr/>
          </p:nvSpPr>
          <p:spPr>
            <a:xfrm>
              <a:off x="6280303" y="4395121"/>
              <a:ext cx="2383250" cy="252000"/>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spTree>
    <p:extLst>
      <p:ext uri="{BB962C8B-B14F-4D97-AF65-F5344CB8AC3E}">
        <p14:creationId xmlns:p14="http://schemas.microsoft.com/office/powerpoint/2010/main" val="3747520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a:t>
            </a:r>
            <a:r>
              <a:rPr lang="en-US" altLang="zh-CN" sz="4000" dirty="0"/>
              <a:t>ET</a:t>
            </a:r>
            <a:r>
              <a:rPr lang="en-US" altLang="zh-CN" dirty="0"/>
              <a:t>C</a:t>
            </a:r>
            <a:r>
              <a:rPr lang="en-US" altLang="zh-CN" sz="4000" dirty="0"/>
              <a:t>ONNECTED</a:t>
            </a:r>
            <a:r>
              <a:rPr lang="en-US" altLang="zh-CN" dirty="0"/>
              <a:t>C</a:t>
            </a:r>
            <a:r>
              <a:rPr lang="en-US" altLang="zh-CN" sz="4000" dirty="0"/>
              <a:t>OMPONENTS</a:t>
            </a:r>
            <a:endParaRPr lang="zh-CN" altLang="en-US" dirty="0"/>
          </a:p>
        </p:txBody>
      </p:sp>
      <p:grpSp>
        <p:nvGrpSpPr>
          <p:cNvPr id="11" name="组合 10"/>
          <p:cNvGrpSpPr/>
          <p:nvPr/>
        </p:nvGrpSpPr>
        <p:grpSpPr>
          <a:xfrm>
            <a:off x="628650" y="1440657"/>
            <a:ext cx="8335263" cy="5417343"/>
            <a:chOff x="628650" y="1440657"/>
            <a:chExt cx="8335263" cy="5417343"/>
          </a:xfrm>
        </p:grpSpPr>
        <p:pic>
          <p:nvPicPr>
            <p:cNvPr id="9" name="图片 8"/>
            <p:cNvPicPr>
              <a:picLocks noChangeAspect="1"/>
            </p:cNvPicPr>
            <p:nvPr/>
          </p:nvPicPr>
          <p:blipFill>
            <a:blip r:embed="rId3"/>
            <a:stretch>
              <a:fillRect/>
            </a:stretch>
          </p:blipFill>
          <p:spPr>
            <a:xfrm>
              <a:off x="856877" y="3736182"/>
              <a:ext cx="3677396" cy="3121818"/>
            </a:xfrm>
            <a:prstGeom prst="rect">
              <a:avLst/>
            </a:prstGeom>
          </p:spPr>
        </p:pic>
        <p:pic>
          <p:nvPicPr>
            <p:cNvPr id="6" name="图片 5"/>
            <p:cNvPicPr>
              <a:picLocks noChangeAspect="1"/>
            </p:cNvPicPr>
            <p:nvPr/>
          </p:nvPicPr>
          <p:blipFill>
            <a:blip r:embed="rId4"/>
            <a:stretch>
              <a:fillRect/>
            </a:stretch>
          </p:blipFill>
          <p:spPr>
            <a:xfrm>
              <a:off x="628650" y="1440657"/>
              <a:ext cx="4133850" cy="2295525"/>
            </a:xfrm>
            <a:prstGeom prst="rect">
              <a:avLst/>
            </a:prstGeom>
          </p:spPr>
        </p:pic>
        <p:sp>
          <p:nvSpPr>
            <p:cNvPr id="7" name="矩形 6"/>
            <p:cNvSpPr/>
            <p:nvPr/>
          </p:nvSpPr>
          <p:spPr>
            <a:xfrm>
              <a:off x="1590755" y="2430366"/>
              <a:ext cx="2995614" cy="186788"/>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8" name="矩形 7"/>
            <p:cNvSpPr/>
            <p:nvPr/>
          </p:nvSpPr>
          <p:spPr>
            <a:xfrm>
              <a:off x="1590755" y="3298271"/>
              <a:ext cx="2995614" cy="155792"/>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pic>
          <p:nvPicPr>
            <p:cNvPr id="10" name="图片 9"/>
            <p:cNvPicPr>
              <a:picLocks noChangeAspect="1"/>
            </p:cNvPicPr>
            <p:nvPr/>
          </p:nvPicPr>
          <p:blipFill>
            <a:blip r:embed="rId5"/>
            <a:stretch>
              <a:fillRect/>
            </a:stretch>
          </p:blipFill>
          <p:spPr>
            <a:xfrm>
              <a:off x="4887213" y="3000375"/>
              <a:ext cx="4076700" cy="3857625"/>
            </a:xfrm>
            <a:prstGeom prst="rect">
              <a:avLst/>
            </a:prstGeom>
          </p:spPr>
        </p:pic>
      </p:grpSp>
    </p:spTree>
    <p:extLst>
      <p:ext uri="{BB962C8B-B14F-4D97-AF65-F5344CB8AC3E}">
        <p14:creationId xmlns:p14="http://schemas.microsoft.com/office/powerpoint/2010/main" val="28570204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X</a:t>
            </a:r>
            <a:r>
              <a:rPr lang="en-US" altLang="zh-CN" sz="4000" dirty="0" smtClean="0"/>
              <a:t>MAP</a:t>
            </a:r>
            <a:r>
              <a:rPr lang="en-US" altLang="zh-CN" dirty="0" smtClean="0"/>
              <a:t> and C</a:t>
            </a:r>
            <a:r>
              <a:rPr lang="en-US" altLang="zh-CN" sz="4000" dirty="0" smtClean="0"/>
              <a:t>SET</a:t>
            </a:r>
            <a:endParaRPr lang="zh-CN" altLang="en-US" dirty="0"/>
          </a:p>
        </p:txBody>
      </p:sp>
      <p:pic>
        <p:nvPicPr>
          <p:cNvPr id="4" name="图片 3"/>
          <p:cNvPicPr>
            <a:picLocks noChangeAspect="1"/>
          </p:cNvPicPr>
          <p:nvPr/>
        </p:nvPicPr>
        <p:blipFill>
          <a:blip r:embed="rId3"/>
          <a:stretch>
            <a:fillRect/>
          </a:stretch>
        </p:blipFill>
        <p:spPr>
          <a:xfrm>
            <a:off x="318684" y="1960778"/>
            <a:ext cx="4619625" cy="4486275"/>
          </a:xfrm>
          <a:prstGeom prst="rect">
            <a:avLst/>
          </a:prstGeom>
        </p:spPr>
      </p:pic>
      <p:grpSp>
        <p:nvGrpSpPr>
          <p:cNvPr id="8" name="组合 7"/>
          <p:cNvGrpSpPr/>
          <p:nvPr/>
        </p:nvGrpSpPr>
        <p:grpSpPr>
          <a:xfrm>
            <a:off x="4772025" y="3109509"/>
            <a:ext cx="4371975" cy="1847850"/>
            <a:chOff x="4772025" y="3109509"/>
            <a:chExt cx="4371975" cy="1847850"/>
          </a:xfrm>
        </p:grpSpPr>
        <p:pic>
          <p:nvPicPr>
            <p:cNvPr id="5" name="图片 4"/>
            <p:cNvPicPr>
              <a:picLocks noChangeAspect="1"/>
            </p:cNvPicPr>
            <p:nvPr/>
          </p:nvPicPr>
          <p:blipFill>
            <a:blip r:embed="rId4"/>
            <a:stretch>
              <a:fillRect/>
            </a:stretch>
          </p:blipFill>
          <p:spPr>
            <a:xfrm>
              <a:off x="4772025" y="3109509"/>
              <a:ext cx="4371975" cy="1847850"/>
            </a:xfrm>
            <a:prstGeom prst="rect">
              <a:avLst/>
            </a:prstGeom>
          </p:spPr>
        </p:pic>
        <p:sp>
          <p:nvSpPr>
            <p:cNvPr id="6" name="矩形 5"/>
            <p:cNvSpPr/>
            <p:nvPr/>
          </p:nvSpPr>
          <p:spPr>
            <a:xfrm>
              <a:off x="5728803" y="4265907"/>
              <a:ext cx="2995614" cy="216000"/>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7" name="矩形 6"/>
            <p:cNvSpPr/>
            <p:nvPr/>
          </p:nvSpPr>
          <p:spPr>
            <a:xfrm>
              <a:off x="5728802" y="4497405"/>
              <a:ext cx="3291211" cy="214079"/>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spTree>
    <p:extLst>
      <p:ext uri="{BB962C8B-B14F-4D97-AF65-F5344CB8AC3E}">
        <p14:creationId xmlns:p14="http://schemas.microsoft.com/office/powerpoint/2010/main" val="22004256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Evaluation</a:t>
            </a:r>
            <a:endParaRPr lang="zh-CN" altLang="en-US" dirty="0"/>
          </a:p>
        </p:txBody>
      </p:sp>
      <p:pic>
        <p:nvPicPr>
          <p:cNvPr id="4" name="图片 3"/>
          <p:cNvPicPr>
            <a:picLocks noChangeAspect="1"/>
          </p:cNvPicPr>
          <p:nvPr/>
        </p:nvPicPr>
        <p:blipFill>
          <a:blip r:embed="rId3"/>
          <a:stretch>
            <a:fillRect/>
          </a:stretch>
        </p:blipFill>
        <p:spPr>
          <a:xfrm>
            <a:off x="610196" y="1914767"/>
            <a:ext cx="7905154" cy="3618128"/>
          </a:xfrm>
          <a:prstGeom prst="rect">
            <a:avLst/>
          </a:prstGeom>
        </p:spPr>
      </p:pic>
    </p:spTree>
    <p:extLst>
      <p:ext uri="{BB962C8B-B14F-4D97-AF65-F5344CB8AC3E}">
        <p14:creationId xmlns:p14="http://schemas.microsoft.com/office/powerpoint/2010/main" val="24360892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图片 3"/>
          <p:cNvPicPr>
            <a:picLocks noChangeAspect="1"/>
          </p:cNvPicPr>
          <p:nvPr/>
        </p:nvPicPr>
        <p:blipFill>
          <a:blip r:embed="rId3"/>
          <a:stretch>
            <a:fillRect/>
          </a:stretch>
        </p:blipFill>
        <p:spPr>
          <a:xfrm>
            <a:off x="-89599" y="2445652"/>
            <a:ext cx="9323198" cy="3065044"/>
          </a:xfrm>
          <a:prstGeom prst="rect">
            <a:avLst/>
          </a:prstGeom>
        </p:spPr>
      </p:pic>
    </p:spTree>
    <p:extLst>
      <p:ext uri="{BB962C8B-B14F-4D97-AF65-F5344CB8AC3E}">
        <p14:creationId xmlns:p14="http://schemas.microsoft.com/office/powerpoint/2010/main" val="24773946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图片 3"/>
          <p:cNvPicPr>
            <a:picLocks noChangeAspect="1"/>
          </p:cNvPicPr>
          <p:nvPr/>
        </p:nvPicPr>
        <p:blipFill>
          <a:blip r:embed="rId3"/>
          <a:stretch>
            <a:fillRect/>
          </a:stretch>
        </p:blipFill>
        <p:spPr>
          <a:xfrm>
            <a:off x="0" y="2343122"/>
            <a:ext cx="9096375" cy="3219881"/>
          </a:xfrm>
          <a:prstGeom prst="rect">
            <a:avLst/>
          </a:prstGeom>
        </p:spPr>
      </p:pic>
    </p:spTree>
    <p:extLst>
      <p:ext uri="{BB962C8B-B14F-4D97-AF65-F5344CB8AC3E}">
        <p14:creationId xmlns:p14="http://schemas.microsoft.com/office/powerpoint/2010/main" val="401002389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t="8980" b="36054"/>
          <a:stretch/>
        </p:blipFill>
        <p:spPr>
          <a:xfrm>
            <a:off x="1413114" y="1027907"/>
            <a:ext cx="5528862" cy="5392669"/>
          </a:xfrm>
          <a:prstGeom prst="rect">
            <a:avLst/>
          </a:prstGeom>
        </p:spPr>
      </p:pic>
    </p:spTree>
    <p:extLst>
      <p:ext uri="{BB962C8B-B14F-4D97-AF65-F5344CB8AC3E}">
        <p14:creationId xmlns:p14="http://schemas.microsoft.com/office/powerpoint/2010/main" val="2901706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For Impala</a:t>
            </a:r>
            <a:endParaRPr lang="zh-CN" altLang="en-US" dirty="0"/>
          </a:p>
        </p:txBody>
      </p:sp>
      <p:sp>
        <p:nvSpPr>
          <p:cNvPr id="3" name="内容占位符 2"/>
          <p:cNvSpPr>
            <a:spLocks noGrp="1"/>
          </p:cNvSpPr>
          <p:nvPr>
            <p:ph idx="1"/>
          </p:nvPr>
        </p:nvSpPr>
        <p:spPr/>
        <p:txBody>
          <a:bodyPr/>
          <a:lstStyle/>
          <a:p>
            <a:r>
              <a:rPr lang="en-US" altLang="zh-CN" dirty="0" smtClean="0"/>
              <a:t>Planner</a:t>
            </a:r>
            <a:r>
              <a:rPr lang="zh-CN" altLang="en-US" dirty="0" smtClean="0"/>
              <a:t>生成</a:t>
            </a:r>
            <a:r>
              <a:rPr lang="en-US" altLang="zh-CN" dirty="0" smtClean="0"/>
              <a:t>Bushy</a:t>
            </a:r>
            <a:r>
              <a:rPr lang="zh-CN" altLang="en-US" dirty="0" smtClean="0"/>
              <a:t>类型的</a:t>
            </a:r>
            <a:r>
              <a:rPr lang="en-US" altLang="zh-CN" dirty="0" smtClean="0"/>
              <a:t>Plan</a:t>
            </a:r>
          </a:p>
          <a:p>
            <a:r>
              <a:rPr lang="zh-CN" altLang="en-US" dirty="0" smtClean="0"/>
              <a:t>查询优化使用</a:t>
            </a:r>
            <a:endParaRPr lang="en-US" altLang="zh-CN" dirty="0" smtClean="0"/>
          </a:p>
          <a:p>
            <a:pPr lvl="1"/>
            <a:r>
              <a:rPr lang="en-US" altLang="zh-CN" dirty="0" err="1" smtClean="0"/>
              <a:t>TDMinCutConservative</a:t>
            </a:r>
            <a:r>
              <a:rPr lang="zh-CN" altLang="en-US" dirty="0" smtClean="0"/>
              <a:t>（相对容易实现）</a:t>
            </a:r>
            <a:endParaRPr lang="en-US" altLang="zh-CN" dirty="0" smtClean="0"/>
          </a:p>
          <a:p>
            <a:pPr lvl="1"/>
            <a:r>
              <a:rPr lang="zh-CN" altLang="en-US" dirty="0" smtClean="0"/>
              <a:t>或</a:t>
            </a:r>
            <a:r>
              <a:rPr lang="en-US" altLang="zh-CN" dirty="0" err="1" smtClean="0"/>
              <a:t>TDMcCHyp</a:t>
            </a:r>
            <a:r>
              <a:rPr lang="zh-CN" altLang="en-US" dirty="0" smtClean="0"/>
              <a:t>（支持多种</a:t>
            </a:r>
            <a:r>
              <a:rPr lang="en-US" altLang="zh-CN" dirty="0" smtClean="0"/>
              <a:t>Join</a:t>
            </a:r>
            <a:r>
              <a:rPr lang="zh-CN" altLang="en-US" dirty="0" smtClean="0"/>
              <a:t>操作及复杂谓词）</a:t>
            </a:r>
            <a:endParaRPr lang="en-US" altLang="zh-CN" dirty="0" smtClean="0"/>
          </a:p>
          <a:p>
            <a:r>
              <a:rPr lang="zh-CN" altLang="en-US" dirty="0" smtClean="0"/>
              <a:t>使用</a:t>
            </a:r>
            <a:r>
              <a:rPr lang="en-US" altLang="zh-CN" dirty="0" smtClean="0"/>
              <a:t>APCBI</a:t>
            </a:r>
            <a:r>
              <a:rPr lang="zh-CN" altLang="en-US" dirty="0" smtClean="0"/>
              <a:t>剪枝算法</a:t>
            </a:r>
            <a:endParaRPr lang="en-US" altLang="zh-CN" dirty="0" smtClean="0"/>
          </a:p>
        </p:txBody>
      </p:sp>
    </p:spTree>
    <p:extLst>
      <p:ext uri="{BB962C8B-B14F-4D97-AF65-F5344CB8AC3E}">
        <p14:creationId xmlns:p14="http://schemas.microsoft.com/office/powerpoint/2010/main" val="6134252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名词解释</a:t>
            </a:r>
            <a:endParaRPr lang="zh-CN" altLang="en-US" dirty="0"/>
          </a:p>
        </p:txBody>
      </p:sp>
      <p:sp>
        <p:nvSpPr>
          <p:cNvPr id="3" name="内容占位符 2"/>
          <p:cNvSpPr>
            <a:spLocks noGrp="1"/>
          </p:cNvSpPr>
          <p:nvPr>
            <p:ph idx="1"/>
          </p:nvPr>
        </p:nvSpPr>
        <p:spPr/>
        <p:txBody>
          <a:bodyPr/>
          <a:lstStyle/>
          <a:p>
            <a:r>
              <a:rPr lang="en-US" altLang="zh-CN" dirty="0" smtClean="0"/>
              <a:t>An algorithm is called </a:t>
            </a:r>
            <a:r>
              <a:rPr lang="en-US" altLang="zh-CN" dirty="0" smtClean="0">
                <a:solidFill>
                  <a:srgbClr val="FF0000"/>
                </a:solidFill>
              </a:rPr>
              <a:t>bottom-up</a:t>
            </a:r>
            <a:r>
              <a:rPr lang="en-US" altLang="zh-CN" dirty="0" smtClean="0"/>
              <a:t> if it considers small logical expressions before large ones; otherwise it is </a:t>
            </a:r>
            <a:r>
              <a:rPr lang="en-US" altLang="zh-CN" dirty="0" smtClean="0">
                <a:solidFill>
                  <a:srgbClr val="FF0000"/>
                </a:solidFill>
              </a:rPr>
              <a:t>top-down</a:t>
            </a:r>
            <a:r>
              <a:rPr lang="en-US" altLang="zh-CN" dirty="0" smtClean="0"/>
              <a:t>.</a:t>
            </a:r>
          </a:p>
          <a:p>
            <a:endParaRPr lang="en-US" altLang="zh-CN" dirty="0"/>
          </a:p>
          <a:p>
            <a:r>
              <a:rPr lang="zh-CN" altLang="en-US" dirty="0" smtClean="0"/>
              <a:t>自顶向下查询可拥有一些自底向上动态规划不适用的增强</a:t>
            </a:r>
            <a:r>
              <a:rPr lang="zh-CN" altLang="en-US" dirty="0"/>
              <a:t>功能</a:t>
            </a:r>
            <a:endParaRPr lang="en-US" altLang="zh-CN" dirty="0" smtClean="0"/>
          </a:p>
          <a:p>
            <a:pPr lvl="1"/>
            <a:r>
              <a:rPr lang="en-US" altLang="zh-CN" dirty="0" smtClean="0"/>
              <a:t>Demand-driven interesting orders</a:t>
            </a:r>
          </a:p>
          <a:p>
            <a:pPr lvl="1"/>
            <a:r>
              <a:rPr lang="en-US" altLang="zh-CN" dirty="0" smtClean="0"/>
              <a:t>Branch-and-bound pruning</a:t>
            </a:r>
          </a:p>
          <a:p>
            <a:pPr lvl="1"/>
            <a:r>
              <a:rPr lang="en-US" altLang="zh-CN" dirty="0" smtClean="0"/>
              <a:t>Exploiting partial information</a:t>
            </a:r>
            <a:endParaRPr lang="zh-CN" altLang="en-US" dirty="0"/>
          </a:p>
        </p:txBody>
      </p:sp>
    </p:spTree>
    <p:extLst>
      <p:ext uri="{BB962C8B-B14F-4D97-AF65-F5344CB8AC3E}">
        <p14:creationId xmlns:p14="http://schemas.microsoft.com/office/powerpoint/2010/main" val="33886326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Optimal Top-Down Partitioning</a:t>
            </a:r>
            <a:endParaRPr lang="zh-CN" altLang="en-US" dirty="0"/>
          </a:p>
        </p:txBody>
      </p:sp>
      <p:sp>
        <p:nvSpPr>
          <p:cNvPr id="3" name="内容占位符 2"/>
          <p:cNvSpPr>
            <a:spLocks noGrp="1"/>
          </p:cNvSpPr>
          <p:nvPr>
            <p:ph idx="1"/>
          </p:nvPr>
        </p:nvSpPr>
        <p:spPr/>
        <p:txBody>
          <a:bodyPr/>
          <a:lstStyle/>
          <a:p>
            <a:r>
              <a:rPr lang="zh-CN" altLang="en-US" dirty="0" smtClean="0"/>
              <a:t>分析和验证了具有记忆的自顶向下划分搜索的效率与使用动态规划的自底向上的搜索相当</a:t>
            </a:r>
            <a:endParaRPr lang="en-US" altLang="zh-CN" dirty="0" smtClean="0"/>
          </a:p>
          <a:p>
            <a:r>
              <a:rPr lang="zh-CN" altLang="en-US" dirty="0" smtClean="0"/>
              <a:t>而并非像之前论文中所说必须依赖分支定界或需求驱动的有趣序列</a:t>
            </a:r>
            <a:endParaRPr lang="zh-CN" altLang="en-US" dirty="0"/>
          </a:p>
        </p:txBody>
      </p:sp>
    </p:spTree>
    <p:extLst>
      <p:ext uri="{BB962C8B-B14F-4D97-AF65-F5344CB8AC3E}">
        <p14:creationId xmlns:p14="http://schemas.microsoft.com/office/powerpoint/2010/main" val="6387135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Optimal Top-Down Partitioning</a:t>
            </a:r>
            <a:endParaRPr lang="zh-CN" altLang="en-US" dirty="0"/>
          </a:p>
        </p:txBody>
      </p:sp>
      <p:sp>
        <p:nvSpPr>
          <p:cNvPr id="3" name="内容占位符 2"/>
          <p:cNvSpPr>
            <a:spLocks noGrp="1"/>
          </p:cNvSpPr>
          <p:nvPr>
            <p:ph idx="1"/>
          </p:nvPr>
        </p:nvSpPr>
        <p:spPr/>
        <p:txBody>
          <a:bodyPr/>
          <a:lstStyle/>
          <a:p>
            <a:r>
              <a:rPr lang="zh-CN" altLang="en-US" dirty="0" smtClean="0"/>
              <a:t>代码框架</a:t>
            </a:r>
            <a:endParaRPr lang="zh-CN" altLang="en-US" dirty="0"/>
          </a:p>
        </p:txBody>
      </p:sp>
      <p:grpSp>
        <p:nvGrpSpPr>
          <p:cNvPr id="11" name="组合 10"/>
          <p:cNvGrpSpPr/>
          <p:nvPr/>
        </p:nvGrpSpPr>
        <p:grpSpPr>
          <a:xfrm>
            <a:off x="790575" y="2359342"/>
            <a:ext cx="7886700" cy="3928429"/>
            <a:chOff x="790575" y="2359342"/>
            <a:chExt cx="7886700" cy="3928429"/>
          </a:xfrm>
        </p:grpSpPr>
        <p:pic>
          <p:nvPicPr>
            <p:cNvPr id="5" name="图片 4"/>
            <p:cNvPicPr>
              <a:picLocks noChangeAspect="1"/>
            </p:cNvPicPr>
            <p:nvPr/>
          </p:nvPicPr>
          <p:blipFill>
            <a:blip r:embed="rId3"/>
            <a:stretch>
              <a:fillRect/>
            </a:stretch>
          </p:blipFill>
          <p:spPr>
            <a:xfrm>
              <a:off x="790575" y="2359342"/>
              <a:ext cx="3781425" cy="1895475"/>
            </a:xfrm>
            <a:prstGeom prst="rect">
              <a:avLst/>
            </a:prstGeom>
          </p:spPr>
        </p:pic>
        <p:pic>
          <p:nvPicPr>
            <p:cNvPr id="6" name="图片 5"/>
            <p:cNvPicPr>
              <a:picLocks noChangeAspect="1"/>
            </p:cNvPicPr>
            <p:nvPr/>
          </p:nvPicPr>
          <p:blipFill>
            <a:blip r:embed="rId4"/>
            <a:stretch>
              <a:fillRect/>
            </a:stretch>
          </p:blipFill>
          <p:spPr>
            <a:xfrm>
              <a:off x="881062" y="4316096"/>
              <a:ext cx="3600450" cy="1971675"/>
            </a:xfrm>
            <a:prstGeom prst="rect">
              <a:avLst/>
            </a:prstGeom>
          </p:spPr>
        </p:pic>
        <p:pic>
          <p:nvPicPr>
            <p:cNvPr id="7" name="图片 6"/>
            <p:cNvPicPr>
              <a:picLocks noChangeAspect="1"/>
            </p:cNvPicPr>
            <p:nvPr/>
          </p:nvPicPr>
          <p:blipFill>
            <a:blip r:embed="rId5"/>
            <a:stretch>
              <a:fillRect/>
            </a:stretch>
          </p:blipFill>
          <p:spPr>
            <a:xfrm>
              <a:off x="4857750" y="3296921"/>
              <a:ext cx="3819525" cy="2990850"/>
            </a:xfrm>
            <a:prstGeom prst="rect">
              <a:avLst/>
            </a:prstGeom>
          </p:spPr>
        </p:pic>
        <p:sp>
          <p:nvSpPr>
            <p:cNvPr id="8" name="矩形 7"/>
            <p:cNvSpPr/>
            <p:nvPr/>
          </p:nvSpPr>
          <p:spPr>
            <a:xfrm>
              <a:off x="7065818" y="4468091"/>
              <a:ext cx="935182" cy="166254"/>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9" name="矩形 8"/>
            <p:cNvSpPr/>
            <p:nvPr/>
          </p:nvSpPr>
          <p:spPr>
            <a:xfrm>
              <a:off x="6299921" y="4792345"/>
              <a:ext cx="2075152" cy="631709"/>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 name="矩形 9"/>
            <p:cNvSpPr/>
            <p:nvPr/>
          </p:nvSpPr>
          <p:spPr>
            <a:xfrm>
              <a:off x="1101436" y="3470564"/>
              <a:ext cx="1454728" cy="145472"/>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spTree>
    <p:extLst>
      <p:ext uri="{BB962C8B-B14F-4D97-AF65-F5344CB8AC3E}">
        <p14:creationId xmlns:p14="http://schemas.microsoft.com/office/powerpoint/2010/main" val="865388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Optimal Top-Down Partitioning</a:t>
            </a:r>
            <a:endParaRPr lang="zh-CN" altLang="en-US" dirty="0"/>
          </a:p>
        </p:txBody>
      </p:sp>
      <p:sp>
        <p:nvSpPr>
          <p:cNvPr id="3" name="内容占位符 2"/>
          <p:cNvSpPr>
            <a:spLocks noGrp="1"/>
          </p:cNvSpPr>
          <p:nvPr>
            <p:ph idx="1"/>
          </p:nvPr>
        </p:nvSpPr>
        <p:spPr>
          <a:xfrm>
            <a:off x="628650" y="1825625"/>
            <a:ext cx="4255077" cy="4351338"/>
          </a:xfrm>
        </p:spPr>
        <p:txBody>
          <a:bodyPr/>
          <a:lstStyle/>
          <a:p>
            <a:r>
              <a:rPr lang="en-US" altLang="zh-CN" dirty="0" smtClean="0"/>
              <a:t>Naïve Partitioning</a:t>
            </a:r>
          </a:p>
          <a:p>
            <a:pPr lvl="1"/>
            <a:r>
              <a:rPr lang="zh-CN" altLang="en-US" dirty="0" smtClean="0"/>
              <a:t>左深</a:t>
            </a:r>
            <a:r>
              <a:rPr lang="en-US" altLang="zh-CN" dirty="0" smtClean="0"/>
              <a:t>+CP</a:t>
            </a:r>
            <a:r>
              <a:rPr lang="zh-CN" altLang="en-US" dirty="0" smtClean="0"/>
              <a:t>，</a:t>
            </a:r>
            <a:r>
              <a:rPr lang="en-US" altLang="zh-CN" dirty="0" smtClean="0"/>
              <a:t>Θ(V)</a:t>
            </a:r>
            <a:r>
              <a:rPr lang="zh-CN" altLang="en-US" dirty="0" smtClean="0"/>
              <a:t>，</a:t>
            </a:r>
            <a:r>
              <a:rPr lang="en-US" altLang="zh-CN" dirty="0" smtClean="0">
                <a:solidFill>
                  <a:srgbClr val="FF0000"/>
                </a:solidFill>
              </a:rPr>
              <a:t>optimal</a:t>
            </a:r>
          </a:p>
          <a:p>
            <a:pPr lvl="1"/>
            <a:r>
              <a:rPr lang="zh-CN" altLang="en-US" dirty="0" smtClean="0"/>
              <a:t>左深</a:t>
            </a:r>
            <a:r>
              <a:rPr lang="en-US" altLang="zh-CN" dirty="0" smtClean="0"/>
              <a:t>+CP-free</a:t>
            </a:r>
            <a:r>
              <a:rPr lang="zh-CN" altLang="en-US" dirty="0" smtClean="0"/>
              <a:t>，</a:t>
            </a:r>
            <a:r>
              <a:rPr lang="en-US" altLang="zh-CN" dirty="0" smtClean="0"/>
              <a:t>Θ(V</a:t>
            </a:r>
            <a:r>
              <a:rPr lang="en-US" altLang="zh-CN" baseline="30000" dirty="0" smtClean="0"/>
              <a:t>2</a:t>
            </a:r>
            <a:r>
              <a:rPr lang="en-US" altLang="zh-CN" dirty="0" smtClean="0"/>
              <a:t>)</a:t>
            </a:r>
          </a:p>
          <a:p>
            <a:pPr lvl="1"/>
            <a:r>
              <a:rPr lang="en-US" altLang="zh-CN" dirty="0" err="1" smtClean="0"/>
              <a:t>Bushy+CP</a:t>
            </a:r>
            <a:r>
              <a:rPr lang="zh-CN" altLang="en-US" dirty="0" smtClean="0"/>
              <a:t>，修改第</a:t>
            </a:r>
            <a:r>
              <a:rPr lang="en-US" altLang="zh-CN" dirty="0" smtClean="0"/>
              <a:t>1</a:t>
            </a:r>
            <a:r>
              <a:rPr lang="zh-CN" altLang="en-US" dirty="0" smtClean="0"/>
              <a:t>行代码，</a:t>
            </a:r>
            <a:r>
              <a:rPr lang="en-US" altLang="zh-CN" dirty="0" smtClean="0"/>
              <a:t>Θ(2</a:t>
            </a:r>
            <a:r>
              <a:rPr lang="en-US" altLang="zh-CN" baseline="30000" dirty="0" smtClean="0"/>
              <a:t>V</a:t>
            </a:r>
            <a:r>
              <a:rPr lang="en-US" altLang="zh-CN" dirty="0" smtClean="0"/>
              <a:t>)</a:t>
            </a:r>
            <a:r>
              <a:rPr lang="zh-CN" altLang="en-US" dirty="0" smtClean="0"/>
              <a:t>，</a:t>
            </a:r>
            <a:r>
              <a:rPr lang="en-US" altLang="zh-CN" dirty="0" smtClean="0">
                <a:solidFill>
                  <a:srgbClr val="FF0000"/>
                </a:solidFill>
              </a:rPr>
              <a:t>optimal</a:t>
            </a:r>
          </a:p>
          <a:p>
            <a:pPr lvl="1"/>
            <a:r>
              <a:rPr lang="en-US" altLang="zh-CN" dirty="0" err="1" smtClean="0"/>
              <a:t>Bushy+CP-free</a:t>
            </a:r>
            <a:r>
              <a:rPr lang="zh-CN" altLang="en-US" dirty="0" smtClean="0"/>
              <a:t>，</a:t>
            </a:r>
            <a:r>
              <a:rPr lang="en-US" altLang="zh-CN" dirty="0" smtClean="0"/>
              <a:t>Θ(V*2</a:t>
            </a:r>
            <a:r>
              <a:rPr lang="en-US" altLang="zh-CN" baseline="30000" dirty="0" smtClean="0"/>
              <a:t>V</a:t>
            </a:r>
            <a:r>
              <a:rPr lang="en-US" altLang="zh-CN" dirty="0" smtClean="0"/>
              <a:t>)</a:t>
            </a:r>
          </a:p>
          <a:p>
            <a:pPr lvl="1"/>
            <a:endParaRPr lang="en-US" altLang="zh-CN" dirty="0"/>
          </a:p>
          <a:p>
            <a:r>
              <a:rPr lang="zh-CN" altLang="en-US" dirty="0"/>
              <a:t>称作</a:t>
            </a:r>
            <a:r>
              <a:rPr lang="en-US" altLang="zh-CN" dirty="0"/>
              <a:t>Naïve</a:t>
            </a:r>
            <a:r>
              <a:rPr lang="zh-CN" altLang="en-US" dirty="0"/>
              <a:t>的原因是</a:t>
            </a:r>
            <a:r>
              <a:rPr lang="zh-CN" altLang="en-US" dirty="0" smtClean="0"/>
              <a:t>没有利用连接图的信息（考虑</a:t>
            </a:r>
            <a:r>
              <a:rPr lang="zh-CN" altLang="en-US" dirty="0"/>
              <a:t>连接图的</a:t>
            </a:r>
            <a:r>
              <a:rPr lang="zh-CN" altLang="en-US" dirty="0" smtClean="0"/>
              <a:t>边</a:t>
            </a:r>
            <a:r>
              <a:rPr lang="zh-CN" altLang="en-US" dirty="0"/>
              <a:t>）</a:t>
            </a:r>
          </a:p>
          <a:p>
            <a:endParaRPr lang="en-US" altLang="zh-CN" dirty="0" smtClean="0"/>
          </a:p>
        </p:txBody>
      </p:sp>
      <p:pic>
        <p:nvPicPr>
          <p:cNvPr id="4" name="图片 3"/>
          <p:cNvPicPr>
            <a:picLocks noChangeAspect="1"/>
          </p:cNvPicPr>
          <p:nvPr/>
        </p:nvPicPr>
        <p:blipFill>
          <a:blip r:embed="rId3"/>
          <a:stretch>
            <a:fillRect/>
          </a:stretch>
        </p:blipFill>
        <p:spPr>
          <a:xfrm>
            <a:off x="4742151" y="1825625"/>
            <a:ext cx="3857625" cy="1733550"/>
          </a:xfrm>
          <a:prstGeom prst="rect">
            <a:avLst/>
          </a:prstGeom>
        </p:spPr>
      </p:pic>
    </p:spTree>
    <p:extLst>
      <p:ext uri="{BB962C8B-B14F-4D97-AF65-F5344CB8AC3E}">
        <p14:creationId xmlns:p14="http://schemas.microsoft.com/office/powerpoint/2010/main" val="7338469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Optimal Top-Down Partitioning</a:t>
            </a:r>
            <a:endParaRPr lang="zh-CN" altLang="en-US" dirty="0"/>
          </a:p>
        </p:txBody>
      </p:sp>
      <p:sp>
        <p:nvSpPr>
          <p:cNvPr id="3" name="内容占位符 2"/>
          <p:cNvSpPr>
            <a:spLocks noGrp="1"/>
          </p:cNvSpPr>
          <p:nvPr>
            <p:ph idx="1"/>
          </p:nvPr>
        </p:nvSpPr>
        <p:spPr/>
        <p:txBody>
          <a:bodyPr/>
          <a:lstStyle/>
          <a:p>
            <a:r>
              <a:rPr lang="en-US" altLang="zh-CN" dirty="0" smtClean="0"/>
              <a:t>Minimal Cuts</a:t>
            </a:r>
          </a:p>
          <a:p>
            <a:pPr lvl="1"/>
            <a:r>
              <a:rPr lang="zh-CN" altLang="en-US" dirty="0" smtClean="0"/>
              <a:t>对于左深计划空间，由于“图</a:t>
            </a:r>
            <a:r>
              <a:rPr lang="en-US" altLang="zh-CN" dirty="0"/>
              <a:t>G|</a:t>
            </a:r>
            <a:r>
              <a:rPr lang="en-US" altLang="zh-CN" baseline="-25000" dirty="0"/>
              <a:t>(V\{v})</a:t>
            </a:r>
            <a:r>
              <a:rPr lang="zh-CN" altLang="en-US" dirty="0" smtClean="0"/>
              <a:t>是不连通的当</a:t>
            </a:r>
            <a:r>
              <a:rPr lang="en-US" altLang="zh-CN" dirty="0" smtClean="0"/>
              <a:t>v</a:t>
            </a:r>
            <a:r>
              <a:rPr lang="zh-CN" altLang="en-US" dirty="0" smtClean="0"/>
              <a:t>是关节点时”，采用</a:t>
            </a:r>
            <a:r>
              <a:rPr lang="en-US" altLang="zh-CN" dirty="0" smtClean="0"/>
              <a:t>DFS</a:t>
            </a:r>
            <a:r>
              <a:rPr lang="zh-CN" altLang="en-US" dirty="0" smtClean="0"/>
              <a:t>算法，可使</a:t>
            </a:r>
            <a:r>
              <a:rPr lang="zh-CN" altLang="en-US" dirty="0"/>
              <a:t>左深</a:t>
            </a:r>
            <a:r>
              <a:rPr lang="en-US" altLang="zh-CN" dirty="0"/>
              <a:t>+</a:t>
            </a:r>
            <a:r>
              <a:rPr lang="en-US" altLang="zh-CN" dirty="0" smtClean="0"/>
              <a:t>CP-free</a:t>
            </a:r>
            <a:r>
              <a:rPr lang="zh-CN" altLang="en-US" dirty="0" smtClean="0"/>
              <a:t>的算法达到“</a:t>
            </a:r>
            <a:r>
              <a:rPr lang="en-US" altLang="zh-CN" dirty="0" smtClean="0"/>
              <a:t>optimal</a:t>
            </a:r>
            <a:r>
              <a:rPr lang="zh-CN" altLang="en-US" dirty="0" smtClean="0"/>
              <a:t>”</a:t>
            </a:r>
            <a:endParaRPr lang="en-US" altLang="zh-CN" dirty="0" smtClean="0"/>
          </a:p>
          <a:p>
            <a:pPr lvl="1"/>
            <a:r>
              <a:rPr lang="zh-CN" altLang="en-US" dirty="0" smtClean="0"/>
              <a:t>对于</a:t>
            </a:r>
            <a:r>
              <a:rPr lang="en-US" altLang="zh-CN" dirty="0" smtClean="0"/>
              <a:t>bushy</a:t>
            </a:r>
            <a:r>
              <a:rPr lang="zh-CN" altLang="en-US" dirty="0" smtClean="0"/>
              <a:t>空间，这种方法就不适用了</a:t>
            </a:r>
            <a:endParaRPr lang="en-US" altLang="zh-CN" dirty="0" smtClean="0"/>
          </a:p>
          <a:p>
            <a:pPr lvl="1"/>
            <a:endParaRPr lang="en-US" altLang="zh-CN" dirty="0" smtClean="0"/>
          </a:p>
          <a:p>
            <a:pPr lvl="1"/>
            <a:r>
              <a:rPr lang="zh-CN" altLang="en-US" dirty="0" smtClean="0"/>
              <a:t>以边为中心来认识</a:t>
            </a:r>
            <a:r>
              <a:rPr lang="en-US" altLang="zh-CN" dirty="0" smtClean="0"/>
              <a:t>partition</a:t>
            </a:r>
            <a:r>
              <a:rPr lang="zh-CN" altLang="en-US" dirty="0" smtClean="0"/>
              <a:t>的方式称为</a:t>
            </a:r>
            <a:r>
              <a:rPr lang="en-US" altLang="zh-CN" dirty="0" smtClean="0">
                <a:solidFill>
                  <a:srgbClr val="FF0000"/>
                </a:solidFill>
              </a:rPr>
              <a:t>graph cut</a:t>
            </a:r>
            <a:r>
              <a:rPr lang="zh-CN" altLang="en-US" dirty="0"/>
              <a:t>。</a:t>
            </a:r>
            <a:r>
              <a:rPr lang="zh-CN" altLang="en-US" dirty="0" smtClean="0"/>
              <a:t>既一组边，删掉其中某条，使</a:t>
            </a:r>
            <a:r>
              <a:rPr lang="en-US" altLang="zh-CN" dirty="0" smtClean="0"/>
              <a:t>G</a:t>
            </a:r>
            <a:r>
              <a:rPr lang="zh-CN" altLang="en-US" dirty="0" smtClean="0"/>
              <a:t>成为两个或多个</a:t>
            </a:r>
            <a:r>
              <a:rPr lang="en-US" altLang="zh-CN" dirty="0" smtClean="0"/>
              <a:t>components</a:t>
            </a:r>
          </a:p>
          <a:p>
            <a:pPr lvl="1"/>
            <a:r>
              <a:rPr lang="zh-CN" altLang="en-US" dirty="0" smtClean="0"/>
              <a:t>一个</a:t>
            </a:r>
            <a:r>
              <a:rPr lang="en-US" altLang="zh-CN" dirty="0" smtClean="0"/>
              <a:t>cut</a:t>
            </a:r>
            <a:r>
              <a:rPr lang="zh-CN" altLang="en-US" dirty="0" smtClean="0"/>
              <a:t>被称为</a:t>
            </a:r>
            <a:r>
              <a:rPr lang="en-US" altLang="zh-CN" dirty="0" smtClean="0"/>
              <a:t>minimal</a:t>
            </a:r>
            <a:r>
              <a:rPr lang="zh-CN" altLang="en-US" dirty="0" smtClean="0"/>
              <a:t>，如果每个子集不再含有</a:t>
            </a:r>
            <a:r>
              <a:rPr lang="en-US" altLang="zh-CN" dirty="0" smtClean="0"/>
              <a:t>cut</a:t>
            </a:r>
          </a:p>
          <a:p>
            <a:pPr lvl="1"/>
            <a:r>
              <a:rPr lang="zh-CN" altLang="en-US" dirty="0" smtClean="0"/>
              <a:t>推论：一个最小分割将</a:t>
            </a:r>
            <a:r>
              <a:rPr lang="en-US" altLang="zh-CN" dirty="0" smtClean="0"/>
              <a:t>G</a:t>
            </a:r>
            <a:r>
              <a:rPr lang="zh-CN" altLang="en-US" dirty="0" smtClean="0"/>
              <a:t>恰好分成两个连接组件</a:t>
            </a:r>
            <a:endParaRPr lang="en-US" altLang="zh-CN" dirty="0" smtClean="0"/>
          </a:p>
          <a:p>
            <a:pPr lvl="1"/>
            <a:endParaRPr lang="zh-CN" altLang="en-US" dirty="0"/>
          </a:p>
        </p:txBody>
      </p:sp>
    </p:spTree>
    <p:extLst>
      <p:ext uri="{BB962C8B-B14F-4D97-AF65-F5344CB8AC3E}">
        <p14:creationId xmlns:p14="http://schemas.microsoft.com/office/powerpoint/2010/main" val="12605295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3626</TotalTime>
  <Words>1885</Words>
  <Application>Microsoft Office PowerPoint</Application>
  <PresentationFormat>全屏显示(4:3)</PresentationFormat>
  <Paragraphs>258</Paragraphs>
  <Slides>49</Slides>
  <Notes>31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49</vt:i4>
      </vt:variant>
    </vt:vector>
  </HeadingPairs>
  <TitlesOfParts>
    <vt:vector size="55" baseType="lpstr">
      <vt:lpstr>宋体</vt:lpstr>
      <vt:lpstr>Arial</vt:lpstr>
      <vt:lpstr>Calibri</vt:lpstr>
      <vt:lpstr>Calibri Light</vt:lpstr>
      <vt:lpstr>Wingdings</vt:lpstr>
      <vt:lpstr>Office 主题</vt:lpstr>
      <vt:lpstr>Top-Down Join Enumeration Algorithms</vt:lpstr>
      <vt:lpstr>Optimal Top-Down Join Enumeration</vt:lpstr>
      <vt:lpstr>Introduction</vt:lpstr>
      <vt:lpstr>本文贡献</vt:lpstr>
      <vt:lpstr>名词解释</vt:lpstr>
      <vt:lpstr>Optimal Top-Down Partitioning</vt:lpstr>
      <vt:lpstr>Optimal Top-Down Partitioning</vt:lpstr>
      <vt:lpstr>Optimal Top-Down Partitioning</vt:lpstr>
      <vt:lpstr>Optimal Top-Down Partitioning</vt:lpstr>
      <vt:lpstr>Optimal Top-Down Partitioning</vt:lpstr>
      <vt:lpstr>Optimal Top-Down Partitioning</vt:lpstr>
      <vt:lpstr>Optimal Top-Down Partitioning</vt:lpstr>
      <vt:lpstr>Optimal Top-Down Partitioning</vt:lpstr>
      <vt:lpstr>Optimal Top-Down Partitioning</vt:lpstr>
      <vt:lpstr>Optimal Top-Down Partitioning</vt:lpstr>
      <vt:lpstr>Branch-And-Bound Pruning</vt:lpstr>
      <vt:lpstr>Branch-And-Bound Pruning</vt:lpstr>
      <vt:lpstr>Branch-And-Bound Pruning</vt:lpstr>
      <vt:lpstr>Branch-And-Bound Pruning</vt:lpstr>
      <vt:lpstr>Branch-And-Bound Pruning</vt:lpstr>
      <vt:lpstr>Branch-And-Bound Pruning</vt:lpstr>
      <vt:lpstr>A New, Highly Efficient, and Easy To Implement Top-Down Join Enumeration Algorithm</vt:lpstr>
      <vt:lpstr>Introduction</vt:lpstr>
      <vt:lpstr>MINCUTBRANCH</vt:lpstr>
      <vt:lpstr>PowerPoint 演示文稿</vt:lpstr>
      <vt:lpstr>Future Work</vt:lpstr>
      <vt:lpstr>Reassessing Top-Down Join Enumeration</vt:lpstr>
      <vt:lpstr>Introduction</vt:lpstr>
      <vt:lpstr>MINCUTLAZYIMP</vt:lpstr>
      <vt:lpstr>MINCUTLAZYIMP</vt:lpstr>
      <vt:lpstr>MINCUTAGAT</vt:lpstr>
      <vt:lpstr>Experiments</vt:lpstr>
      <vt:lpstr>Effective and Robust Pruning for Top-Down Join Enumeration Algorithms</vt:lpstr>
      <vt:lpstr>Introduction</vt:lpstr>
      <vt:lpstr>MINCUTCONSERVATIVE</vt:lpstr>
      <vt:lpstr>Branch and Bound Pruning</vt:lpstr>
      <vt:lpstr>Six Improvements</vt:lpstr>
      <vt:lpstr>Experiments</vt:lpstr>
      <vt:lpstr>Top Down Plan Generation: From Theory to Practice</vt:lpstr>
      <vt:lpstr>Introduction</vt:lpstr>
      <vt:lpstr>一些概念</vt:lpstr>
      <vt:lpstr>MINCUTCONSERVATIVEHYP</vt:lpstr>
      <vt:lpstr>GETCONNECTEDCOMPONENTS</vt:lpstr>
      <vt:lpstr>XMAP and CSET</vt:lpstr>
      <vt:lpstr>Evaluation</vt:lpstr>
      <vt:lpstr>PowerPoint 演示文稿</vt:lpstr>
      <vt:lpstr>PowerPoint 演示文稿</vt:lpstr>
      <vt:lpstr>PowerPoint 演示文稿</vt:lpstr>
      <vt:lpstr>For Impala</vt:lpstr>
    </vt:vector>
  </TitlesOfParts>
  <Company>udms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mjy</dc:creator>
  <cp:lastModifiedBy>mjy</cp:lastModifiedBy>
  <cp:revision>313</cp:revision>
  <dcterms:created xsi:type="dcterms:W3CDTF">2013-09-13T06:44:27Z</dcterms:created>
  <dcterms:modified xsi:type="dcterms:W3CDTF">2013-11-28T05:43:09Z</dcterms:modified>
</cp:coreProperties>
</file>