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77" r:id="rId4"/>
    <p:sldId id="284" r:id="rId5"/>
    <p:sldId id="279" r:id="rId6"/>
    <p:sldId id="280" r:id="rId7"/>
    <p:sldId id="266" r:id="rId8"/>
    <p:sldId id="281" r:id="rId9"/>
    <p:sldId id="262" r:id="rId10"/>
    <p:sldId id="268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B0930-C5E9-4B58-8AD6-7A85DC613B0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45591BD-9D0E-4C48-9BFE-57299122AA3C}">
      <dgm:prSet phldrT="[文字]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dirty="0" smtClean="0"/>
            <a:t>數據服務</a:t>
          </a:r>
          <a:endParaRPr lang="zh-TW" altLang="en-US" dirty="0"/>
        </a:p>
      </dgm:t>
    </dgm:pt>
    <dgm:pt modelId="{95388DF8-21A2-4293-885D-7CF8E7A7B453}" type="parTrans" cxnId="{7638D6B3-6BEE-40BE-8F58-F7F5F14CC9F2}">
      <dgm:prSet/>
      <dgm:spPr/>
      <dgm:t>
        <a:bodyPr/>
        <a:lstStyle/>
        <a:p>
          <a:endParaRPr lang="zh-TW" altLang="en-US"/>
        </a:p>
      </dgm:t>
    </dgm:pt>
    <dgm:pt modelId="{81A1D2D6-FAA8-4C17-8293-19137D1B0D39}" type="sibTrans" cxnId="{7638D6B3-6BEE-40BE-8F58-F7F5F14CC9F2}">
      <dgm:prSet/>
      <dgm:spPr>
        <a:solidFill>
          <a:srgbClr val="00B0F0"/>
        </a:solidFill>
      </dgm:spPr>
      <dgm:t>
        <a:bodyPr/>
        <a:lstStyle/>
        <a:p>
          <a:endParaRPr lang="zh-TW" altLang="en-US"/>
        </a:p>
      </dgm:t>
    </dgm:pt>
    <dgm:pt modelId="{A2E5B2F2-4885-4682-8022-E0ED38DFBD3E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000" smtClean="0"/>
            <a:t>數據標注</a:t>
          </a:r>
          <a:endParaRPr lang="zh-TW" altLang="en-US" sz="2000" dirty="0"/>
        </a:p>
      </dgm:t>
    </dgm:pt>
    <dgm:pt modelId="{B6128756-245E-4442-AC13-4ED92F063221}" type="parTrans" cxnId="{239C95A0-8578-45F3-9059-E334B04D5F5D}">
      <dgm:prSet/>
      <dgm:spPr/>
      <dgm:t>
        <a:bodyPr/>
        <a:lstStyle/>
        <a:p>
          <a:endParaRPr lang="zh-TW" altLang="en-US"/>
        </a:p>
      </dgm:t>
    </dgm:pt>
    <dgm:pt modelId="{81FAB1EC-2F28-4465-8880-513BB169D614}" type="sibTrans" cxnId="{239C95A0-8578-45F3-9059-E334B04D5F5D}">
      <dgm:prSet/>
      <dgm:spPr/>
      <dgm:t>
        <a:bodyPr/>
        <a:lstStyle/>
        <a:p>
          <a:endParaRPr lang="zh-TW" altLang="en-US"/>
        </a:p>
      </dgm:t>
    </dgm:pt>
    <dgm:pt modelId="{9A89C3BD-FDE5-4377-AFAE-ADAE7F599A51}">
      <dgm:prSet phldrT="[文字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zh-CN" altLang="en-US" dirty="0" smtClean="0"/>
            <a:t>訓練服務</a:t>
          </a:r>
          <a:endParaRPr lang="zh-TW" altLang="en-US" dirty="0"/>
        </a:p>
      </dgm:t>
    </dgm:pt>
    <dgm:pt modelId="{EE47C4D4-FBAF-41AC-8DF2-33E1F3297C16}" type="parTrans" cxnId="{70ADABC2-3600-4F22-B4F6-1819A81D75CF}">
      <dgm:prSet/>
      <dgm:spPr/>
      <dgm:t>
        <a:bodyPr/>
        <a:lstStyle/>
        <a:p>
          <a:endParaRPr lang="zh-TW" altLang="en-US"/>
        </a:p>
      </dgm:t>
    </dgm:pt>
    <dgm:pt modelId="{4B1A0EFD-3D25-41D3-A30B-2C2478E8D6E2}" type="sibTrans" cxnId="{70ADABC2-3600-4F22-B4F6-1819A81D75CF}">
      <dgm:prSet/>
      <dgm:spPr>
        <a:solidFill>
          <a:srgbClr val="92D050"/>
        </a:solidFill>
      </dgm:spPr>
      <dgm:t>
        <a:bodyPr/>
        <a:lstStyle/>
        <a:p>
          <a:endParaRPr lang="zh-TW" altLang="en-US"/>
        </a:p>
      </dgm:t>
    </dgm:pt>
    <dgm:pt modelId="{506A0C37-E0C2-488E-8FFE-C1FE36729120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000" dirty="0" smtClean="0"/>
            <a:t>定制算法</a:t>
          </a:r>
          <a:endParaRPr lang="zh-TW" altLang="en-US" sz="2000" dirty="0"/>
        </a:p>
      </dgm:t>
    </dgm:pt>
    <dgm:pt modelId="{09D44CE7-16F0-475C-8F27-0C7E7330C5E0}" type="parTrans" cxnId="{CE71D253-B558-43C4-9209-977572374DC5}">
      <dgm:prSet/>
      <dgm:spPr/>
      <dgm:t>
        <a:bodyPr/>
        <a:lstStyle/>
        <a:p>
          <a:endParaRPr lang="zh-TW" altLang="en-US"/>
        </a:p>
      </dgm:t>
    </dgm:pt>
    <dgm:pt modelId="{012A100A-86E5-4D34-9BBF-15605BD4125B}" type="sibTrans" cxnId="{CE71D253-B558-43C4-9209-977572374DC5}">
      <dgm:prSet/>
      <dgm:spPr/>
      <dgm:t>
        <a:bodyPr/>
        <a:lstStyle/>
        <a:p>
          <a:endParaRPr lang="zh-TW" altLang="en-US"/>
        </a:p>
      </dgm:t>
    </dgm:pt>
    <dgm:pt modelId="{A4AC16FF-4D24-4913-8861-F991264B0444}">
      <dgm:prSet phldrT="[文字]"/>
      <dgm:spPr>
        <a:solidFill>
          <a:schemeClr val="tx1">
            <a:lumMod val="85000"/>
          </a:schemeClr>
        </a:solidFill>
        <a:ln>
          <a:solidFill>
            <a:schemeClr val="tx1">
              <a:lumMod val="85000"/>
            </a:schemeClr>
          </a:solidFill>
        </a:ln>
      </dgm:spPr>
      <dgm:t>
        <a:bodyPr/>
        <a:lstStyle/>
        <a:p>
          <a:r>
            <a:rPr lang="zh-CN" altLang="en-US" dirty="0" smtClean="0"/>
            <a:t>監控服務</a:t>
          </a:r>
          <a:endParaRPr lang="zh-TW" altLang="en-US" dirty="0"/>
        </a:p>
      </dgm:t>
    </dgm:pt>
    <dgm:pt modelId="{4FDE2BF2-6860-45DF-9D68-937EDE574070}" type="parTrans" cxnId="{229E311A-32DC-4AFE-BB5B-A61ADCA68102}">
      <dgm:prSet/>
      <dgm:spPr/>
      <dgm:t>
        <a:bodyPr/>
        <a:lstStyle/>
        <a:p>
          <a:endParaRPr lang="zh-TW" altLang="en-US"/>
        </a:p>
      </dgm:t>
    </dgm:pt>
    <dgm:pt modelId="{09F670CA-E0F7-4913-AD0F-22D4889683BB}" type="sibTrans" cxnId="{229E311A-32DC-4AFE-BB5B-A61ADCA68102}">
      <dgm:prSet/>
      <dgm:spPr/>
      <dgm:t>
        <a:bodyPr/>
        <a:lstStyle/>
        <a:p>
          <a:endParaRPr lang="zh-TW" altLang="en-US"/>
        </a:p>
      </dgm:t>
    </dgm:pt>
    <dgm:pt modelId="{E737DBE8-A692-4EF7-9CD8-FB1559E4AAF0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000" dirty="0" smtClean="0"/>
            <a:t>實時報警</a:t>
          </a:r>
          <a:endParaRPr lang="zh-TW" altLang="en-US" sz="2000" dirty="0"/>
        </a:p>
      </dgm:t>
    </dgm:pt>
    <dgm:pt modelId="{29A74DA5-0112-4D9F-81A3-BBF992A19A22}" type="parTrans" cxnId="{3BDE31DC-E60D-4FF7-872B-EF342B27C655}">
      <dgm:prSet/>
      <dgm:spPr/>
      <dgm:t>
        <a:bodyPr/>
        <a:lstStyle/>
        <a:p>
          <a:endParaRPr lang="zh-TW" altLang="en-US"/>
        </a:p>
      </dgm:t>
    </dgm:pt>
    <dgm:pt modelId="{99D5789D-EF5D-4A4E-975B-20F2921648A7}" type="sibTrans" cxnId="{3BDE31DC-E60D-4FF7-872B-EF342B27C655}">
      <dgm:prSet/>
      <dgm:spPr/>
      <dgm:t>
        <a:bodyPr/>
        <a:lstStyle/>
        <a:p>
          <a:endParaRPr lang="zh-TW" altLang="en-US"/>
        </a:p>
      </dgm:t>
    </dgm:pt>
    <dgm:pt modelId="{FDBD3AD8-AB65-4F9F-A495-34EEC0609385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000" dirty="0" smtClean="0"/>
            <a:t>數據審核</a:t>
          </a:r>
          <a:endParaRPr lang="zh-TW" altLang="en-US" sz="2000" dirty="0"/>
        </a:p>
      </dgm:t>
    </dgm:pt>
    <dgm:pt modelId="{2D90172D-60E8-43DE-A6A5-7D30989B31D1}" type="parTrans" cxnId="{98968C61-5C5A-4AC5-8E26-DC1614BF2ED0}">
      <dgm:prSet/>
      <dgm:spPr/>
      <dgm:t>
        <a:bodyPr/>
        <a:lstStyle/>
        <a:p>
          <a:endParaRPr lang="zh-TW" altLang="en-US"/>
        </a:p>
      </dgm:t>
    </dgm:pt>
    <dgm:pt modelId="{47731519-2069-4F70-AAE8-ADA35B5B07DD}" type="sibTrans" cxnId="{98968C61-5C5A-4AC5-8E26-DC1614BF2ED0}">
      <dgm:prSet/>
      <dgm:spPr/>
      <dgm:t>
        <a:bodyPr/>
        <a:lstStyle/>
        <a:p>
          <a:endParaRPr lang="zh-TW" altLang="en-US"/>
        </a:p>
      </dgm:t>
    </dgm:pt>
    <dgm:pt modelId="{2BE907FA-557A-42F4-BAF2-DCADCC454614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000" dirty="0" smtClean="0"/>
            <a:t>通用算法</a:t>
          </a:r>
          <a:endParaRPr lang="zh-TW" altLang="en-US" sz="2000" dirty="0"/>
        </a:p>
      </dgm:t>
    </dgm:pt>
    <dgm:pt modelId="{C22EEE5F-96B8-4E0E-AE4E-340FD3FF0016}" type="parTrans" cxnId="{000634DE-6E37-48A9-8000-E44AFD27D4BD}">
      <dgm:prSet/>
      <dgm:spPr/>
      <dgm:t>
        <a:bodyPr/>
        <a:lstStyle/>
        <a:p>
          <a:endParaRPr lang="zh-TW" altLang="en-US"/>
        </a:p>
      </dgm:t>
    </dgm:pt>
    <dgm:pt modelId="{94B074B8-3503-4F93-A41A-E8486D57DBA4}" type="sibTrans" cxnId="{000634DE-6E37-48A9-8000-E44AFD27D4BD}">
      <dgm:prSet/>
      <dgm:spPr/>
      <dgm:t>
        <a:bodyPr/>
        <a:lstStyle/>
        <a:p>
          <a:endParaRPr lang="zh-TW" altLang="en-US"/>
        </a:p>
      </dgm:t>
    </dgm:pt>
    <dgm:pt modelId="{39794F2B-26DC-48AB-BD98-A296593FEEC8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000" dirty="0" smtClean="0"/>
            <a:t>算法迭代</a:t>
          </a:r>
          <a:endParaRPr lang="zh-TW" altLang="en-US" sz="2000" dirty="0"/>
        </a:p>
      </dgm:t>
    </dgm:pt>
    <dgm:pt modelId="{3130443B-90A0-4760-9B50-E90BAF955E93}" type="parTrans" cxnId="{0214037B-BE1B-4774-9E82-DC5CDB5D4540}">
      <dgm:prSet/>
      <dgm:spPr/>
      <dgm:t>
        <a:bodyPr/>
        <a:lstStyle/>
        <a:p>
          <a:endParaRPr lang="zh-TW" altLang="en-US"/>
        </a:p>
      </dgm:t>
    </dgm:pt>
    <dgm:pt modelId="{905319FD-7423-4D40-9A0D-87A968E6884E}" type="sibTrans" cxnId="{0214037B-BE1B-4774-9E82-DC5CDB5D4540}">
      <dgm:prSet/>
      <dgm:spPr/>
      <dgm:t>
        <a:bodyPr/>
        <a:lstStyle/>
        <a:p>
          <a:endParaRPr lang="zh-TW" altLang="en-US"/>
        </a:p>
      </dgm:t>
    </dgm:pt>
    <dgm:pt modelId="{AFE31782-C0DB-430F-9CF0-47D70608205F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000" dirty="0" smtClean="0"/>
            <a:t>實時檢測情況</a:t>
          </a:r>
          <a:endParaRPr lang="zh-TW" altLang="en-US" sz="2000" dirty="0"/>
        </a:p>
      </dgm:t>
    </dgm:pt>
    <dgm:pt modelId="{2178CD3E-71BA-45E8-AA84-F65CE021D6CC}" type="parTrans" cxnId="{9F2AAE0C-26A3-496B-8466-AE626904102F}">
      <dgm:prSet/>
      <dgm:spPr/>
      <dgm:t>
        <a:bodyPr/>
        <a:lstStyle/>
        <a:p>
          <a:endParaRPr lang="zh-TW" altLang="en-US"/>
        </a:p>
      </dgm:t>
    </dgm:pt>
    <dgm:pt modelId="{3AC761A2-7A00-44C3-8CC1-BE6C3913E3AA}" type="sibTrans" cxnId="{9F2AAE0C-26A3-496B-8466-AE626904102F}">
      <dgm:prSet/>
      <dgm:spPr/>
      <dgm:t>
        <a:bodyPr/>
        <a:lstStyle/>
        <a:p>
          <a:endParaRPr lang="zh-TW" altLang="en-US"/>
        </a:p>
      </dgm:t>
    </dgm:pt>
    <dgm:pt modelId="{F12723C0-6D9F-48B8-AC3B-BC83BD70C73E}" type="pres">
      <dgm:prSet presAssocID="{AD4B0930-C5E9-4B58-8AD6-7A85DC613B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AA22ACF-D973-4AB4-B236-58A03F048C5E}" type="pres">
      <dgm:prSet presAssocID="{745591BD-9D0E-4C48-9BFE-57299122AA3C}" presName="composite" presStyleCnt="0"/>
      <dgm:spPr/>
    </dgm:pt>
    <dgm:pt modelId="{8B6CCE0D-0809-44D9-B8D4-35FE73D5F1A9}" type="pres">
      <dgm:prSet presAssocID="{745591BD-9D0E-4C48-9BFE-57299122AA3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6ADFA15-C0CF-46BA-A2B2-34393B17285B}" type="pres">
      <dgm:prSet presAssocID="{745591BD-9D0E-4C48-9BFE-57299122AA3C}" presName="parSh" presStyleLbl="node1" presStyleIdx="0" presStyleCnt="3"/>
      <dgm:spPr/>
      <dgm:t>
        <a:bodyPr/>
        <a:lstStyle/>
        <a:p>
          <a:endParaRPr lang="zh-TW" altLang="en-US"/>
        </a:p>
      </dgm:t>
    </dgm:pt>
    <dgm:pt modelId="{2503154E-9739-4AD0-8A9D-B7412D8913CC}" type="pres">
      <dgm:prSet presAssocID="{745591BD-9D0E-4C48-9BFE-57299122AA3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DF0C9C-2382-4BA9-98C1-0518450A5750}" type="pres">
      <dgm:prSet presAssocID="{81A1D2D6-FAA8-4C17-8293-19137D1B0D39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E04D6F2F-64E8-436B-81AC-16E0B5A58BE3}" type="pres">
      <dgm:prSet presAssocID="{81A1D2D6-FAA8-4C17-8293-19137D1B0D39}" presName="connTx" presStyleLbl="sibTrans2D1" presStyleIdx="0" presStyleCnt="2"/>
      <dgm:spPr/>
      <dgm:t>
        <a:bodyPr/>
        <a:lstStyle/>
        <a:p>
          <a:endParaRPr lang="zh-TW" altLang="en-US"/>
        </a:p>
      </dgm:t>
    </dgm:pt>
    <dgm:pt modelId="{82943DE6-6446-4E05-A822-B4053F0B7E8F}" type="pres">
      <dgm:prSet presAssocID="{9A89C3BD-FDE5-4377-AFAE-ADAE7F599A51}" presName="composite" presStyleCnt="0"/>
      <dgm:spPr/>
    </dgm:pt>
    <dgm:pt modelId="{ED6D1965-74B9-4E9D-9D2A-B6097CF974C2}" type="pres">
      <dgm:prSet presAssocID="{9A89C3BD-FDE5-4377-AFAE-ADAE7F599A5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EE8D18-AD71-4783-AC74-ED898D0D76AB}" type="pres">
      <dgm:prSet presAssocID="{9A89C3BD-FDE5-4377-AFAE-ADAE7F599A51}" presName="parSh" presStyleLbl="node1" presStyleIdx="1" presStyleCnt="3"/>
      <dgm:spPr/>
      <dgm:t>
        <a:bodyPr/>
        <a:lstStyle/>
        <a:p>
          <a:endParaRPr lang="zh-TW" altLang="en-US"/>
        </a:p>
      </dgm:t>
    </dgm:pt>
    <dgm:pt modelId="{6F1C06B3-D36A-4B9E-AAB6-F4DAE6112025}" type="pres">
      <dgm:prSet presAssocID="{9A89C3BD-FDE5-4377-AFAE-ADAE7F599A5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CAF5C5-6199-4AAC-AC8B-89DF31132953}" type="pres">
      <dgm:prSet presAssocID="{4B1A0EFD-3D25-41D3-A30B-2C2478E8D6E2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62632458-0C9D-4895-9964-3F92523904DA}" type="pres">
      <dgm:prSet presAssocID="{4B1A0EFD-3D25-41D3-A30B-2C2478E8D6E2}" presName="connTx" presStyleLbl="sibTrans2D1" presStyleIdx="1" presStyleCnt="2"/>
      <dgm:spPr/>
      <dgm:t>
        <a:bodyPr/>
        <a:lstStyle/>
        <a:p>
          <a:endParaRPr lang="zh-TW" altLang="en-US"/>
        </a:p>
      </dgm:t>
    </dgm:pt>
    <dgm:pt modelId="{70FCB387-B60D-40CF-946A-6F1B0C887D7F}" type="pres">
      <dgm:prSet presAssocID="{A4AC16FF-4D24-4913-8861-F991264B0444}" presName="composite" presStyleCnt="0"/>
      <dgm:spPr/>
    </dgm:pt>
    <dgm:pt modelId="{1B54616C-2B26-47C4-923D-0735C07E4C23}" type="pres">
      <dgm:prSet presAssocID="{A4AC16FF-4D24-4913-8861-F991264B044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6D7498-7CE3-4D89-A560-545DB4BB8278}" type="pres">
      <dgm:prSet presAssocID="{A4AC16FF-4D24-4913-8861-F991264B0444}" presName="parSh" presStyleLbl="node1" presStyleIdx="2" presStyleCnt="3"/>
      <dgm:spPr/>
      <dgm:t>
        <a:bodyPr/>
        <a:lstStyle/>
        <a:p>
          <a:endParaRPr lang="zh-TW" altLang="en-US"/>
        </a:p>
      </dgm:t>
    </dgm:pt>
    <dgm:pt modelId="{4FCB9389-91AA-4A40-B33B-1072C93125DC}" type="pres">
      <dgm:prSet presAssocID="{A4AC16FF-4D24-4913-8861-F991264B0444}" presName="desTx" presStyleLbl="fgAcc1" presStyleIdx="2" presStyleCnt="3" custScaleX="1142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214037B-BE1B-4774-9E82-DC5CDB5D4540}" srcId="{9A89C3BD-FDE5-4377-AFAE-ADAE7F599A51}" destId="{39794F2B-26DC-48AB-BD98-A296593FEEC8}" srcOrd="2" destOrd="0" parTransId="{3130443B-90A0-4760-9B50-E90BAF955E93}" sibTransId="{905319FD-7423-4D40-9A0D-87A968E6884E}"/>
    <dgm:cxn modelId="{0A42E8FF-E7BB-4B98-9C7A-0B3DBAFFCC0C}" type="presOf" srcId="{A4AC16FF-4D24-4913-8861-F991264B0444}" destId="{CF6D7498-7CE3-4D89-A560-545DB4BB8278}" srcOrd="1" destOrd="0" presId="urn:microsoft.com/office/officeart/2005/8/layout/process3"/>
    <dgm:cxn modelId="{1914FB7E-C445-4374-B097-C9647D61916C}" type="presOf" srcId="{39794F2B-26DC-48AB-BD98-A296593FEEC8}" destId="{6F1C06B3-D36A-4B9E-AAB6-F4DAE6112025}" srcOrd="0" destOrd="2" presId="urn:microsoft.com/office/officeart/2005/8/layout/process3"/>
    <dgm:cxn modelId="{96B54BAF-5332-4387-9CDA-0B48C72C5379}" type="presOf" srcId="{4B1A0EFD-3D25-41D3-A30B-2C2478E8D6E2}" destId="{8ACAF5C5-6199-4AAC-AC8B-89DF31132953}" srcOrd="0" destOrd="0" presId="urn:microsoft.com/office/officeart/2005/8/layout/process3"/>
    <dgm:cxn modelId="{6DF00D4A-E533-4993-A67B-2D04DCA1EFFB}" type="presOf" srcId="{AFE31782-C0DB-430F-9CF0-47D70608205F}" destId="{4FCB9389-91AA-4A40-B33B-1072C93125DC}" srcOrd="0" destOrd="1" presId="urn:microsoft.com/office/officeart/2005/8/layout/process3"/>
    <dgm:cxn modelId="{70ADABC2-3600-4F22-B4F6-1819A81D75CF}" srcId="{AD4B0930-C5E9-4B58-8AD6-7A85DC613B0C}" destId="{9A89C3BD-FDE5-4377-AFAE-ADAE7F599A51}" srcOrd="1" destOrd="0" parTransId="{EE47C4D4-FBAF-41AC-8DF2-33E1F3297C16}" sibTransId="{4B1A0EFD-3D25-41D3-A30B-2C2478E8D6E2}"/>
    <dgm:cxn modelId="{510C8308-4863-496C-BE6E-B7DEB31806CA}" type="presOf" srcId="{81A1D2D6-FAA8-4C17-8293-19137D1B0D39}" destId="{E04D6F2F-64E8-436B-81AC-16E0B5A58BE3}" srcOrd="1" destOrd="0" presId="urn:microsoft.com/office/officeart/2005/8/layout/process3"/>
    <dgm:cxn modelId="{9F2AAE0C-26A3-496B-8466-AE626904102F}" srcId="{A4AC16FF-4D24-4913-8861-F991264B0444}" destId="{AFE31782-C0DB-430F-9CF0-47D70608205F}" srcOrd="1" destOrd="0" parTransId="{2178CD3E-71BA-45E8-AA84-F65CE021D6CC}" sibTransId="{3AC761A2-7A00-44C3-8CC1-BE6C3913E3AA}"/>
    <dgm:cxn modelId="{FE740801-C105-4079-8525-43A3783E7714}" type="presOf" srcId="{9A89C3BD-FDE5-4377-AFAE-ADAE7F599A51}" destId="{ED6D1965-74B9-4E9D-9D2A-B6097CF974C2}" srcOrd="0" destOrd="0" presId="urn:microsoft.com/office/officeart/2005/8/layout/process3"/>
    <dgm:cxn modelId="{E288EA9B-97BC-41CC-A0E9-AB2071B7C4E1}" type="presOf" srcId="{4B1A0EFD-3D25-41D3-A30B-2C2478E8D6E2}" destId="{62632458-0C9D-4895-9964-3F92523904DA}" srcOrd="1" destOrd="0" presId="urn:microsoft.com/office/officeart/2005/8/layout/process3"/>
    <dgm:cxn modelId="{F69E071E-993B-4346-B19D-1E7B671D9FDA}" type="presOf" srcId="{2BE907FA-557A-42F4-BAF2-DCADCC454614}" destId="{6F1C06B3-D36A-4B9E-AAB6-F4DAE6112025}" srcOrd="0" destOrd="1" presId="urn:microsoft.com/office/officeart/2005/8/layout/process3"/>
    <dgm:cxn modelId="{69DA4644-DAD0-4F6D-91EA-4D13C0EADEEF}" type="presOf" srcId="{AD4B0930-C5E9-4B58-8AD6-7A85DC613B0C}" destId="{F12723C0-6D9F-48B8-AC3B-BC83BD70C73E}" srcOrd="0" destOrd="0" presId="urn:microsoft.com/office/officeart/2005/8/layout/process3"/>
    <dgm:cxn modelId="{7740CDA2-2C40-4D44-A48D-5EAD8C071C09}" type="presOf" srcId="{506A0C37-E0C2-488E-8FFE-C1FE36729120}" destId="{6F1C06B3-D36A-4B9E-AAB6-F4DAE6112025}" srcOrd="0" destOrd="0" presId="urn:microsoft.com/office/officeart/2005/8/layout/process3"/>
    <dgm:cxn modelId="{3BDE31DC-E60D-4FF7-872B-EF342B27C655}" srcId="{A4AC16FF-4D24-4913-8861-F991264B0444}" destId="{E737DBE8-A692-4EF7-9CD8-FB1559E4AAF0}" srcOrd="0" destOrd="0" parTransId="{29A74DA5-0112-4D9F-81A3-BBF992A19A22}" sibTransId="{99D5789D-EF5D-4A4E-975B-20F2921648A7}"/>
    <dgm:cxn modelId="{CE71D253-B558-43C4-9209-977572374DC5}" srcId="{9A89C3BD-FDE5-4377-AFAE-ADAE7F599A51}" destId="{506A0C37-E0C2-488E-8FFE-C1FE36729120}" srcOrd="0" destOrd="0" parTransId="{09D44CE7-16F0-475C-8F27-0C7E7330C5E0}" sibTransId="{012A100A-86E5-4D34-9BBF-15605BD4125B}"/>
    <dgm:cxn modelId="{FC030829-36E0-4E3D-8E8B-4D9775E4BABB}" type="presOf" srcId="{E737DBE8-A692-4EF7-9CD8-FB1559E4AAF0}" destId="{4FCB9389-91AA-4A40-B33B-1072C93125DC}" srcOrd="0" destOrd="0" presId="urn:microsoft.com/office/officeart/2005/8/layout/process3"/>
    <dgm:cxn modelId="{933AB2DF-C741-449F-B910-78D281C7F410}" type="presOf" srcId="{745591BD-9D0E-4C48-9BFE-57299122AA3C}" destId="{76ADFA15-C0CF-46BA-A2B2-34393B17285B}" srcOrd="1" destOrd="0" presId="urn:microsoft.com/office/officeart/2005/8/layout/process3"/>
    <dgm:cxn modelId="{FD701636-4939-4E17-99CB-5977381500B4}" type="presOf" srcId="{745591BD-9D0E-4C48-9BFE-57299122AA3C}" destId="{8B6CCE0D-0809-44D9-B8D4-35FE73D5F1A9}" srcOrd="0" destOrd="0" presId="urn:microsoft.com/office/officeart/2005/8/layout/process3"/>
    <dgm:cxn modelId="{229E311A-32DC-4AFE-BB5B-A61ADCA68102}" srcId="{AD4B0930-C5E9-4B58-8AD6-7A85DC613B0C}" destId="{A4AC16FF-4D24-4913-8861-F991264B0444}" srcOrd="2" destOrd="0" parTransId="{4FDE2BF2-6860-45DF-9D68-937EDE574070}" sibTransId="{09F670CA-E0F7-4913-AD0F-22D4889683BB}"/>
    <dgm:cxn modelId="{DF36DCD0-B2AC-4B4C-9C55-A5069E7CA8BE}" type="presOf" srcId="{FDBD3AD8-AB65-4F9F-A495-34EEC0609385}" destId="{2503154E-9739-4AD0-8A9D-B7412D8913CC}" srcOrd="0" destOrd="1" presId="urn:microsoft.com/office/officeart/2005/8/layout/process3"/>
    <dgm:cxn modelId="{98968C61-5C5A-4AC5-8E26-DC1614BF2ED0}" srcId="{745591BD-9D0E-4C48-9BFE-57299122AA3C}" destId="{FDBD3AD8-AB65-4F9F-A495-34EEC0609385}" srcOrd="1" destOrd="0" parTransId="{2D90172D-60E8-43DE-A6A5-7D30989B31D1}" sibTransId="{47731519-2069-4F70-AAE8-ADA35B5B07DD}"/>
    <dgm:cxn modelId="{239C95A0-8578-45F3-9059-E334B04D5F5D}" srcId="{745591BD-9D0E-4C48-9BFE-57299122AA3C}" destId="{A2E5B2F2-4885-4682-8022-E0ED38DFBD3E}" srcOrd="0" destOrd="0" parTransId="{B6128756-245E-4442-AC13-4ED92F063221}" sibTransId="{81FAB1EC-2F28-4465-8880-513BB169D614}"/>
    <dgm:cxn modelId="{AB148108-83C6-415E-B19C-67FF9D717A13}" type="presOf" srcId="{81A1D2D6-FAA8-4C17-8293-19137D1B0D39}" destId="{F7DF0C9C-2382-4BA9-98C1-0518450A5750}" srcOrd="0" destOrd="0" presId="urn:microsoft.com/office/officeart/2005/8/layout/process3"/>
    <dgm:cxn modelId="{996A0370-28C9-457E-B123-EE30E0982F83}" type="presOf" srcId="{A2E5B2F2-4885-4682-8022-E0ED38DFBD3E}" destId="{2503154E-9739-4AD0-8A9D-B7412D8913CC}" srcOrd="0" destOrd="0" presId="urn:microsoft.com/office/officeart/2005/8/layout/process3"/>
    <dgm:cxn modelId="{000634DE-6E37-48A9-8000-E44AFD27D4BD}" srcId="{9A89C3BD-FDE5-4377-AFAE-ADAE7F599A51}" destId="{2BE907FA-557A-42F4-BAF2-DCADCC454614}" srcOrd="1" destOrd="0" parTransId="{C22EEE5F-96B8-4E0E-AE4E-340FD3FF0016}" sibTransId="{94B074B8-3503-4F93-A41A-E8486D57DBA4}"/>
    <dgm:cxn modelId="{7638D6B3-6BEE-40BE-8F58-F7F5F14CC9F2}" srcId="{AD4B0930-C5E9-4B58-8AD6-7A85DC613B0C}" destId="{745591BD-9D0E-4C48-9BFE-57299122AA3C}" srcOrd="0" destOrd="0" parTransId="{95388DF8-21A2-4293-885D-7CF8E7A7B453}" sibTransId="{81A1D2D6-FAA8-4C17-8293-19137D1B0D39}"/>
    <dgm:cxn modelId="{6CA0294E-E452-4253-B5BF-693A780DA4C6}" type="presOf" srcId="{9A89C3BD-FDE5-4377-AFAE-ADAE7F599A51}" destId="{64EE8D18-AD71-4783-AC74-ED898D0D76AB}" srcOrd="1" destOrd="0" presId="urn:microsoft.com/office/officeart/2005/8/layout/process3"/>
    <dgm:cxn modelId="{28016D11-9B11-45C1-92DE-5AECA96FAF34}" type="presOf" srcId="{A4AC16FF-4D24-4913-8861-F991264B0444}" destId="{1B54616C-2B26-47C4-923D-0735C07E4C23}" srcOrd="0" destOrd="0" presId="urn:microsoft.com/office/officeart/2005/8/layout/process3"/>
    <dgm:cxn modelId="{D6BDCB4A-40B2-4B17-8C48-E433BF97C4F3}" type="presParOf" srcId="{F12723C0-6D9F-48B8-AC3B-BC83BD70C73E}" destId="{AAA22ACF-D973-4AB4-B236-58A03F048C5E}" srcOrd="0" destOrd="0" presId="urn:microsoft.com/office/officeart/2005/8/layout/process3"/>
    <dgm:cxn modelId="{DE190079-F898-42DB-A613-853FD5840822}" type="presParOf" srcId="{AAA22ACF-D973-4AB4-B236-58A03F048C5E}" destId="{8B6CCE0D-0809-44D9-B8D4-35FE73D5F1A9}" srcOrd="0" destOrd="0" presId="urn:microsoft.com/office/officeart/2005/8/layout/process3"/>
    <dgm:cxn modelId="{E6DEC194-4856-4A85-B32C-F29DA71F12BD}" type="presParOf" srcId="{AAA22ACF-D973-4AB4-B236-58A03F048C5E}" destId="{76ADFA15-C0CF-46BA-A2B2-34393B17285B}" srcOrd="1" destOrd="0" presId="urn:microsoft.com/office/officeart/2005/8/layout/process3"/>
    <dgm:cxn modelId="{51648493-2E23-4BA4-A6AE-E62A69EAE9DF}" type="presParOf" srcId="{AAA22ACF-D973-4AB4-B236-58A03F048C5E}" destId="{2503154E-9739-4AD0-8A9D-B7412D8913CC}" srcOrd="2" destOrd="0" presId="urn:microsoft.com/office/officeart/2005/8/layout/process3"/>
    <dgm:cxn modelId="{6331C0B1-00F4-49E1-B70D-9815B4954594}" type="presParOf" srcId="{F12723C0-6D9F-48B8-AC3B-BC83BD70C73E}" destId="{F7DF0C9C-2382-4BA9-98C1-0518450A5750}" srcOrd="1" destOrd="0" presId="urn:microsoft.com/office/officeart/2005/8/layout/process3"/>
    <dgm:cxn modelId="{845B45C4-C37F-4FFB-AA5A-C2A108590FE0}" type="presParOf" srcId="{F7DF0C9C-2382-4BA9-98C1-0518450A5750}" destId="{E04D6F2F-64E8-436B-81AC-16E0B5A58BE3}" srcOrd="0" destOrd="0" presId="urn:microsoft.com/office/officeart/2005/8/layout/process3"/>
    <dgm:cxn modelId="{09707A67-D897-47BC-9FB8-C30840B2B8F6}" type="presParOf" srcId="{F12723C0-6D9F-48B8-AC3B-BC83BD70C73E}" destId="{82943DE6-6446-4E05-A822-B4053F0B7E8F}" srcOrd="2" destOrd="0" presId="urn:microsoft.com/office/officeart/2005/8/layout/process3"/>
    <dgm:cxn modelId="{EA6E448C-6533-4E1A-8D62-7C4650ACD689}" type="presParOf" srcId="{82943DE6-6446-4E05-A822-B4053F0B7E8F}" destId="{ED6D1965-74B9-4E9D-9D2A-B6097CF974C2}" srcOrd="0" destOrd="0" presId="urn:microsoft.com/office/officeart/2005/8/layout/process3"/>
    <dgm:cxn modelId="{EECC0478-E5BA-440D-B6DF-7F169B718681}" type="presParOf" srcId="{82943DE6-6446-4E05-A822-B4053F0B7E8F}" destId="{64EE8D18-AD71-4783-AC74-ED898D0D76AB}" srcOrd="1" destOrd="0" presId="urn:microsoft.com/office/officeart/2005/8/layout/process3"/>
    <dgm:cxn modelId="{BBE9C6C4-73CA-4814-9E6A-A8BDC542C4F5}" type="presParOf" srcId="{82943DE6-6446-4E05-A822-B4053F0B7E8F}" destId="{6F1C06B3-D36A-4B9E-AAB6-F4DAE6112025}" srcOrd="2" destOrd="0" presId="urn:microsoft.com/office/officeart/2005/8/layout/process3"/>
    <dgm:cxn modelId="{7FD88430-8457-4157-84FB-53C4949C2AA3}" type="presParOf" srcId="{F12723C0-6D9F-48B8-AC3B-BC83BD70C73E}" destId="{8ACAF5C5-6199-4AAC-AC8B-89DF31132953}" srcOrd="3" destOrd="0" presId="urn:microsoft.com/office/officeart/2005/8/layout/process3"/>
    <dgm:cxn modelId="{BB61C5C3-E3C6-4C92-834D-E8E4D8E28ED7}" type="presParOf" srcId="{8ACAF5C5-6199-4AAC-AC8B-89DF31132953}" destId="{62632458-0C9D-4895-9964-3F92523904DA}" srcOrd="0" destOrd="0" presId="urn:microsoft.com/office/officeart/2005/8/layout/process3"/>
    <dgm:cxn modelId="{555B025A-4135-4FFA-9E0E-162CCFD67078}" type="presParOf" srcId="{F12723C0-6D9F-48B8-AC3B-BC83BD70C73E}" destId="{70FCB387-B60D-40CF-946A-6F1B0C887D7F}" srcOrd="4" destOrd="0" presId="urn:microsoft.com/office/officeart/2005/8/layout/process3"/>
    <dgm:cxn modelId="{940080F4-7ED6-47D5-811D-F7636AAF633B}" type="presParOf" srcId="{70FCB387-B60D-40CF-946A-6F1B0C887D7F}" destId="{1B54616C-2B26-47C4-923D-0735C07E4C23}" srcOrd="0" destOrd="0" presId="urn:microsoft.com/office/officeart/2005/8/layout/process3"/>
    <dgm:cxn modelId="{DE5ABD97-7186-4CD1-9E49-44CDE0FBBF98}" type="presParOf" srcId="{70FCB387-B60D-40CF-946A-6F1B0C887D7F}" destId="{CF6D7498-7CE3-4D89-A560-545DB4BB8278}" srcOrd="1" destOrd="0" presId="urn:microsoft.com/office/officeart/2005/8/layout/process3"/>
    <dgm:cxn modelId="{CC9ADEE3-4CB5-46D9-83A2-C5E4F0FFD01D}" type="presParOf" srcId="{70FCB387-B60D-40CF-946A-6F1B0C887D7F}" destId="{4FCB9389-91AA-4A40-B33B-1072C93125DC}" srcOrd="2" destOrd="0" presId="urn:microsoft.com/office/officeart/2005/8/layout/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DFA15-C0CF-46BA-A2B2-34393B17285B}">
      <dsp:nvSpPr>
        <dsp:cNvPr id="0" name=""/>
        <dsp:cNvSpPr/>
      </dsp:nvSpPr>
      <dsp:spPr>
        <a:xfrm>
          <a:off x="5559" y="835741"/>
          <a:ext cx="1990697" cy="1296000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數據服務</a:t>
          </a:r>
          <a:endParaRPr lang="zh-TW" altLang="en-US" sz="3000" kern="1200" dirty="0"/>
        </a:p>
      </dsp:txBody>
      <dsp:txXfrm>
        <a:off x="5559" y="835741"/>
        <a:ext cx="1990697" cy="796278"/>
      </dsp:txXfrm>
    </dsp:sp>
    <dsp:sp modelId="{2503154E-9739-4AD0-8A9D-B7412D8913CC}">
      <dsp:nvSpPr>
        <dsp:cNvPr id="0" name=""/>
        <dsp:cNvSpPr/>
      </dsp:nvSpPr>
      <dsp:spPr>
        <a:xfrm>
          <a:off x="413292" y="1632020"/>
          <a:ext cx="1990697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數據標注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數據審核</a:t>
          </a:r>
          <a:endParaRPr lang="zh-TW" altLang="en-US" sz="2000" kern="1200" dirty="0"/>
        </a:p>
      </dsp:txBody>
      <dsp:txXfrm>
        <a:off x="463903" y="1682631"/>
        <a:ext cx="1889475" cy="1626778"/>
      </dsp:txXfrm>
    </dsp:sp>
    <dsp:sp modelId="{F7DF0C9C-2382-4BA9-98C1-0518450A5750}">
      <dsp:nvSpPr>
        <dsp:cNvPr id="0" name=""/>
        <dsp:cNvSpPr/>
      </dsp:nvSpPr>
      <dsp:spPr>
        <a:xfrm>
          <a:off x="2298039" y="986067"/>
          <a:ext cx="639778" cy="495626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2298039" y="1085192"/>
        <a:ext cx="491090" cy="297376"/>
      </dsp:txXfrm>
    </dsp:sp>
    <dsp:sp modelId="{64EE8D18-AD71-4783-AC74-ED898D0D76AB}">
      <dsp:nvSpPr>
        <dsp:cNvPr id="0" name=""/>
        <dsp:cNvSpPr/>
      </dsp:nvSpPr>
      <dsp:spPr>
        <a:xfrm>
          <a:off x="3203386" y="835741"/>
          <a:ext cx="1990697" cy="1296000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訓練服務</a:t>
          </a:r>
          <a:endParaRPr lang="zh-TW" altLang="en-US" sz="3000" kern="1200" dirty="0"/>
        </a:p>
      </dsp:txBody>
      <dsp:txXfrm>
        <a:off x="3203386" y="835741"/>
        <a:ext cx="1990697" cy="796278"/>
      </dsp:txXfrm>
    </dsp:sp>
    <dsp:sp modelId="{6F1C06B3-D36A-4B9E-AAB6-F4DAE6112025}">
      <dsp:nvSpPr>
        <dsp:cNvPr id="0" name=""/>
        <dsp:cNvSpPr/>
      </dsp:nvSpPr>
      <dsp:spPr>
        <a:xfrm>
          <a:off x="3611119" y="1632020"/>
          <a:ext cx="1990697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定制算法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通用算法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算法迭代</a:t>
          </a:r>
          <a:endParaRPr lang="zh-TW" altLang="en-US" sz="2000" kern="1200" dirty="0"/>
        </a:p>
      </dsp:txBody>
      <dsp:txXfrm>
        <a:off x="3661730" y="1682631"/>
        <a:ext cx="1889475" cy="1626778"/>
      </dsp:txXfrm>
    </dsp:sp>
    <dsp:sp modelId="{8ACAF5C5-6199-4AAC-AC8B-89DF31132953}">
      <dsp:nvSpPr>
        <dsp:cNvPr id="0" name=""/>
        <dsp:cNvSpPr/>
      </dsp:nvSpPr>
      <dsp:spPr>
        <a:xfrm>
          <a:off x="5495866" y="986067"/>
          <a:ext cx="639778" cy="495626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5495866" y="1085192"/>
        <a:ext cx="491090" cy="297376"/>
      </dsp:txXfrm>
    </dsp:sp>
    <dsp:sp modelId="{CF6D7498-7CE3-4D89-A560-545DB4BB8278}">
      <dsp:nvSpPr>
        <dsp:cNvPr id="0" name=""/>
        <dsp:cNvSpPr/>
      </dsp:nvSpPr>
      <dsp:spPr>
        <a:xfrm>
          <a:off x="6401213" y="835741"/>
          <a:ext cx="1990697" cy="1296000"/>
        </a:xfrm>
        <a:prstGeom prst="roundRect">
          <a:avLst>
            <a:gd name="adj" fmla="val 10000"/>
          </a:avLst>
        </a:prstGeom>
        <a:solidFill>
          <a:schemeClr val="tx1">
            <a:lumMod val="85000"/>
          </a:schemeClr>
        </a:solidFill>
        <a:ln w="19050" cap="rnd" cmpd="sng" algn="ctr">
          <a:solidFill>
            <a:schemeClr val="tx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監控服務</a:t>
          </a:r>
          <a:endParaRPr lang="zh-TW" altLang="en-US" sz="3000" kern="1200" dirty="0"/>
        </a:p>
      </dsp:txBody>
      <dsp:txXfrm>
        <a:off x="6401213" y="835741"/>
        <a:ext cx="1990697" cy="796278"/>
      </dsp:txXfrm>
    </dsp:sp>
    <dsp:sp modelId="{4FCB9389-91AA-4A40-B33B-1072C93125DC}">
      <dsp:nvSpPr>
        <dsp:cNvPr id="0" name=""/>
        <dsp:cNvSpPr/>
      </dsp:nvSpPr>
      <dsp:spPr>
        <a:xfrm>
          <a:off x="6667000" y="1632020"/>
          <a:ext cx="2274590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實時報警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實時檢測情況</a:t>
          </a:r>
          <a:endParaRPr lang="zh-TW" altLang="en-US" sz="2000" kern="1200" dirty="0"/>
        </a:p>
      </dsp:txBody>
      <dsp:txXfrm>
        <a:off x="6717611" y="1682631"/>
        <a:ext cx="2173368" cy="1626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A13-AF97-47B0-B64E-00E3A50AB570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C7A6B-B693-4E27-888D-CC2E2C19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90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從用戶，場景，解決問題來說明我們的平臺為什麼叫</a:t>
            </a:r>
            <a:r>
              <a:rPr lang="en-US" altLang="zh-CN" dirty="0" smtClean="0"/>
              <a:t>AI</a:t>
            </a:r>
            <a:r>
              <a:rPr lang="zh-CN" altLang="en-US" dirty="0" smtClean="0"/>
              <a:t>開放平臺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C7A6B-B693-4E27-888D-CC2E2C199673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32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75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25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1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74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71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E10020F1-0777-44F7-AA21-55EC7F859F38}" type="datetime1">
              <a:rPr lang="zh-TW" altLang="en-US"/>
              <a:pPr/>
              <a:t>2022/5/24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429434D7-9689-4EE2-BAEF-C43FF4A19685}" type="slidenum">
              <a:rPr lang="zh-TW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6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1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6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7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04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292152"/>
            <a:ext cx="8825658" cy="3329581"/>
          </a:xfrm>
        </p:spPr>
        <p:txBody>
          <a:bodyPr/>
          <a:lstStyle/>
          <a:p>
            <a:pPr algn="ctr"/>
            <a:r>
              <a:rPr lang="en-US" altLang="zh-CN" dirty="0" smtClean="0"/>
              <a:t>AI</a:t>
            </a:r>
            <a:r>
              <a:rPr lang="zh-CN" altLang="en-US" dirty="0" smtClean="0"/>
              <a:t>開放平臺簡介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/>
              <a:t>	</a:t>
            </a:r>
            <a:fld id="{84B6C5AD-895B-4832-8B74-215F22990C8A}" type="datetime1">
              <a:rPr lang="zh-TW" altLang="en-US" smtClean="0"/>
              <a:t>2022/5/24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8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514" y="915705"/>
            <a:ext cx="9404723" cy="14005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申請及使用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800" dirty="0" err="1" smtClean="0"/>
              <a:t>url</a:t>
            </a:r>
            <a:r>
              <a:rPr lang="zh-CN" altLang="en-US" sz="1800" dirty="0" smtClean="0"/>
              <a:t>：</a:t>
            </a:r>
            <a:r>
              <a:rPr lang="en-US" altLang="zh-CN" sz="1800" dirty="0"/>
              <a:t>http://10.195.227.131:6543/test/platform/#/index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60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609" y="2054158"/>
            <a:ext cx="8825660" cy="1653180"/>
          </a:xfrm>
        </p:spPr>
        <p:txBody>
          <a:bodyPr/>
          <a:lstStyle/>
          <a:p>
            <a:pPr algn="ctr"/>
            <a:r>
              <a:rPr lang="zh-CN" altLang="en-US" dirty="0" smtClean="0"/>
              <a:t>起航新征程，揚帆再出發。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5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887544"/>
            <a:ext cx="8946541" cy="4195481"/>
          </a:xfrm>
        </p:spPr>
        <p:txBody>
          <a:bodyPr/>
          <a:lstStyle/>
          <a:p>
            <a:r>
              <a:rPr lang="zh-CN" altLang="en-US" dirty="0" smtClean="0"/>
              <a:t>平臺目的</a:t>
            </a:r>
            <a:endParaRPr lang="en-US" altLang="zh-CN" dirty="0" smtClean="0"/>
          </a:p>
          <a:p>
            <a:r>
              <a:rPr lang="en-US" altLang="zh-CN" dirty="0" smtClean="0"/>
              <a:t>AI</a:t>
            </a:r>
            <a:r>
              <a:rPr lang="zh-CN" altLang="en-US" dirty="0" smtClean="0"/>
              <a:t>平臺業務流程</a:t>
            </a:r>
            <a:endParaRPr lang="en-US" altLang="zh-CN" dirty="0" smtClean="0"/>
          </a:p>
          <a:p>
            <a:r>
              <a:rPr lang="en-US" altLang="zh-CN" dirty="0" smtClean="0"/>
              <a:t>AI</a:t>
            </a:r>
            <a:r>
              <a:rPr lang="zh-CN" altLang="en-US" dirty="0" smtClean="0"/>
              <a:t>平臺開放三大能力</a:t>
            </a:r>
            <a:endParaRPr lang="en-US" altLang="zh-CN" dirty="0" smtClean="0"/>
          </a:p>
          <a:p>
            <a:r>
              <a:rPr lang="en-US" altLang="zh-CN" dirty="0" smtClean="0"/>
              <a:t>AI</a:t>
            </a:r>
            <a:r>
              <a:rPr lang="zh-CN" altLang="en-US" dirty="0" smtClean="0"/>
              <a:t>平臺演算法方向</a:t>
            </a:r>
            <a:endParaRPr lang="en-US" altLang="zh-CN" dirty="0" smtClean="0"/>
          </a:p>
          <a:p>
            <a:r>
              <a:rPr lang="zh-CN" altLang="en-US" dirty="0" smtClean="0"/>
              <a:t>如何賦能</a:t>
            </a:r>
            <a:endParaRPr lang="en-US" altLang="zh-CN" dirty="0" smtClean="0"/>
          </a:p>
          <a:p>
            <a:r>
              <a:rPr lang="zh-CN" altLang="en-US" dirty="0" smtClean="0"/>
              <a:t>整體規劃</a:t>
            </a:r>
            <a:endParaRPr lang="en-US" altLang="zh-CN" dirty="0"/>
          </a:p>
          <a:p>
            <a:r>
              <a:rPr lang="zh-CN" altLang="en-US" dirty="0" smtClean="0"/>
              <a:t>當前進展</a:t>
            </a:r>
            <a:endParaRPr lang="en-US" altLang="zh-CN" dirty="0"/>
          </a:p>
          <a:p>
            <a:r>
              <a:rPr lang="zh-CN" altLang="en-US" dirty="0" smtClean="0"/>
              <a:t>申請及使用</a:t>
            </a:r>
            <a:endParaRPr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8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4132162" y="4416228"/>
            <a:ext cx="7095281" cy="48638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9000"/>
            </a:schemeClr>
          </a:solidFill>
          <a:ln>
            <a:solidFill>
              <a:schemeClr val="accent4">
                <a:lumMod val="20000"/>
                <a:lumOff val="8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模型屬於開發者                                                                    模型</a:t>
            </a:r>
            <a:r>
              <a:rPr lang="zh-CN" altLang="en-US" dirty="0" smtClean="0"/>
              <a:t>共享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4132163" y="3767832"/>
            <a:ext cx="7095280" cy="48638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9000"/>
            </a:schemeClr>
          </a:solidFill>
          <a:ln>
            <a:solidFill>
              <a:schemeClr val="accent4">
                <a:lumMod val="20000"/>
                <a:lumOff val="8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每個專案單獨監控                                                  所有專案統一監控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6681618" y="3425628"/>
            <a:ext cx="2118166" cy="2140814"/>
          </a:xfrm>
          <a:prstGeom prst="ellipse">
            <a:avLst/>
          </a:prstGeom>
          <a:solidFill>
            <a:schemeClr val="accent4">
              <a:lumMod val="20000"/>
              <a:lumOff val="80000"/>
              <a:alpha val="39000"/>
            </a:schemeClr>
          </a:solidFill>
          <a:ln>
            <a:solidFill>
              <a:schemeClr val="accent4">
                <a:lumMod val="20000"/>
                <a:lumOff val="8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平臺目的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293780"/>
            <a:ext cx="10471372" cy="5338514"/>
          </a:xfrm>
        </p:spPr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開放平臺定義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能夠為協力廠商開發者、企業和研究機構等需求方提供全面或垂直領域的、可二次開發的具有</a:t>
            </a:r>
            <a:r>
              <a:rPr lang="en-US" altLang="zh-CN" dirty="0" smtClean="0"/>
              <a:t>AI</a:t>
            </a:r>
            <a:r>
              <a:rPr lang="zh-CN" altLang="en-US" dirty="0" smtClean="0"/>
              <a:t>能力的平臺。</a:t>
            </a:r>
            <a:endParaRPr lang="en-US" altLang="zh-CN" dirty="0" smtClean="0"/>
          </a:p>
          <a:p>
            <a:r>
              <a:rPr lang="zh-CN" altLang="en-US" dirty="0" smtClean="0"/>
              <a:t>為什麼開發</a:t>
            </a:r>
            <a:r>
              <a:rPr lang="en-US" altLang="zh-CN" dirty="0" smtClean="0"/>
              <a:t>AI</a:t>
            </a:r>
            <a:r>
              <a:rPr lang="zh-CN" altLang="en-US" dirty="0" smtClean="0"/>
              <a:t>開放平臺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工業智能化需要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開發者需要</a:t>
            </a:r>
          </a:p>
        </p:txBody>
      </p:sp>
      <p:sp>
        <p:nvSpPr>
          <p:cNvPr id="6" name="剪去同側角落矩形 5"/>
          <p:cNvSpPr/>
          <p:nvPr/>
        </p:nvSpPr>
        <p:spPr>
          <a:xfrm>
            <a:off x="4259485" y="2267290"/>
            <a:ext cx="3048340" cy="515566"/>
          </a:xfrm>
          <a:prstGeom prst="snip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</a:rPr>
              <a:t>efore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剪去同側角落矩形 6"/>
          <p:cNvSpPr/>
          <p:nvPr/>
        </p:nvSpPr>
        <p:spPr>
          <a:xfrm>
            <a:off x="8075885" y="2267290"/>
            <a:ext cx="3035811" cy="515566"/>
          </a:xfrm>
          <a:prstGeom prst="snip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</a:rPr>
              <a:t>fter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132162" y="3114830"/>
            <a:ext cx="7095281" cy="48638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9000"/>
            </a:schemeClr>
          </a:solidFill>
          <a:ln>
            <a:solidFill>
              <a:schemeClr val="accent4">
                <a:lumMod val="20000"/>
                <a:lumOff val="8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模型分散管理                                                                模型統一管理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4132162" y="5089122"/>
            <a:ext cx="7095281" cy="48638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9000"/>
            </a:schemeClr>
          </a:solidFill>
          <a:ln>
            <a:solidFill>
              <a:schemeClr val="accent4">
                <a:lumMod val="20000"/>
                <a:lumOff val="8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開發週期長（</a:t>
            </a:r>
            <a:r>
              <a:rPr lang="en-US" altLang="zh-CN" dirty="0"/>
              <a:t>1-3</a:t>
            </a:r>
            <a:r>
              <a:rPr lang="zh-CN" altLang="en-US" dirty="0"/>
              <a:t>個月</a:t>
            </a:r>
            <a:r>
              <a:rPr lang="zh-CN" altLang="en-US" dirty="0" smtClean="0"/>
              <a:t>）</a:t>
            </a:r>
            <a:r>
              <a:rPr lang="zh-TW" altLang="en-US" dirty="0"/>
              <a:t> </a:t>
            </a:r>
            <a:r>
              <a:rPr lang="zh-TW" altLang="en-US" dirty="0" smtClean="0"/>
              <a:t>                               </a:t>
            </a:r>
            <a:r>
              <a:rPr lang="zh-CN" altLang="en-US" dirty="0" smtClean="0"/>
              <a:t>開發週期短（</a:t>
            </a:r>
            <a:r>
              <a:rPr lang="en-US" altLang="zh-CN" dirty="0" smtClean="0"/>
              <a:t> 0.5-1</a:t>
            </a:r>
            <a:r>
              <a:rPr lang="zh-CN" altLang="en-US" dirty="0" smtClean="0"/>
              <a:t>個月）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132163" y="5798835"/>
            <a:ext cx="7095280" cy="48638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9000"/>
            </a:schemeClr>
          </a:solidFill>
          <a:ln>
            <a:solidFill>
              <a:schemeClr val="accent4">
                <a:lumMod val="20000"/>
                <a:lumOff val="8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技術門檻高（熟練地算法開發能力）                  技術門檻低（低代碼）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081375" y="3842174"/>
            <a:ext cx="1310271" cy="132992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zh-TW" altLang="en-US" sz="4000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7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2149779" y="1801771"/>
            <a:ext cx="1598340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報警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檢測情況</a:t>
            </a:r>
            <a:endParaRPr lang="zh-TW" altLang="en-US" dirty="0"/>
          </a:p>
        </p:txBody>
      </p:sp>
      <p:sp>
        <p:nvSpPr>
          <p:cNvPr id="5" name="流程圖: 接點 4"/>
          <p:cNvSpPr/>
          <p:nvPr/>
        </p:nvSpPr>
        <p:spPr>
          <a:xfrm>
            <a:off x="2667999" y="3457955"/>
            <a:ext cx="1080120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實時數據</a:t>
            </a:r>
            <a:endParaRPr lang="zh-TW" altLang="en-US" dirty="0"/>
          </a:p>
        </p:txBody>
      </p:sp>
      <p:sp>
        <p:nvSpPr>
          <p:cNvPr id="7" name="流程圖: 接點 6"/>
          <p:cNvSpPr/>
          <p:nvPr/>
        </p:nvSpPr>
        <p:spPr>
          <a:xfrm>
            <a:off x="2667999" y="5042131"/>
            <a:ext cx="1080120" cy="1008112"/>
          </a:xfrm>
          <a:prstGeom prst="flowChartConnector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數據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904039" y="1081691"/>
            <a:ext cx="8612832" cy="5472608"/>
          </a:xfrm>
          <a:prstGeom prst="roundRect">
            <a:avLst>
              <a:gd name="adj" fmla="val 8201"/>
            </a:avLst>
          </a:prstGeom>
          <a:noFill/>
          <a:ln cap="rnd">
            <a:solidFill>
              <a:schemeClr val="bg2">
                <a:lumMod val="40000"/>
                <a:lumOff val="60000"/>
                <a:alpha val="61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接點 8"/>
          <p:cNvSpPr/>
          <p:nvPr/>
        </p:nvSpPr>
        <p:spPr>
          <a:xfrm>
            <a:off x="7456531" y="1801771"/>
            <a:ext cx="1080120" cy="1008112"/>
          </a:xfrm>
          <a:prstGeom prst="flowChartConnector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模型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48525" y="3579627"/>
            <a:ext cx="1296144" cy="72008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模型評估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46327" y="3313939"/>
            <a:ext cx="1296144" cy="129614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訓練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7467683" y="5042131"/>
            <a:ext cx="1080120" cy="1008112"/>
          </a:xfrm>
          <a:prstGeom prst="flowChartConnector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訓練樣本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08359" y="4898115"/>
            <a:ext cx="1296144" cy="129614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數據分類和標注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36151" y="1657755"/>
            <a:ext cx="1296144" cy="1296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監控服務</a:t>
            </a:r>
            <a:endParaRPr lang="zh-TW" altLang="en-US" dirty="0">
              <a:solidFill>
                <a:srgbClr val="FFC000"/>
              </a:solidFill>
            </a:endParaRPr>
          </a:p>
        </p:txBody>
      </p:sp>
      <p:cxnSp>
        <p:nvCxnSpPr>
          <p:cNvPr id="16" name="直線單箭頭接點 15"/>
          <p:cNvCxnSpPr>
            <a:stCxn id="7" idx="6"/>
            <a:endCxn id="13" idx="1"/>
          </p:cNvCxnSpPr>
          <p:nvPr/>
        </p:nvCxnSpPr>
        <p:spPr>
          <a:xfrm>
            <a:off x="3748119" y="5546187"/>
            <a:ext cx="2160240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3"/>
            <a:endCxn id="12" idx="2"/>
          </p:cNvCxnSpPr>
          <p:nvPr/>
        </p:nvCxnSpPr>
        <p:spPr>
          <a:xfrm>
            <a:off x="7204503" y="5546187"/>
            <a:ext cx="263180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6"/>
            <a:endCxn id="11" idx="2"/>
          </p:cNvCxnSpPr>
          <p:nvPr/>
        </p:nvCxnSpPr>
        <p:spPr>
          <a:xfrm flipV="1">
            <a:off x="8547803" y="4610083"/>
            <a:ext cx="1046596" cy="936104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1" idx="0"/>
            <a:endCxn id="9" idx="6"/>
          </p:cNvCxnSpPr>
          <p:nvPr/>
        </p:nvCxnSpPr>
        <p:spPr>
          <a:xfrm flipH="1" flipV="1">
            <a:off x="8536651" y="2305827"/>
            <a:ext cx="1057748" cy="1008112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4583" y="2809883"/>
            <a:ext cx="0" cy="792088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8068593" y="2809883"/>
            <a:ext cx="6" cy="769744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9" idx="2"/>
            <a:endCxn id="14" idx="3"/>
          </p:cNvCxnSpPr>
          <p:nvPr/>
        </p:nvCxnSpPr>
        <p:spPr>
          <a:xfrm flipH="1">
            <a:off x="5332295" y="2305827"/>
            <a:ext cx="2124236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4" idx="1"/>
            <a:endCxn id="4" idx="6"/>
          </p:cNvCxnSpPr>
          <p:nvPr/>
        </p:nvCxnSpPr>
        <p:spPr>
          <a:xfrm flipH="1">
            <a:off x="3748119" y="2305827"/>
            <a:ext cx="288032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7"/>
            <a:endCxn id="14" idx="1"/>
          </p:cNvCxnSpPr>
          <p:nvPr/>
        </p:nvCxnSpPr>
        <p:spPr>
          <a:xfrm flipV="1">
            <a:off x="3589939" y="2305828"/>
            <a:ext cx="446212" cy="1299763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7" idx="7"/>
            <a:endCxn id="10" idx="1"/>
          </p:cNvCxnSpPr>
          <p:nvPr/>
        </p:nvCxnSpPr>
        <p:spPr>
          <a:xfrm flipV="1">
            <a:off x="3589939" y="3939668"/>
            <a:ext cx="3758586" cy="1250099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標題 1"/>
          <p:cNvSpPr txBox="1">
            <a:spLocks/>
          </p:cNvSpPr>
          <p:nvPr/>
        </p:nvSpPr>
        <p:spPr>
          <a:xfrm>
            <a:off x="286186" y="15620"/>
            <a:ext cx="4422001" cy="971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200" dirty="0" smtClean="0"/>
              <a:t>AI</a:t>
            </a:r>
            <a:r>
              <a:rPr lang="zh-CN" altLang="en-US" sz="4200" dirty="0" smtClean="0"/>
              <a:t>平臺業務流程</a:t>
            </a:r>
            <a:endParaRPr lang="zh-TW" altLang="en-US" sz="4200" dirty="0"/>
          </a:p>
        </p:txBody>
      </p:sp>
      <p:sp>
        <p:nvSpPr>
          <p:cNvPr id="2" name="圓角矩形 1"/>
          <p:cNvSpPr/>
          <p:nvPr/>
        </p:nvSpPr>
        <p:spPr>
          <a:xfrm>
            <a:off x="5795103" y="4756826"/>
            <a:ext cx="4533089" cy="1536970"/>
          </a:xfrm>
          <a:prstGeom prst="roundRect">
            <a:avLst/>
          </a:prstGeom>
          <a:noFill/>
          <a:ln cap="rnd">
            <a:solidFill>
              <a:schemeClr val="bg2">
                <a:lumMod val="75000"/>
                <a:alpha val="61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624203" y="5817140"/>
            <a:ext cx="150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LandingLens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32295" y="1186774"/>
            <a:ext cx="23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</a:t>
            </a:r>
            <a:r>
              <a:rPr lang="zh-CN" altLang="en-US" dirty="0" smtClean="0"/>
              <a:t>開放平臺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00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平臺開放三大能力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218150"/>
              </p:ext>
            </p:extLst>
          </p:nvPr>
        </p:nvGraphicFramePr>
        <p:xfrm>
          <a:off x="1402252" y="1876792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5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3"/>
          <p:cNvSpPr>
            <a:spLocks noChangeArrowheads="1"/>
          </p:cNvSpPr>
          <p:nvPr/>
        </p:nvSpPr>
        <p:spPr bwMode="auto">
          <a:xfrm>
            <a:off x="4786314" y="2114790"/>
            <a:ext cx="2587625" cy="3381375"/>
          </a:xfrm>
          <a:prstGeom prst="roundRect">
            <a:avLst>
              <a:gd name="adj" fmla="val 4639"/>
            </a:avLst>
          </a:prstGeom>
          <a:noFill/>
          <a:ln w="19050" cmpd="sng">
            <a:solidFill>
              <a:srgbClr val="92D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1267" name="AutoShape 4"/>
          <p:cNvSpPr>
            <a:spLocks noChangeArrowheads="1"/>
          </p:cNvSpPr>
          <p:nvPr/>
        </p:nvSpPr>
        <p:spPr bwMode="auto">
          <a:xfrm>
            <a:off x="7550151" y="2114790"/>
            <a:ext cx="2587625" cy="3381375"/>
          </a:xfrm>
          <a:prstGeom prst="roundRect">
            <a:avLst>
              <a:gd name="adj" fmla="val 4639"/>
            </a:avLst>
          </a:prstGeom>
          <a:noFill/>
          <a:ln w="19050" cmpd="sng">
            <a:solidFill>
              <a:schemeClr val="accent3">
                <a:lumMod val="20000"/>
                <a:lumOff val="8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7689850" y="1863965"/>
            <a:ext cx="2355850" cy="70961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>
                <a:lumMod val="20000"/>
                <a:lumOff val="80000"/>
              </a:schemeClr>
            </a:solidFill>
            <a:bevel/>
            <a:headEnd/>
            <a:tailEnd/>
          </a:ln>
        </p:spPr>
        <p:txBody>
          <a:bodyPr wrap="none" anchor="ctr"/>
          <a:lstStyle/>
          <a:p>
            <a:endParaRPr lang="zh-TW" altLang="zh-TW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1272" name="AutoShape 10"/>
          <p:cNvSpPr>
            <a:spLocks noChangeArrowheads="1"/>
          </p:cNvSpPr>
          <p:nvPr/>
        </p:nvSpPr>
        <p:spPr bwMode="auto">
          <a:xfrm>
            <a:off x="4897438" y="1863965"/>
            <a:ext cx="2355850" cy="7096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38100" cmpd="sng">
            <a:solidFill>
              <a:srgbClr val="92D05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TW" altLang="zh-TW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1274" name="AutoShape 13"/>
          <p:cNvSpPr>
            <a:spLocks noChangeArrowheads="1"/>
          </p:cNvSpPr>
          <p:nvPr/>
        </p:nvSpPr>
        <p:spPr bwMode="auto">
          <a:xfrm>
            <a:off x="2024064" y="2114790"/>
            <a:ext cx="2587625" cy="3381375"/>
          </a:xfrm>
          <a:prstGeom prst="roundRect">
            <a:avLst>
              <a:gd name="adj" fmla="val 4639"/>
            </a:avLst>
          </a:prstGeom>
          <a:noFill/>
          <a:ln w="19050" cmpd="sng">
            <a:solidFill>
              <a:schemeClr val="bg2">
                <a:lumMod val="60000"/>
                <a:lumOff val="4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1275" name="AutoShape 14"/>
          <p:cNvSpPr>
            <a:spLocks noChangeArrowheads="1"/>
          </p:cNvSpPr>
          <p:nvPr/>
        </p:nvSpPr>
        <p:spPr bwMode="auto">
          <a:xfrm>
            <a:off x="2122488" y="1863965"/>
            <a:ext cx="2355850" cy="709613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 cmpd="sng">
            <a:solidFill>
              <a:schemeClr val="bg2">
                <a:lumMod val="60000"/>
                <a:lumOff val="40000"/>
                <a:alpha val="68999"/>
              </a:schemeClr>
            </a:solidFill>
            <a:bevel/>
            <a:headEnd/>
            <a:tailEnd/>
          </a:ln>
        </p:spPr>
        <p:txBody>
          <a:bodyPr wrap="none" anchor="ctr"/>
          <a:lstStyle/>
          <a:p>
            <a:r>
              <a:rPr lang="zh-CN" altLang="en-US" dirty="0" smtClean="0">
                <a:solidFill>
                  <a:srgbClr val="000000"/>
                </a:solidFill>
                <a:sym typeface="宋体" panose="02010600030101010101" pitchFamily="2" charset="-122"/>
              </a:rPr>
              <a:t>圖像分類</a:t>
            </a:r>
            <a:endParaRPr lang="zh-TW" altLang="zh-TW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1276" name="TextBox 5" hidden="1"/>
          <p:cNvSpPr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點擊添加文本</a:t>
            </a:r>
            <a:endParaRPr lang="zh-TW" altLang="en-US" dirty="0"/>
          </a:p>
        </p:txBody>
      </p:sp>
      <p:sp>
        <p:nvSpPr>
          <p:cNvPr id="11277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點擊添加文本</a:t>
            </a:r>
            <a:endParaRPr lang="zh-TW" altLang="en-US" dirty="0"/>
          </a:p>
        </p:txBody>
      </p:sp>
      <p:sp>
        <p:nvSpPr>
          <p:cNvPr id="1127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點擊添加文本</a:t>
            </a:r>
            <a:endParaRPr lang="zh-TW" altLang="en-US" dirty="0"/>
          </a:p>
        </p:txBody>
      </p:sp>
      <p:sp>
        <p:nvSpPr>
          <p:cNvPr id="1127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點擊添加文本</a:t>
            </a:r>
            <a:endParaRPr lang="zh-TW" altLang="en-US" dirty="0"/>
          </a:p>
        </p:txBody>
      </p:sp>
      <p:sp>
        <p:nvSpPr>
          <p:cNvPr id="11282" name="矩形 13"/>
          <p:cNvSpPr>
            <a:spLocks noChangeArrowheads="1"/>
          </p:cNvSpPr>
          <p:nvPr/>
        </p:nvSpPr>
        <p:spPr bwMode="auto">
          <a:xfrm>
            <a:off x="7770933" y="2861884"/>
            <a:ext cx="21467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將圖像中指定類</a:t>
            </a:r>
            <a:endParaRPr lang="en-US" altLang="zh-CN" sz="1600" dirty="0" smtClean="0"/>
          </a:p>
          <a:p>
            <a:r>
              <a:rPr lang="zh-CN" altLang="en-US" sz="1600" dirty="0" smtClean="0"/>
              <a:t>別的目標分割出來</a:t>
            </a:r>
            <a:endParaRPr lang="zh-TW" altLang="en-US" sz="1600" dirty="0"/>
          </a:p>
        </p:txBody>
      </p:sp>
      <p:sp>
        <p:nvSpPr>
          <p:cNvPr id="11283" name="矩形 14"/>
          <p:cNvSpPr>
            <a:spLocks noChangeArrowheads="1"/>
          </p:cNvSpPr>
          <p:nvPr/>
        </p:nvSpPr>
        <p:spPr bwMode="auto">
          <a:xfrm>
            <a:off x="5079206" y="2835120"/>
            <a:ext cx="19923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識別圖片中目標物體位置及類別</a:t>
            </a:r>
            <a:endParaRPr lang="zh-TW" altLang="en-US" sz="1600" dirty="0"/>
          </a:p>
        </p:txBody>
      </p:sp>
      <p:sp>
        <p:nvSpPr>
          <p:cNvPr id="11284" name="矩形 15"/>
          <p:cNvSpPr>
            <a:spLocks noChangeArrowheads="1"/>
          </p:cNvSpPr>
          <p:nvPr/>
        </p:nvSpPr>
        <p:spPr bwMode="auto">
          <a:xfrm>
            <a:off x="5381625" y="200683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目標檢測</a:t>
            </a:r>
            <a:endParaRPr lang="zh-TW" altLang="en-US" dirty="0"/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/>
              <a:t>算法方向</a:t>
            </a:r>
            <a:endParaRPr lang="zh-TW" altLang="en-US" dirty="0"/>
          </a:p>
        </p:txBody>
      </p:sp>
      <p:sp>
        <p:nvSpPr>
          <p:cNvPr id="22" name="矩形 15"/>
          <p:cNvSpPr>
            <a:spLocks noChangeArrowheads="1"/>
          </p:cNvSpPr>
          <p:nvPr/>
        </p:nvSpPr>
        <p:spPr bwMode="auto">
          <a:xfrm>
            <a:off x="8206887" y="20460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圖像分割</a:t>
            </a:r>
            <a:endParaRPr lang="zh-TW" altLang="en-US" dirty="0"/>
          </a:p>
        </p:txBody>
      </p:sp>
      <p:sp>
        <p:nvSpPr>
          <p:cNvPr id="24" name="矩形 14"/>
          <p:cNvSpPr>
            <a:spLocks noChangeArrowheads="1"/>
          </p:cNvSpPr>
          <p:nvPr/>
        </p:nvSpPr>
        <p:spPr bwMode="auto">
          <a:xfrm>
            <a:off x="2122487" y="2824403"/>
            <a:ext cx="244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識別一種圖片中是否含有指定物體、狀態或場景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73" y="3561617"/>
            <a:ext cx="2362200" cy="15811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08" y="3546593"/>
            <a:ext cx="2362200" cy="1628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865" y="3539623"/>
            <a:ext cx="24098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如何賦能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對外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賦能更多用戶</a:t>
            </a:r>
            <a:endParaRPr lang="en-US" altLang="zh-CN" dirty="0" smtClean="0"/>
          </a:p>
          <a:p>
            <a:pPr lvl="1"/>
            <a:r>
              <a:rPr lang="zh-CN" altLang="en-US" dirty="0"/>
              <a:t>賦</a:t>
            </a:r>
            <a:r>
              <a:rPr lang="zh-CN" altLang="en-US" dirty="0" smtClean="0"/>
              <a:t>能更多部門</a:t>
            </a:r>
            <a:endParaRPr lang="en-US" altLang="zh-CN" dirty="0" smtClean="0"/>
          </a:p>
          <a:p>
            <a:pPr lvl="1"/>
            <a:r>
              <a:rPr lang="zh-CN" altLang="en-US" dirty="0"/>
              <a:t>賦</a:t>
            </a:r>
            <a:r>
              <a:rPr lang="zh-CN" altLang="en-US" dirty="0" smtClean="0"/>
              <a:t>能新的場景</a:t>
            </a:r>
            <a:endParaRPr lang="en-US" altLang="zh-CN" dirty="0" smtClean="0"/>
          </a:p>
          <a:p>
            <a:r>
              <a:rPr lang="zh-CN" altLang="en-US" dirty="0"/>
              <a:t>對</a:t>
            </a:r>
            <a:r>
              <a:rPr lang="zh-CN" altLang="en-US" dirty="0" smtClean="0"/>
              <a:t>內</a:t>
            </a:r>
            <a:endParaRPr lang="en-US" altLang="zh-CN" dirty="0" smtClean="0"/>
          </a:p>
          <a:p>
            <a:pPr lvl="1"/>
            <a:r>
              <a:rPr lang="zh-CN" altLang="zh-TW" dirty="0" smtClean="0"/>
              <a:t>釋放</a:t>
            </a:r>
            <a:r>
              <a:rPr lang="zh-CN" altLang="zh-TW" dirty="0"/>
              <a:t>一部分</a:t>
            </a:r>
            <a:r>
              <a:rPr lang="en-US" altLang="zh-TW" dirty="0" smtClean="0"/>
              <a:t>AI</a:t>
            </a:r>
            <a:r>
              <a:rPr lang="zh-CN" altLang="zh-TW" dirty="0" smtClean="0"/>
              <a:t>人力，用來切入新的業務領域</a:t>
            </a:r>
            <a:endParaRPr lang="zh-TW" altLang="zh-TW" dirty="0"/>
          </a:p>
          <a:p>
            <a:pPr lvl="1"/>
            <a:r>
              <a:rPr lang="zh-CN" altLang="zh-TW" dirty="0" smtClean="0"/>
              <a:t>通過更多</a:t>
            </a:r>
            <a:r>
              <a:rPr lang="zh-CN" altLang="en-US" dirty="0" smtClean="0"/>
              <a:t>數據</a:t>
            </a:r>
            <a:r>
              <a:rPr lang="zh-CN" altLang="zh-TW" dirty="0" smtClean="0"/>
              <a:t>反哺</a:t>
            </a:r>
            <a:r>
              <a:rPr lang="en-US" altLang="zh-TW" dirty="0" smtClean="0"/>
              <a:t>AI</a:t>
            </a:r>
            <a:r>
              <a:rPr lang="zh-CN" altLang="zh-TW" dirty="0" smtClean="0"/>
              <a:t>能力的</a:t>
            </a:r>
            <a:r>
              <a:rPr lang="zh-CN" altLang="en-US" dirty="0"/>
              <a:t>迭代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78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整體規劃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短期規劃</a:t>
            </a:r>
            <a:endParaRPr lang="en-US" altLang="zh-CN" dirty="0" smtClean="0"/>
          </a:p>
          <a:p>
            <a:pPr lvl="1"/>
            <a:r>
              <a:rPr lang="zh-CN" altLang="en-US" dirty="0"/>
              <a:t>支持</a:t>
            </a:r>
            <a:r>
              <a:rPr lang="zh-CN" altLang="en-US" dirty="0" smtClean="0"/>
              <a:t>視覺場景（主要以圖像分類，目前檢測，圖像分割為主）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框架及主流算法</a:t>
            </a:r>
            <a:endParaRPr lang="en-US" altLang="zh-CN" dirty="0"/>
          </a:p>
          <a:p>
            <a:pPr lvl="1"/>
            <a:r>
              <a:rPr lang="zh-CN" altLang="en-US" dirty="0" smtClean="0"/>
              <a:t>以現有視覺專案為基礎，遷移到</a:t>
            </a:r>
            <a:r>
              <a:rPr lang="en-US" altLang="zh-CN" dirty="0" smtClean="0"/>
              <a:t>AI</a:t>
            </a:r>
            <a:r>
              <a:rPr lang="zh-CN" altLang="en-US" dirty="0" smtClean="0"/>
              <a:t>平臺，把現有</a:t>
            </a:r>
            <a:r>
              <a:rPr lang="en-US" altLang="zh-CN" dirty="0" smtClean="0"/>
              <a:t>AI</a:t>
            </a:r>
            <a:r>
              <a:rPr lang="zh-CN" altLang="en-US" dirty="0" smtClean="0"/>
              <a:t>專案監控起來</a:t>
            </a:r>
            <a:endParaRPr lang="en-US" altLang="zh-CN" dirty="0" smtClean="0"/>
          </a:p>
          <a:p>
            <a:r>
              <a:rPr lang="zh-CN" altLang="en-US" dirty="0" smtClean="0"/>
              <a:t>長期規劃</a:t>
            </a:r>
            <a:endParaRPr lang="en-US" altLang="zh-CN" dirty="0" smtClean="0"/>
          </a:p>
          <a:p>
            <a:pPr lvl="1"/>
            <a:r>
              <a:rPr lang="zh-CN" altLang="en-US" dirty="0"/>
              <a:t>支持</a:t>
            </a:r>
            <a:r>
              <a:rPr lang="zh-CN" altLang="en-US" dirty="0" smtClean="0"/>
              <a:t>視覺，設備預測、文本識別等場景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支持更多框架</a:t>
            </a:r>
            <a:r>
              <a:rPr lang="zh-CN" altLang="en-US" dirty="0"/>
              <a:t>、</a:t>
            </a:r>
            <a:r>
              <a:rPr lang="zh-CN" altLang="en-US" dirty="0" smtClean="0"/>
              <a:t>自</a:t>
            </a:r>
            <a:r>
              <a:rPr lang="zh-CN" altLang="en-US" dirty="0"/>
              <a:t>定義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8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當前進展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數據管理</a:t>
            </a:r>
            <a:r>
              <a:rPr lang="zh-CN" altLang="en-US" dirty="0"/>
              <a:t>模塊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LandingLens</a:t>
            </a:r>
            <a:r>
              <a:rPr lang="zh-CN" altLang="en-US" dirty="0" smtClean="0"/>
              <a:t>團隊對接中</a:t>
            </a:r>
            <a:endParaRPr lang="en-US" altLang="zh-CN" dirty="0" smtClean="0"/>
          </a:p>
          <a:p>
            <a:r>
              <a:rPr lang="zh-CN" altLang="en-US" dirty="0" smtClean="0"/>
              <a:t>針對圖像分類的模型訓練</a:t>
            </a:r>
            <a:r>
              <a:rPr lang="zh-CN" altLang="en-US" dirty="0"/>
              <a:t>模塊</a:t>
            </a:r>
            <a:r>
              <a:rPr lang="zh-CN" altLang="en-US" dirty="0" smtClean="0"/>
              <a:t>開發中</a:t>
            </a:r>
            <a:endParaRPr lang="en-US" altLang="zh-CN" dirty="0" smtClean="0"/>
          </a:p>
          <a:p>
            <a:r>
              <a:rPr lang="zh-CN" altLang="en-US" dirty="0" smtClean="0"/>
              <a:t>專案監控</a:t>
            </a:r>
            <a:r>
              <a:rPr lang="zh-CN" altLang="en-US" dirty="0"/>
              <a:t>模塊</a:t>
            </a:r>
            <a:r>
              <a:rPr lang="zh-CN" altLang="en-US" dirty="0" smtClean="0"/>
              <a:t>對接中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1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TM02836342[[fn=離子]]</Template>
  <TotalTime>2947</TotalTime>
  <Words>435</Words>
  <Application>Microsoft Office PowerPoint</Application>
  <PresentationFormat>寬螢幕</PresentationFormat>
  <Paragraphs>85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等线</vt:lpstr>
      <vt:lpstr>Microsoft YaHei</vt:lpstr>
      <vt:lpstr>宋体</vt:lpstr>
      <vt:lpstr>新細明體</vt:lpstr>
      <vt:lpstr>Arial</vt:lpstr>
      <vt:lpstr>Calibri</vt:lpstr>
      <vt:lpstr>Century Gothic</vt:lpstr>
      <vt:lpstr>Wingdings 3</vt:lpstr>
      <vt:lpstr>離子</vt:lpstr>
      <vt:lpstr>AI開放平臺簡介</vt:lpstr>
      <vt:lpstr>目錄</vt:lpstr>
      <vt:lpstr>平臺目的</vt:lpstr>
      <vt:lpstr>PowerPoint 簡報</vt:lpstr>
      <vt:lpstr>AI平臺開放三大能力</vt:lpstr>
      <vt:lpstr>算法方向</vt:lpstr>
      <vt:lpstr>如何賦能</vt:lpstr>
      <vt:lpstr>整體規劃</vt:lpstr>
      <vt:lpstr>當前進展</vt:lpstr>
      <vt:lpstr>申請及使用 url：http://10.195.227.131:6543/test/platform/#/index</vt:lpstr>
      <vt:lpstr>起航新征程，揚帆再出發。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AI平台简介</dc:title>
  <dc:creator>梁閃星</dc:creator>
  <cp:lastModifiedBy>梁閃星</cp:lastModifiedBy>
  <cp:revision>157</cp:revision>
  <dcterms:created xsi:type="dcterms:W3CDTF">2022-05-20T08:09:13Z</dcterms:created>
  <dcterms:modified xsi:type="dcterms:W3CDTF">2022-05-24T08:49:50Z</dcterms:modified>
</cp:coreProperties>
</file>