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428" r:id="rId2"/>
    <p:sldId id="358" r:id="rId3"/>
    <p:sldId id="378" r:id="rId4"/>
    <p:sldId id="404" r:id="rId5"/>
    <p:sldId id="405" r:id="rId6"/>
    <p:sldId id="406" r:id="rId7"/>
    <p:sldId id="407" r:id="rId8"/>
    <p:sldId id="409" r:id="rId9"/>
    <p:sldId id="408" r:id="rId10"/>
    <p:sldId id="410" r:id="rId11"/>
    <p:sldId id="421" r:id="rId12"/>
    <p:sldId id="422" r:id="rId13"/>
    <p:sldId id="423" r:id="rId14"/>
    <p:sldId id="424" r:id="rId15"/>
    <p:sldId id="425" r:id="rId16"/>
    <p:sldId id="426" r:id="rId17"/>
    <p:sldId id="427" r:id="rId18"/>
    <p:sldId id="411" r:id="rId19"/>
    <p:sldId id="412" r:id="rId20"/>
    <p:sldId id="413" r:id="rId21"/>
    <p:sldId id="415" r:id="rId22"/>
    <p:sldId id="416" r:id="rId23"/>
    <p:sldId id="417" r:id="rId24"/>
    <p:sldId id="418" r:id="rId25"/>
    <p:sldId id="42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ion" initials="o" lastIdx="2" clrIdx="0">
    <p:extLst>
      <p:ext uri="{19B8F6BF-5375-455C-9EA6-DF929625EA0E}">
        <p15:presenceInfo xmlns:p15="http://schemas.microsoft.com/office/powerpoint/2012/main" userId="o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DDFA"/>
    <a:srgbClr val="CC0000"/>
    <a:srgbClr val="E3F2D9"/>
    <a:srgbClr val="FFD579"/>
    <a:srgbClr val="D24E4E"/>
    <a:srgbClr val="7F7F7F"/>
    <a:srgbClr val="E28E8E"/>
    <a:srgbClr val="E48305"/>
    <a:srgbClr val="C9720C"/>
    <a:srgbClr val="EEB2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2" autoAdjust="0"/>
    <p:restoredTop sz="81977" autoAdjust="0"/>
  </p:normalViewPr>
  <p:slideViewPr>
    <p:cSldViewPr snapToGrid="0">
      <p:cViewPr varScale="1">
        <p:scale>
          <a:sx n="92" d="100"/>
          <a:sy n="92" d="100"/>
        </p:scale>
        <p:origin x="33" y="450"/>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50" d="100"/>
        <a:sy n="150" d="100"/>
      </p:scale>
      <p:origin x="0" y="-2464"/>
    </p:cViewPr>
  </p:sorterViewPr>
  <p:notesViewPr>
    <p:cSldViewPr snapToGrid="0">
      <p:cViewPr>
        <p:scale>
          <a:sx n="98" d="100"/>
          <a:sy n="98" d="100"/>
        </p:scale>
        <p:origin x="3664"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7727363-FD4C-1AD7-60AD-98E450BA69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5885347A-7791-3E7E-67C2-906CE35830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F698F7-40A3-7C45-9427-FAD4793EA3DF}" type="datetimeFigureOut">
              <a:rPr kumimoji="1" lang="zh-CN" altLang="en-US" smtClean="0"/>
              <a:t>2024/1/11</a:t>
            </a:fld>
            <a:endParaRPr kumimoji="1" lang="zh-CN" altLang="en-US"/>
          </a:p>
        </p:txBody>
      </p:sp>
      <p:sp>
        <p:nvSpPr>
          <p:cNvPr id="4" name="页脚占位符 3">
            <a:extLst>
              <a:ext uri="{FF2B5EF4-FFF2-40B4-BE49-F238E27FC236}">
                <a16:creationId xmlns:a16="http://schemas.microsoft.com/office/drawing/2014/main" id="{5F8E2426-0035-F0B2-1D08-9077DB2EC9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9468EDE0-652C-52E6-EF41-EA6AFD5FE4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4AA070-E80D-EE4E-98F3-4FC47AE4A1F1}" type="slidenum">
              <a:rPr kumimoji="1" lang="zh-CN" altLang="en-US" smtClean="0"/>
              <a:t>‹#›</a:t>
            </a:fld>
            <a:endParaRPr kumimoji="1" lang="zh-CN" altLang="en-US"/>
          </a:p>
        </p:txBody>
      </p:sp>
    </p:spTree>
    <p:extLst>
      <p:ext uri="{BB962C8B-B14F-4D97-AF65-F5344CB8AC3E}">
        <p14:creationId xmlns:p14="http://schemas.microsoft.com/office/powerpoint/2010/main" val="302313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95924-F99F-4647-AAFD-1C72AC830628}" type="datetimeFigureOut">
              <a:rPr kumimoji="1" lang="zh-CN" altLang="en-US" smtClean="0"/>
              <a:t>2024/1/11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C6221-ABC3-7E4A-A652-0CF386C4C600}" type="slidenum">
              <a:rPr kumimoji="1" lang="zh-CN" altLang="en-US" smtClean="0"/>
              <a:t>‹#›</a:t>
            </a:fld>
            <a:endParaRPr kumimoji="1" lang="zh-CN" altLang="en-US"/>
          </a:p>
        </p:txBody>
      </p:sp>
    </p:spTree>
    <p:extLst>
      <p:ext uri="{BB962C8B-B14F-4D97-AF65-F5344CB8AC3E}">
        <p14:creationId xmlns:p14="http://schemas.microsoft.com/office/powerpoint/2010/main" val="15407522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a:t>
            </a:fld>
            <a:endParaRPr kumimoji="1" lang="zh-CN" altLang="en-US"/>
          </a:p>
        </p:txBody>
      </p:sp>
    </p:spTree>
    <p:extLst>
      <p:ext uri="{BB962C8B-B14F-4D97-AF65-F5344CB8AC3E}">
        <p14:creationId xmlns:p14="http://schemas.microsoft.com/office/powerpoint/2010/main" val="47794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10</a:t>
            </a:fld>
            <a:endParaRPr kumimoji="1" lang="zh-CN" altLang="en-US"/>
          </a:p>
        </p:txBody>
      </p:sp>
    </p:spTree>
    <p:extLst>
      <p:ext uri="{BB962C8B-B14F-4D97-AF65-F5344CB8AC3E}">
        <p14:creationId xmlns:p14="http://schemas.microsoft.com/office/powerpoint/2010/main" val="3695345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11</a:t>
            </a:fld>
            <a:endParaRPr kumimoji="1" lang="zh-CN" altLang="en-US"/>
          </a:p>
        </p:txBody>
      </p:sp>
    </p:spTree>
    <p:extLst>
      <p:ext uri="{BB962C8B-B14F-4D97-AF65-F5344CB8AC3E}">
        <p14:creationId xmlns:p14="http://schemas.microsoft.com/office/powerpoint/2010/main" val="328608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12</a:t>
            </a:fld>
            <a:endParaRPr kumimoji="1" lang="zh-CN" altLang="en-US"/>
          </a:p>
        </p:txBody>
      </p:sp>
    </p:spTree>
    <p:extLst>
      <p:ext uri="{BB962C8B-B14F-4D97-AF65-F5344CB8AC3E}">
        <p14:creationId xmlns:p14="http://schemas.microsoft.com/office/powerpoint/2010/main" val="265768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13</a:t>
            </a:fld>
            <a:endParaRPr kumimoji="1" lang="zh-CN" altLang="en-US"/>
          </a:p>
        </p:txBody>
      </p:sp>
    </p:spTree>
    <p:extLst>
      <p:ext uri="{BB962C8B-B14F-4D97-AF65-F5344CB8AC3E}">
        <p14:creationId xmlns:p14="http://schemas.microsoft.com/office/powerpoint/2010/main" val="228958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14</a:t>
            </a:fld>
            <a:endParaRPr kumimoji="1" lang="zh-CN" altLang="en-US"/>
          </a:p>
        </p:txBody>
      </p:sp>
    </p:spTree>
    <p:extLst>
      <p:ext uri="{BB962C8B-B14F-4D97-AF65-F5344CB8AC3E}">
        <p14:creationId xmlns:p14="http://schemas.microsoft.com/office/powerpoint/2010/main" val="363413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15</a:t>
            </a:fld>
            <a:endParaRPr kumimoji="1" lang="zh-CN" altLang="en-US"/>
          </a:p>
        </p:txBody>
      </p:sp>
    </p:spTree>
    <p:extLst>
      <p:ext uri="{BB962C8B-B14F-4D97-AF65-F5344CB8AC3E}">
        <p14:creationId xmlns:p14="http://schemas.microsoft.com/office/powerpoint/2010/main" val="12834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16</a:t>
            </a:fld>
            <a:endParaRPr kumimoji="1" lang="zh-CN" altLang="en-US"/>
          </a:p>
        </p:txBody>
      </p:sp>
    </p:spTree>
    <p:extLst>
      <p:ext uri="{BB962C8B-B14F-4D97-AF65-F5344CB8AC3E}">
        <p14:creationId xmlns:p14="http://schemas.microsoft.com/office/powerpoint/2010/main" val="2411939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17</a:t>
            </a:fld>
            <a:endParaRPr kumimoji="1" lang="zh-CN" altLang="en-US"/>
          </a:p>
        </p:txBody>
      </p:sp>
    </p:spTree>
    <p:extLst>
      <p:ext uri="{BB962C8B-B14F-4D97-AF65-F5344CB8AC3E}">
        <p14:creationId xmlns:p14="http://schemas.microsoft.com/office/powerpoint/2010/main" val="192281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18</a:t>
            </a:fld>
            <a:endParaRPr kumimoji="1" lang="zh-CN" altLang="en-US"/>
          </a:p>
        </p:txBody>
      </p:sp>
    </p:spTree>
    <p:extLst>
      <p:ext uri="{BB962C8B-B14F-4D97-AF65-F5344CB8AC3E}">
        <p14:creationId xmlns:p14="http://schemas.microsoft.com/office/powerpoint/2010/main" val="208734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19</a:t>
            </a:fld>
            <a:endParaRPr kumimoji="1" lang="zh-CN" altLang="en-US"/>
          </a:p>
        </p:txBody>
      </p:sp>
    </p:spTree>
    <p:extLst>
      <p:ext uri="{BB962C8B-B14F-4D97-AF65-F5344CB8AC3E}">
        <p14:creationId xmlns:p14="http://schemas.microsoft.com/office/powerpoint/2010/main" val="3016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a:t>
            </a:fld>
            <a:endParaRPr kumimoji="1" lang="zh-CN" altLang="en-US"/>
          </a:p>
        </p:txBody>
      </p:sp>
    </p:spTree>
    <p:extLst>
      <p:ext uri="{BB962C8B-B14F-4D97-AF65-F5344CB8AC3E}">
        <p14:creationId xmlns:p14="http://schemas.microsoft.com/office/powerpoint/2010/main" val="347453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20</a:t>
            </a:fld>
            <a:endParaRPr kumimoji="1" lang="zh-CN" altLang="en-US"/>
          </a:p>
        </p:txBody>
      </p:sp>
    </p:spTree>
    <p:extLst>
      <p:ext uri="{BB962C8B-B14F-4D97-AF65-F5344CB8AC3E}">
        <p14:creationId xmlns:p14="http://schemas.microsoft.com/office/powerpoint/2010/main" val="2846541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21</a:t>
            </a:fld>
            <a:endParaRPr kumimoji="1" lang="zh-CN" altLang="en-US"/>
          </a:p>
        </p:txBody>
      </p:sp>
    </p:spTree>
    <p:extLst>
      <p:ext uri="{BB962C8B-B14F-4D97-AF65-F5344CB8AC3E}">
        <p14:creationId xmlns:p14="http://schemas.microsoft.com/office/powerpoint/2010/main" val="1267743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22</a:t>
            </a:fld>
            <a:endParaRPr kumimoji="1" lang="zh-CN" altLang="en-US"/>
          </a:p>
        </p:txBody>
      </p:sp>
    </p:spTree>
    <p:extLst>
      <p:ext uri="{BB962C8B-B14F-4D97-AF65-F5344CB8AC3E}">
        <p14:creationId xmlns:p14="http://schemas.microsoft.com/office/powerpoint/2010/main" val="1178937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23</a:t>
            </a:fld>
            <a:endParaRPr kumimoji="1" lang="zh-CN" altLang="en-US"/>
          </a:p>
        </p:txBody>
      </p:sp>
    </p:spTree>
    <p:extLst>
      <p:ext uri="{BB962C8B-B14F-4D97-AF65-F5344CB8AC3E}">
        <p14:creationId xmlns:p14="http://schemas.microsoft.com/office/powerpoint/2010/main" val="4028820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24</a:t>
            </a:fld>
            <a:endParaRPr kumimoji="1" lang="zh-CN" altLang="en-US"/>
          </a:p>
        </p:txBody>
      </p:sp>
    </p:spTree>
    <p:extLst>
      <p:ext uri="{BB962C8B-B14F-4D97-AF65-F5344CB8AC3E}">
        <p14:creationId xmlns:p14="http://schemas.microsoft.com/office/powerpoint/2010/main" val="1291842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25</a:t>
            </a:fld>
            <a:endParaRPr kumimoji="1" lang="zh-CN" altLang="en-US"/>
          </a:p>
        </p:txBody>
      </p:sp>
    </p:spTree>
    <p:extLst>
      <p:ext uri="{BB962C8B-B14F-4D97-AF65-F5344CB8AC3E}">
        <p14:creationId xmlns:p14="http://schemas.microsoft.com/office/powerpoint/2010/main" val="363939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3</a:t>
            </a:fld>
            <a:endParaRPr kumimoji="1" lang="zh-CN" altLang="en-US"/>
          </a:p>
        </p:txBody>
      </p:sp>
    </p:spTree>
    <p:extLst>
      <p:ext uri="{BB962C8B-B14F-4D97-AF65-F5344CB8AC3E}">
        <p14:creationId xmlns:p14="http://schemas.microsoft.com/office/powerpoint/2010/main" val="136035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4</a:t>
            </a:fld>
            <a:endParaRPr kumimoji="1" lang="zh-CN" altLang="en-US"/>
          </a:p>
        </p:txBody>
      </p:sp>
    </p:spTree>
    <p:extLst>
      <p:ext uri="{BB962C8B-B14F-4D97-AF65-F5344CB8AC3E}">
        <p14:creationId xmlns:p14="http://schemas.microsoft.com/office/powerpoint/2010/main" val="823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5</a:t>
            </a:fld>
            <a:endParaRPr kumimoji="1" lang="zh-CN" altLang="en-US"/>
          </a:p>
        </p:txBody>
      </p:sp>
    </p:spTree>
    <p:extLst>
      <p:ext uri="{BB962C8B-B14F-4D97-AF65-F5344CB8AC3E}">
        <p14:creationId xmlns:p14="http://schemas.microsoft.com/office/powerpoint/2010/main" val="58771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6</a:t>
            </a:fld>
            <a:endParaRPr kumimoji="1" lang="zh-CN" altLang="en-US"/>
          </a:p>
        </p:txBody>
      </p:sp>
    </p:spTree>
    <p:extLst>
      <p:ext uri="{BB962C8B-B14F-4D97-AF65-F5344CB8AC3E}">
        <p14:creationId xmlns:p14="http://schemas.microsoft.com/office/powerpoint/2010/main" val="31946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7</a:t>
            </a:fld>
            <a:endParaRPr kumimoji="1" lang="zh-CN" altLang="en-US"/>
          </a:p>
        </p:txBody>
      </p:sp>
    </p:spTree>
    <p:extLst>
      <p:ext uri="{BB962C8B-B14F-4D97-AF65-F5344CB8AC3E}">
        <p14:creationId xmlns:p14="http://schemas.microsoft.com/office/powerpoint/2010/main" val="1388091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8</a:t>
            </a:fld>
            <a:endParaRPr kumimoji="1" lang="zh-CN" altLang="en-US"/>
          </a:p>
        </p:txBody>
      </p:sp>
    </p:spTree>
    <p:extLst>
      <p:ext uri="{BB962C8B-B14F-4D97-AF65-F5344CB8AC3E}">
        <p14:creationId xmlns:p14="http://schemas.microsoft.com/office/powerpoint/2010/main" val="2215576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3C6221-ABC3-7E4A-A652-0CF386C4C600}" type="slidenum">
              <a:rPr kumimoji="1" lang="zh-CN" altLang="en-US" smtClean="0"/>
              <a:t>9</a:t>
            </a:fld>
            <a:endParaRPr kumimoji="1" lang="zh-CN" altLang="en-US"/>
          </a:p>
        </p:txBody>
      </p:sp>
    </p:spTree>
    <p:extLst>
      <p:ext uri="{BB962C8B-B14F-4D97-AF65-F5344CB8AC3E}">
        <p14:creationId xmlns:p14="http://schemas.microsoft.com/office/powerpoint/2010/main" val="3799798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578A98AD-F55E-4A5B-844E-B8357B4D1EAD}"/>
              </a:ext>
            </a:extLst>
          </p:cNvPr>
          <p:cNvSpPr/>
          <p:nvPr/>
        </p:nvSpPr>
        <p:spPr>
          <a:xfrm>
            <a:off x="0" y="0"/>
            <a:ext cx="12192000" cy="4550833"/>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accent1"/>
                </a:solidFill>
                <a:latin typeface="Arial" panose="020B0604020202020204" pitchFamily="34" charset="0"/>
                <a:cs typeface="Arial" panose="020B0604020202020204" pitchFamily="34" charset="0"/>
              </a:rPr>
              <a:t>.</a:t>
            </a:r>
            <a:endParaRPr lang="zh-CN" altLang="en-US" sz="7200" dirty="0">
              <a:solidFill>
                <a:schemeClr val="accent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127D3C53-4999-4338-BC9D-7B15B682A5B5}"/>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7612792" y="1477789"/>
            <a:ext cx="5722207" cy="5721239"/>
          </a:xfrm>
          <a:prstGeom prst="rect">
            <a:avLst/>
          </a:prstGeom>
        </p:spPr>
      </p:pic>
      <p:sp>
        <p:nvSpPr>
          <p:cNvPr id="2" name="标题 1"/>
          <p:cNvSpPr>
            <a:spLocks noGrp="1"/>
          </p:cNvSpPr>
          <p:nvPr>
            <p:ph type="ctrTitle"/>
          </p:nvPr>
        </p:nvSpPr>
        <p:spPr>
          <a:xfrm>
            <a:off x="431371" y="644691"/>
            <a:ext cx="10363200" cy="3282855"/>
          </a:xfrm>
        </p:spPr>
        <p:txBody>
          <a:bodyPr anchor="t">
            <a:noAutofit/>
          </a:bodyPr>
          <a:lstStyle>
            <a:lvl1pPr algn="l">
              <a:defRPr lang="zh-CN" altLang="en-US" sz="10666" i="1" kern="1200" spc="-107" dirty="0">
                <a:solidFill>
                  <a:schemeClr val="bg1"/>
                </a:solidFill>
                <a:effectLst>
                  <a:outerShdw blurRad="38100" dist="38100" dir="2700000" algn="tl">
                    <a:srgbClr val="000000">
                      <a:alpha val="43137"/>
                    </a:srgbClr>
                  </a:outerShdw>
                </a:effectLst>
                <a:latin typeface="+mj-ea"/>
                <a:ea typeface="+mj-ea"/>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72695" y="5367989"/>
            <a:ext cx="9302485" cy="768085"/>
          </a:xfrm>
        </p:spPr>
        <p:txBody>
          <a:bodyPr>
            <a:noAutofit/>
          </a:bodyPr>
          <a:lstStyle>
            <a:lvl1pPr marL="0" indent="0" algn="l">
              <a:buNone/>
              <a:defRPr lang="zh-CN" altLang="en-US" sz="4267" i="1" kern="1200" spc="-80" dirty="0">
                <a:solidFill>
                  <a:schemeClr val="tx1"/>
                </a:solidFill>
                <a:latin typeface="+mj-ea"/>
                <a:ea typeface="+mj-ea"/>
                <a:cs typeface="Times New Roman" panose="02020603050405020304"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1747045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578A98AD-F55E-4A5B-844E-B8357B4D1EAD}"/>
              </a:ext>
            </a:extLst>
          </p:cNvPr>
          <p:cNvSpPr/>
          <p:nvPr/>
        </p:nvSpPr>
        <p:spPr>
          <a:xfrm>
            <a:off x="0" y="0"/>
            <a:ext cx="12192000" cy="4965171"/>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chemeClr val="accent1"/>
                </a:solidFill>
                <a:latin typeface="Arial" panose="020B0604020202020204" pitchFamily="34" charset="0"/>
                <a:cs typeface="Arial" panose="020B0604020202020204" pitchFamily="34" charset="0"/>
              </a:rPr>
              <a:t>.</a:t>
            </a:r>
            <a:endParaRPr lang="zh-CN" altLang="en-US" sz="7200"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431371" y="644691"/>
            <a:ext cx="10363200" cy="3282855"/>
          </a:xfrm>
        </p:spPr>
        <p:txBody>
          <a:bodyPr anchor="t">
            <a:noAutofit/>
          </a:bodyPr>
          <a:lstStyle>
            <a:lvl1pPr algn="l">
              <a:defRPr lang="zh-CN" altLang="en-US" sz="10666" i="1" kern="1200" spc="-107" dirty="0">
                <a:solidFill>
                  <a:schemeClr val="bg1"/>
                </a:solidFill>
                <a:effectLst>
                  <a:outerShdw blurRad="38100" dist="38100" dir="2700000" algn="tl">
                    <a:srgbClr val="000000">
                      <a:alpha val="43137"/>
                    </a:srgbClr>
                  </a:outerShdw>
                </a:effectLst>
                <a:latin typeface="+mj-ea"/>
                <a:ea typeface="+mj-ea"/>
                <a:cs typeface="Arial" panose="020B0604020202020204" pitchFamily="34"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2441245" y="5520389"/>
            <a:ext cx="9302485" cy="768085"/>
          </a:xfrm>
        </p:spPr>
        <p:txBody>
          <a:bodyPr>
            <a:noAutofit/>
          </a:bodyPr>
          <a:lstStyle>
            <a:lvl1pPr marL="0" indent="0" algn="r">
              <a:buNone/>
              <a:defRPr lang="zh-CN" altLang="en-US" sz="4267" i="1" kern="1200" spc="-80" dirty="0">
                <a:solidFill>
                  <a:schemeClr val="tx1"/>
                </a:solidFill>
                <a:latin typeface="+mj-ea"/>
                <a:ea typeface="+mj-ea"/>
                <a:cs typeface="Times New Roman" panose="02020603050405020304" pitchFamily="18"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17214177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7" name="直接连接符 6"/>
          <p:cNvCxnSpPr/>
          <p:nvPr/>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p:nvGrpSpPr>
        <p:grpSpPr bwMode="auto">
          <a:xfrm>
            <a:off x="431371" y="390527"/>
            <a:ext cx="520496"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18" name="TextBox 15"/>
          <p:cNvSpPr txBox="1"/>
          <p:nvPr/>
        </p:nvSpPr>
        <p:spPr>
          <a:xfrm>
            <a:off x="10320471" y="356678"/>
            <a:ext cx="1152127" cy="461665"/>
          </a:xfrm>
          <a:prstGeom prst="rect">
            <a:avLst/>
          </a:prstGeom>
          <a:noFill/>
        </p:spPr>
        <p:txBody>
          <a:bodyPr wrap="square" rtlCol="0">
            <a:spAutoFit/>
          </a:bodyPr>
          <a:lstStyle/>
          <a:p>
            <a:pPr algn="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pPr algn="r"/>
              <a:t>‹#›</a:t>
            </a:fld>
            <a:r>
              <a:rPr lang="en-US" altLang="zh-CN" sz="1333" b="0" dirty="0">
                <a:solidFill>
                  <a:schemeClr val="accent1"/>
                </a:solidFill>
                <a:latin typeface="微软雅黑 Light" panose="020B0502040204020203" pitchFamily="34" charset="-122"/>
                <a:ea typeface="微软雅黑 Light" panose="020B0502040204020203" pitchFamily="34" charset="-122"/>
              </a:rPr>
              <a:t>/13</a:t>
            </a:r>
            <a:r>
              <a:rPr lang="zh-CN" altLang="en-US" sz="1333" b="0" dirty="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cxnSp>
        <p:nvCxnSpPr>
          <p:cNvPr id="8" name="直接连接符 7">
            <a:extLst>
              <a:ext uri="{FF2B5EF4-FFF2-40B4-BE49-F238E27FC236}">
                <a16:creationId xmlns:a16="http://schemas.microsoft.com/office/drawing/2014/main" id="{76E876C4-F60A-4F7C-8C8E-062390B8EAD9}"/>
              </a:ext>
            </a:extLst>
          </p:cNvPr>
          <p:cNvCxnSpPr/>
          <p:nvPr/>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7">
            <a:extLst>
              <a:ext uri="{FF2B5EF4-FFF2-40B4-BE49-F238E27FC236}">
                <a16:creationId xmlns:a16="http://schemas.microsoft.com/office/drawing/2014/main" id="{741D282C-70E5-461C-B96E-0F3AA6628239}"/>
              </a:ext>
            </a:extLst>
          </p:cNvPr>
          <p:cNvGrpSpPr>
            <a:grpSpLocks/>
          </p:cNvGrpSpPr>
          <p:nvPr/>
        </p:nvGrpSpPr>
        <p:grpSpPr bwMode="auto">
          <a:xfrm>
            <a:off x="431371" y="390527"/>
            <a:ext cx="520496" cy="274639"/>
            <a:chOff x="0" y="0"/>
            <a:chExt cx="1041399" cy="549275"/>
          </a:xfrm>
        </p:grpSpPr>
        <p:sp>
          <p:nvSpPr>
            <p:cNvPr id="10" name="Freeform 16">
              <a:extLst>
                <a:ext uri="{FF2B5EF4-FFF2-40B4-BE49-F238E27FC236}">
                  <a16:creationId xmlns:a16="http://schemas.microsoft.com/office/drawing/2014/main" id="{87618515-B748-4CF6-9AD4-E9110C91AF83}"/>
                </a:ext>
              </a:extLst>
            </p:cNvPr>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1" name="Freeform 17">
              <a:extLst>
                <a:ext uri="{FF2B5EF4-FFF2-40B4-BE49-F238E27FC236}">
                  <a16:creationId xmlns:a16="http://schemas.microsoft.com/office/drawing/2014/main" id="{770B16C4-D260-4845-8EDE-A5B08C2F57A3}"/>
                </a:ext>
              </a:extLst>
            </p:cNvPr>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6" name="Freeform 18">
              <a:extLst>
                <a:ext uri="{FF2B5EF4-FFF2-40B4-BE49-F238E27FC236}">
                  <a16:creationId xmlns:a16="http://schemas.microsoft.com/office/drawing/2014/main" id="{04354985-43EA-4D85-B3C0-4D3D51D2B958}"/>
                </a:ext>
              </a:extLst>
            </p:cNvPr>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标题 1">
            <a:extLst>
              <a:ext uri="{FF2B5EF4-FFF2-40B4-BE49-F238E27FC236}">
                <a16:creationId xmlns:a16="http://schemas.microsoft.com/office/drawing/2014/main" id="{B044B3C6-6837-4530-A1BF-C108067E9484}"/>
              </a:ext>
            </a:extLst>
          </p:cNvPr>
          <p:cNvSpPr>
            <a:spLocks noGrp="1"/>
          </p:cNvSpPr>
          <p:nvPr>
            <p:ph type="title"/>
          </p:nvPr>
        </p:nvSpPr>
        <p:spPr>
          <a:xfrm>
            <a:off x="999101" y="279274"/>
            <a:ext cx="9149988" cy="576053"/>
          </a:xfrm>
        </p:spPr>
        <p:txBody>
          <a:bodyPr anchor="t">
            <a:normAutofit/>
          </a:bodyPr>
          <a:lstStyle>
            <a:lvl1pPr algn="l">
              <a:defRPr lang="zh-CN" altLang="en-US" sz="3200" b="1" kern="1200" dirty="0">
                <a:solidFill>
                  <a:schemeClr val="tx1"/>
                </a:solidFill>
                <a:latin typeface="Arial" panose="020B0604020202020204" pitchFamily="34" charset="0"/>
                <a:ea typeface="微软雅黑" panose="020B0503020204020204" pitchFamily="34" charset="-122"/>
                <a:cs typeface="Open Sans Light" panose="020B0306030504020204" pitchFamily="34" charset="0"/>
              </a:defRPr>
            </a:lvl1pPr>
          </a:lstStyle>
          <a:p>
            <a:r>
              <a:rPr lang="zh-CN" altLang="en-US"/>
              <a:t>单击此处编辑母版标题样式</a:t>
            </a:r>
            <a:endParaRPr lang="zh-CN" altLang="en-US" dirty="0"/>
          </a:p>
        </p:txBody>
      </p:sp>
      <p:pic>
        <p:nvPicPr>
          <p:cNvPr id="19" name="图片 18">
            <a:extLst>
              <a:ext uri="{FF2B5EF4-FFF2-40B4-BE49-F238E27FC236}">
                <a16:creationId xmlns:a16="http://schemas.microsoft.com/office/drawing/2014/main" id="{62E49C1F-49A4-4FC8-9514-09345793CEA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612792" y="1477789"/>
            <a:ext cx="5722207" cy="5721239"/>
          </a:xfrm>
          <a:prstGeom prst="rect">
            <a:avLst/>
          </a:prstGeom>
        </p:spPr>
      </p:pic>
    </p:spTree>
    <p:extLst>
      <p:ext uri="{BB962C8B-B14F-4D97-AF65-F5344CB8AC3E}">
        <p14:creationId xmlns:p14="http://schemas.microsoft.com/office/powerpoint/2010/main" val="2474956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3595ED-1F26-41F3-A316-AAB4A0216E9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7612792" y="1477789"/>
            <a:ext cx="5722207" cy="5721239"/>
          </a:xfrm>
          <a:prstGeom prst="rect">
            <a:avLst/>
          </a:prstGeom>
        </p:spPr>
      </p:pic>
    </p:spTree>
    <p:extLst>
      <p:ext uri="{BB962C8B-B14F-4D97-AF65-F5344CB8AC3E}">
        <p14:creationId xmlns:p14="http://schemas.microsoft.com/office/powerpoint/2010/main" val="127397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019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空白">
    <p:spTree>
      <p:nvGrpSpPr>
        <p:cNvPr id="1" name=""/>
        <p:cNvGrpSpPr/>
        <p:nvPr/>
      </p:nvGrpSpPr>
      <p:grpSpPr>
        <a:xfrm>
          <a:off x="0" y="0"/>
          <a:ext cx="0" cy="0"/>
          <a:chOff x="0" y="0"/>
          <a:chExt cx="0" cy="0"/>
        </a:xfrm>
      </p:grpSpPr>
      <p:sp>
        <p:nvSpPr>
          <p:cNvPr id="2" name="对话气泡: 椭圆形 1">
            <a:extLst>
              <a:ext uri="{FF2B5EF4-FFF2-40B4-BE49-F238E27FC236}">
                <a16:creationId xmlns:a16="http://schemas.microsoft.com/office/drawing/2014/main" id="{5F3AD2B9-8B5E-4CF2-B7A5-9BC1A4681069}"/>
              </a:ext>
            </a:extLst>
          </p:cNvPr>
          <p:cNvSpPr/>
          <p:nvPr/>
        </p:nvSpPr>
        <p:spPr>
          <a:xfrm>
            <a:off x="1583499" y="1412776"/>
            <a:ext cx="9025003" cy="4032448"/>
          </a:xfrm>
          <a:prstGeom prst="wedgeEllipseCallout">
            <a:avLst>
              <a:gd name="adj1" fmla="val -28814"/>
              <a:gd name="adj2" fmla="val 573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0" dirty="0">
              <a:latin typeface="Arial" panose="020B0604020202020204" pitchFamily="34" charset="0"/>
            </a:endParaRPr>
          </a:p>
        </p:txBody>
      </p:sp>
      <p:sp>
        <p:nvSpPr>
          <p:cNvPr id="4" name="内容占位符 3">
            <a:extLst>
              <a:ext uri="{FF2B5EF4-FFF2-40B4-BE49-F238E27FC236}">
                <a16:creationId xmlns:a16="http://schemas.microsoft.com/office/drawing/2014/main" id="{3109D670-3CF9-44C6-A93E-08B628344303}"/>
              </a:ext>
            </a:extLst>
          </p:cNvPr>
          <p:cNvSpPr>
            <a:spLocks noGrp="1"/>
          </p:cNvSpPr>
          <p:nvPr>
            <p:ph sz="quarter" idx="10"/>
          </p:nvPr>
        </p:nvSpPr>
        <p:spPr>
          <a:xfrm>
            <a:off x="2661499" y="2464636"/>
            <a:ext cx="6869001" cy="1687513"/>
          </a:xfrm>
        </p:spPr>
        <p:txBody>
          <a:bodyPr>
            <a:noAutofit/>
          </a:bodyPr>
          <a:lstStyle>
            <a:lvl1pPr marL="0" indent="0" algn="ctr">
              <a:buNone/>
              <a:defRPr sz="7200">
                <a:solidFill>
                  <a:schemeClr val="bg1"/>
                </a:solidFill>
              </a:defRPr>
            </a:lvl1pPr>
          </a:lstStyle>
          <a:p>
            <a:pPr lvl="0"/>
            <a:r>
              <a:rPr lang="zh-CN" altLang="en-US"/>
              <a:t>单击此处编辑母版文本样式</a:t>
            </a:r>
          </a:p>
        </p:txBody>
      </p:sp>
    </p:spTree>
    <p:extLst>
      <p:ext uri="{BB962C8B-B14F-4D97-AF65-F5344CB8AC3E}">
        <p14:creationId xmlns:p14="http://schemas.microsoft.com/office/powerpoint/2010/main" val="27999852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AA3A5BB-8756-417F-979B-F2FBC6246F4A}" type="datetimeFigureOut">
              <a:rPr lang="zh-CN" altLang="en-US" smtClean="0"/>
              <a:t>2024/1/11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F9DB9AE-577E-4A43-8D54-E2C92E7B6FA9}" type="slidenum">
              <a:rPr lang="zh-CN" altLang="en-US" smtClean="0"/>
              <a:t>‹#›</a:t>
            </a:fld>
            <a:endParaRPr lang="zh-CN" altLang="en-US"/>
          </a:p>
        </p:txBody>
      </p:sp>
    </p:spTree>
    <p:extLst>
      <p:ext uri="{BB962C8B-B14F-4D97-AF65-F5344CB8AC3E}">
        <p14:creationId xmlns:p14="http://schemas.microsoft.com/office/powerpoint/2010/main" val="3756704338"/>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5" r:id="rId5"/>
    <p:sldLayoutId id="2147483664" r:id="rId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游戏流程</a:t>
            </a:r>
          </a:p>
        </p:txBody>
      </p:sp>
      <p:pic>
        <p:nvPicPr>
          <p:cNvPr id="9" name="图片 8">
            <a:extLst>
              <a:ext uri="{FF2B5EF4-FFF2-40B4-BE49-F238E27FC236}">
                <a16:creationId xmlns:a16="http://schemas.microsoft.com/office/drawing/2014/main" id="{9A0B805A-35FA-209C-DA03-419BB782F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4" y="1208504"/>
            <a:ext cx="9391650" cy="4019933"/>
          </a:xfrm>
          <a:prstGeom prst="rect">
            <a:avLst/>
          </a:prstGeom>
        </p:spPr>
      </p:pic>
      <p:sp>
        <p:nvSpPr>
          <p:cNvPr id="11" name="文本框 10">
            <a:extLst>
              <a:ext uri="{FF2B5EF4-FFF2-40B4-BE49-F238E27FC236}">
                <a16:creationId xmlns:a16="http://schemas.microsoft.com/office/drawing/2014/main" id="{90EE8C29-2CE4-CC2E-2DFC-5B051A7E0145}"/>
              </a:ext>
            </a:extLst>
          </p:cNvPr>
          <p:cNvSpPr txBox="1"/>
          <p:nvPr/>
        </p:nvSpPr>
        <p:spPr>
          <a:xfrm>
            <a:off x="1269264" y="5307227"/>
            <a:ext cx="10394712" cy="662554"/>
          </a:xfrm>
          <a:prstGeom prst="rect">
            <a:avLst/>
          </a:prstGeom>
          <a:noFill/>
        </p:spPr>
        <p:txBody>
          <a:bodyPr wrap="square" rtlCol="0">
            <a:spAutoFit/>
          </a:bodyPr>
          <a:lstStyle/>
          <a:p>
            <a:pPr>
              <a:lnSpc>
                <a:spcPct val="150000"/>
              </a:lnSpc>
            </a:pPr>
            <a:r>
              <a:rPr lang="zh-CN" altLang="en-US" sz="2800" b="1" dirty="0">
                <a:solidFill>
                  <a:schemeClr val="accent1"/>
                </a:solidFill>
                <a:latin typeface="+mn-ea"/>
              </a:rPr>
              <a:t>（刚才临时加入的图片，比较简陋）</a:t>
            </a:r>
            <a:endParaRPr lang="en-US" altLang="zh-CN" sz="2400" dirty="0">
              <a:solidFill>
                <a:schemeClr val="tx1">
                  <a:lumMod val="75000"/>
                  <a:lumOff val="25000"/>
                </a:schemeClr>
              </a:solidFill>
              <a:latin typeface="+mn-ea"/>
            </a:endParaRPr>
          </a:p>
        </p:txBody>
      </p:sp>
    </p:spTree>
    <p:extLst>
      <p:ext uri="{BB962C8B-B14F-4D97-AF65-F5344CB8AC3E}">
        <p14:creationId xmlns:p14="http://schemas.microsoft.com/office/powerpoint/2010/main" val="12838441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1652119"/>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BoardInitializer</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里面有几个静态方法，帮助</a:t>
            </a:r>
            <a:r>
              <a:rPr lang="en-US" altLang="zh-CN" sz="2400" dirty="0">
                <a:solidFill>
                  <a:schemeClr val="tx1">
                    <a:lumMod val="75000"/>
                    <a:lumOff val="25000"/>
                  </a:schemeClr>
                </a:solidFill>
                <a:latin typeface="+mn-ea"/>
              </a:rPr>
              <a:t>Board</a:t>
            </a:r>
            <a:r>
              <a:rPr lang="zh-CN" altLang="en-US" sz="2400" dirty="0">
                <a:solidFill>
                  <a:schemeClr val="tx1">
                    <a:lumMod val="75000"/>
                    <a:lumOff val="25000"/>
                  </a:schemeClr>
                </a:solidFill>
                <a:latin typeface="+mn-ea"/>
              </a:rPr>
              <a:t>类初始化棋盘</a:t>
            </a:r>
            <a:endParaRPr lang="en-US" altLang="zh-CN" sz="2400" dirty="0">
              <a:solidFill>
                <a:schemeClr val="tx1">
                  <a:lumMod val="75000"/>
                  <a:lumOff val="25000"/>
                </a:schemeClr>
              </a:solidFill>
              <a:latin typeface="+mn-ea"/>
            </a:endParaRPr>
          </a:p>
        </p:txBody>
      </p:sp>
      <p:pic>
        <p:nvPicPr>
          <p:cNvPr id="5" name="图片 4">
            <a:extLst>
              <a:ext uri="{FF2B5EF4-FFF2-40B4-BE49-F238E27FC236}">
                <a16:creationId xmlns:a16="http://schemas.microsoft.com/office/drawing/2014/main" id="{EBFBE9CB-3630-9DA0-CBDB-74183674E088}"/>
              </a:ext>
            </a:extLst>
          </p:cNvPr>
          <p:cNvPicPr>
            <a:picLocks noChangeAspect="1"/>
          </p:cNvPicPr>
          <p:nvPr/>
        </p:nvPicPr>
        <p:blipFill>
          <a:blip r:embed="rId3"/>
          <a:stretch>
            <a:fillRect/>
          </a:stretch>
        </p:blipFill>
        <p:spPr>
          <a:xfrm>
            <a:off x="4813769" y="2992410"/>
            <a:ext cx="7080604" cy="891990"/>
          </a:xfrm>
          <a:prstGeom prst="rect">
            <a:avLst/>
          </a:prstGeom>
        </p:spPr>
      </p:pic>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6945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1171988"/>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DIYBoard</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用户自定义棋盘</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a:extLst>
              <a:ext uri="{FF2B5EF4-FFF2-40B4-BE49-F238E27FC236}">
                <a16:creationId xmlns:a16="http://schemas.microsoft.com/office/drawing/2014/main" id="{66467A6E-8A68-5203-4CCD-86066C988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08" y="2730788"/>
            <a:ext cx="7556487" cy="91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8597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1652119"/>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BoardPrinter</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可以输出格子，在格子内输出棋子信息、棋盘背景信息、激光路径等。</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图片 1">
            <a:extLst>
              <a:ext uri="{FF2B5EF4-FFF2-40B4-BE49-F238E27FC236}">
                <a16:creationId xmlns:a16="http://schemas.microsoft.com/office/drawing/2014/main" id="{67E70627-CD5E-913F-7752-C52598AB7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685" y="3045690"/>
            <a:ext cx="7101588" cy="217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9918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1652119"/>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SaveBoard</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将当前棋局保存到文件中，把文件保存到当前用户的特定的文件夹中。</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1851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3092513"/>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InputHandler</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作用是从键盘读取输入，并处理，给</a:t>
            </a:r>
            <a:r>
              <a:rPr lang="en-US" altLang="zh-CN" sz="2400" dirty="0">
                <a:solidFill>
                  <a:schemeClr val="tx1">
                    <a:lumMod val="75000"/>
                    <a:lumOff val="25000"/>
                  </a:schemeClr>
                </a:solidFill>
                <a:latin typeface="+mn-ea"/>
              </a:rPr>
              <a:t>Game</a:t>
            </a:r>
            <a:r>
              <a:rPr lang="zh-CN" altLang="en-US" sz="2400" dirty="0">
                <a:solidFill>
                  <a:schemeClr val="tx1">
                    <a:lumMod val="75000"/>
                    <a:lumOff val="25000"/>
                  </a:schemeClr>
                </a:solidFill>
                <a:latin typeface="+mn-ea"/>
              </a:rPr>
              <a:t>类返回一个</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对象，然后</a:t>
            </a:r>
            <a:r>
              <a:rPr lang="en-US" altLang="zh-CN" sz="2400" dirty="0">
                <a:solidFill>
                  <a:schemeClr val="tx1">
                    <a:lumMod val="75000"/>
                    <a:lumOff val="25000"/>
                  </a:schemeClr>
                </a:solidFill>
                <a:latin typeface="+mn-ea"/>
              </a:rPr>
              <a:t>Game</a:t>
            </a:r>
            <a:r>
              <a:rPr lang="zh-CN" altLang="en-US" sz="2400" dirty="0">
                <a:solidFill>
                  <a:schemeClr val="tx1">
                    <a:lumMod val="75000"/>
                    <a:lumOff val="25000"/>
                  </a:schemeClr>
                </a:solidFill>
                <a:latin typeface="+mn-ea"/>
              </a:rPr>
              <a:t>类再把这个</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类交给</a:t>
            </a:r>
            <a:r>
              <a:rPr lang="en-US" altLang="zh-CN" sz="2400" dirty="0">
                <a:solidFill>
                  <a:schemeClr val="tx1">
                    <a:lumMod val="75000"/>
                    <a:lumOff val="25000"/>
                  </a:schemeClr>
                </a:solidFill>
                <a:latin typeface="+mn-ea"/>
              </a:rPr>
              <a:t>Board</a:t>
            </a:r>
            <a:r>
              <a:rPr lang="zh-CN" altLang="en-US" sz="2400" dirty="0">
                <a:solidFill>
                  <a:schemeClr val="tx1">
                    <a:lumMod val="75000"/>
                    <a:lumOff val="25000"/>
                  </a:schemeClr>
                </a:solidFill>
                <a:latin typeface="+mn-ea"/>
              </a:rPr>
              <a:t>类，也就是对棋盘应用这个</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04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2132250"/>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Laser</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核心属性有激光头部的坐标和方向，和激光走过的路径。</a:t>
            </a: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核心方法为</a:t>
            </a:r>
            <a:r>
              <a:rPr lang="en-US" altLang="zh-CN" sz="2400" dirty="0">
                <a:solidFill>
                  <a:schemeClr val="tx1">
                    <a:lumMod val="75000"/>
                    <a:lumOff val="25000"/>
                  </a:schemeClr>
                </a:solidFill>
                <a:latin typeface="+mn-ea"/>
              </a:rPr>
              <a:t>disseminate</a:t>
            </a:r>
            <a:r>
              <a:rPr lang="zh-CN" altLang="en-US" sz="2400" dirty="0">
                <a:solidFill>
                  <a:schemeClr val="tx1">
                    <a:lumMod val="75000"/>
                    <a:lumOff val="25000"/>
                  </a:schemeClr>
                </a:solidFill>
                <a:latin typeface="+mn-ea"/>
              </a:rPr>
              <a:t>，即传播激光</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63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3092513"/>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User</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en-US" altLang="zh-CN" sz="2400" dirty="0">
                <a:solidFill>
                  <a:schemeClr val="tx1">
                    <a:lumMod val="75000"/>
                    <a:lumOff val="25000"/>
                  </a:schemeClr>
                </a:solidFill>
                <a:latin typeface="+mn-ea"/>
              </a:rPr>
              <a:t>User</a:t>
            </a:r>
            <a:r>
              <a:rPr lang="zh-CN" altLang="en-US" sz="2400" dirty="0">
                <a:solidFill>
                  <a:schemeClr val="tx1">
                    <a:lumMod val="75000"/>
                    <a:lumOff val="25000"/>
                  </a:schemeClr>
                </a:solidFill>
                <a:latin typeface="+mn-ea"/>
              </a:rPr>
              <a:t>类中有两个核心的静态方法，实现登录和注册的逻辑核心方法、</a:t>
            </a:r>
            <a:endParaRPr lang="en-US" altLang="zh-CN" sz="2400" dirty="0">
              <a:solidFill>
                <a:schemeClr val="tx1">
                  <a:lumMod val="75000"/>
                  <a:lumOff val="25000"/>
                </a:schemeClr>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其他类可以使用</a:t>
            </a:r>
            <a:r>
              <a:rPr lang="en-US" altLang="zh-CN" sz="2400" dirty="0">
                <a:solidFill>
                  <a:schemeClr val="tx1">
                    <a:lumMod val="75000"/>
                    <a:lumOff val="25000"/>
                  </a:schemeClr>
                </a:solidFill>
                <a:latin typeface="+mn-ea"/>
              </a:rPr>
              <a:t>User</a:t>
            </a:r>
            <a:r>
              <a:rPr lang="zh-CN" altLang="en-US" sz="2400" dirty="0">
                <a:solidFill>
                  <a:schemeClr val="tx1">
                    <a:lumMod val="75000"/>
                    <a:lumOff val="25000"/>
                  </a:schemeClr>
                </a:solidFill>
                <a:latin typeface="+mn-ea"/>
              </a:rPr>
              <a:t>对象，确定现在是哪一个用户在玩，对当前用户开放其特定的已保存的地图。</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4106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5013039"/>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AI</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内含三个静态函数，分别代表不同难度的</a:t>
            </a:r>
            <a:r>
              <a:rPr lang="en-US" altLang="zh-CN" sz="2400" dirty="0">
                <a:solidFill>
                  <a:schemeClr val="tx1">
                    <a:lumMod val="75000"/>
                    <a:lumOff val="25000"/>
                  </a:schemeClr>
                </a:solidFill>
                <a:latin typeface="+mn-ea"/>
              </a:rPr>
              <a:t>AI</a:t>
            </a: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这三个函数都会返回一个</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，代表</a:t>
            </a:r>
            <a:r>
              <a:rPr lang="en-US" altLang="zh-CN" sz="2400" dirty="0">
                <a:solidFill>
                  <a:schemeClr val="tx1">
                    <a:lumMod val="75000"/>
                    <a:lumOff val="25000"/>
                  </a:schemeClr>
                </a:solidFill>
                <a:latin typeface="+mn-ea"/>
              </a:rPr>
              <a:t>AI</a:t>
            </a:r>
            <a:r>
              <a:rPr lang="zh-CN" altLang="en-US" sz="2400" dirty="0">
                <a:solidFill>
                  <a:schemeClr val="tx1">
                    <a:lumMod val="75000"/>
                    <a:lumOff val="25000"/>
                  </a:schemeClr>
                </a:solidFill>
                <a:latin typeface="+mn-ea"/>
              </a:rPr>
              <a:t>针对当前棋局所决策出的一步棋。</a:t>
            </a:r>
            <a:endParaRPr lang="en-US" altLang="zh-CN" sz="2400" dirty="0">
              <a:solidFill>
                <a:schemeClr val="tx1">
                  <a:lumMod val="75000"/>
                  <a:lumOff val="25000"/>
                </a:schemeClr>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大致的思想就是遍历当前棋局所有可进行的一步操作，并对这些操作进行打分。打分的标准有是否杀死棋子，杀死什么棋子，距离国王的距离和方位等。</a:t>
            </a:r>
            <a:endParaRPr lang="en-US" altLang="zh-CN" sz="2400" dirty="0">
              <a:solidFill>
                <a:schemeClr val="tx1">
                  <a:lumMod val="75000"/>
                  <a:lumOff val="25000"/>
                </a:schemeClr>
              </a:solidFill>
              <a:latin typeface="+mn-ea"/>
            </a:endParaRPr>
          </a:p>
        </p:txBody>
      </p:sp>
      <p:pic>
        <p:nvPicPr>
          <p:cNvPr id="6" name="图片 1">
            <a:extLst>
              <a:ext uri="{FF2B5EF4-FFF2-40B4-BE49-F238E27FC236}">
                <a16:creationId xmlns:a16="http://schemas.microsoft.com/office/drawing/2014/main" id="{09953CF8-7DE0-E9A9-CDDC-F95221AF4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6069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en-US" altLang="zh-CN" sz="2800" dirty="0">
                <a:latin typeface="+mn-ea"/>
                <a:ea typeface="+mn-ea"/>
              </a:rPr>
              <a:t>Part 2</a:t>
            </a:r>
            <a:endParaRPr lang="zh-CN" altLang="en-US" sz="2800" dirty="0">
              <a:latin typeface="+mn-ea"/>
              <a:ea typeface="+mn-ea"/>
            </a:endParaRPr>
          </a:p>
        </p:txBody>
      </p:sp>
      <p:grpSp>
        <p:nvGrpSpPr>
          <p:cNvPr id="2" name="组合 1">
            <a:extLst>
              <a:ext uri="{FF2B5EF4-FFF2-40B4-BE49-F238E27FC236}">
                <a16:creationId xmlns:a16="http://schemas.microsoft.com/office/drawing/2014/main" id="{D2E524A6-A60D-578C-8A60-219DBCFE404E}"/>
              </a:ext>
            </a:extLst>
          </p:cNvPr>
          <p:cNvGrpSpPr/>
          <p:nvPr/>
        </p:nvGrpSpPr>
        <p:grpSpPr>
          <a:xfrm>
            <a:off x="999101" y="3051242"/>
            <a:ext cx="6026570" cy="755515"/>
            <a:chOff x="2853270" y="1355057"/>
            <a:chExt cx="5786963" cy="755515"/>
          </a:xfrm>
        </p:grpSpPr>
        <p:grpSp>
          <p:nvGrpSpPr>
            <p:cNvPr id="3" name="组合 2">
              <a:extLst>
                <a:ext uri="{FF2B5EF4-FFF2-40B4-BE49-F238E27FC236}">
                  <a16:creationId xmlns:a16="http://schemas.microsoft.com/office/drawing/2014/main" id="{CD6A2617-610B-0B98-9E0F-5053BF152AA4}"/>
                </a:ext>
              </a:extLst>
            </p:cNvPr>
            <p:cNvGrpSpPr/>
            <p:nvPr/>
          </p:nvGrpSpPr>
          <p:grpSpPr>
            <a:xfrm>
              <a:off x="2853270" y="1380172"/>
              <a:ext cx="1532012" cy="730400"/>
              <a:chOff x="2301652" y="1380172"/>
              <a:chExt cx="1422436" cy="730400"/>
            </a:xfrm>
          </p:grpSpPr>
          <p:sp>
            <p:nvSpPr>
              <p:cNvPr id="7" name="平行四边形 6">
                <a:extLst>
                  <a:ext uri="{FF2B5EF4-FFF2-40B4-BE49-F238E27FC236}">
                    <a16:creationId xmlns:a16="http://schemas.microsoft.com/office/drawing/2014/main" id="{B799CFA8-8DBC-EA62-E89C-F2A3A775D5BA}"/>
                  </a:ext>
                </a:extLst>
              </p:cNvPr>
              <p:cNvSpPr/>
              <p:nvPr/>
            </p:nvSpPr>
            <p:spPr>
              <a:xfrm>
                <a:off x="2301652" y="1380172"/>
                <a:ext cx="1216116" cy="694203"/>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cs typeface="Times New Roman" panose="02020603050405020304" pitchFamily="18" charset="0"/>
                </a:endParaRPr>
              </a:p>
            </p:txBody>
          </p:sp>
          <p:sp>
            <p:nvSpPr>
              <p:cNvPr id="10" name="文本框 9">
                <a:extLst>
                  <a:ext uri="{FF2B5EF4-FFF2-40B4-BE49-F238E27FC236}">
                    <a16:creationId xmlns:a16="http://schemas.microsoft.com/office/drawing/2014/main" id="{1D8967D2-DA0C-1EA6-0A54-4EFBB21A88A2}"/>
                  </a:ext>
                </a:extLst>
              </p:cNvPr>
              <p:cNvSpPr txBox="1"/>
              <p:nvPr/>
            </p:nvSpPr>
            <p:spPr>
              <a:xfrm>
                <a:off x="2566666" y="1402686"/>
                <a:ext cx="1157422" cy="707886"/>
              </a:xfrm>
              <a:prstGeom prst="rect">
                <a:avLst/>
              </a:prstGeom>
              <a:noFill/>
            </p:spPr>
            <p:txBody>
              <a:bodyPr wrap="square" rtlCol="0">
                <a:spAutoFit/>
              </a:bodyPr>
              <a:lstStyle/>
              <a:p>
                <a:r>
                  <a:rPr lang="en-US" altLang="zh-CN" sz="4000" b="1" dirty="0">
                    <a:solidFill>
                      <a:schemeClr val="bg1"/>
                    </a:solidFill>
                    <a:latin typeface="+mn-ea"/>
                    <a:cs typeface="Times New Roman" panose="02020603050405020304" pitchFamily="18" charset="0"/>
                  </a:rPr>
                  <a:t>02</a:t>
                </a:r>
                <a:endParaRPr lang="zh-CN" altLang="en-US" sz="4000" b="1" dirty="0">
                  <a:solidFill>
                    <a:schemeClr val="bg1"/>
                  </a:solidFill>
                  <a:latin typeface="+mn-ea"/>
                  <a:cs typeface="Times New Roman" panose="02020603050405020304" pitchFamily="18" charset="0"/>
                </a:endParaRPr>
              </a:p>
            </p:txBody>
          </p:sp>
        </p:grpSp>
        <p:sp>
          <p:nvSpPr>
            <p:cNvPr id="5" name="矩形 4">
              <a:extLst>
                <a:ext uri="{FF2B5EF4-FFF2-40B4-BE49-F238E27FC236}">
                  <a16:creationId xmlns:a16="http://schemas.microsoft.com/office/drawing/2014/main" id="{24DA933B-F6C4-D869-7755-EEF80AECD4BA}"/>
                </a:ext>
              </a:extLst>
            </p:cNvPr>
            <p:cNvSpPr/>
            <p:nvPr/>
          </p:nvSpPr>
          <p:spPr>
            <a:xfrm>
              <a:off x="4838293" y="1452089"/>
              <a:ext cx="3261779" cy="500137"/>
            </a:xfrm>
            <a:prstGeom prst="rect">
              <a:avLst/>
            </a:prstGeom>
            <a:ln w="15875">
              <a:noFill/>
            </a:ln>
          </p:spPr>
          <p:txBody>
            <a:bodyPr wrap="square" lIns="68580" tIns="34290" rIns="68580" bIns="34290">
              <a:spAutoFit/>
            </a:bodyPr>
            <a:lstStyle/>
            <a:p>
              <a:r>
                <a:rPr lang="zh-CN" altLang="en-US" sz="2800" b="1" dirty="0">
                  <a:latin typeface="+mn-ea"/>
                  <a:cs typeface="Times New Roman" panose="02020603050405020304" pitchFamily="18" charset="0"/>
                </a:rPr>
                <a:t>项目</a:t>
              </a:r>
              <a:r>
                <a:rPr lang="en-US" altLang="zh-CN" sz="2800" b="1" dirty="0">
                  <a:latin typeface="+mn-ea"/>
                  <a:cs typeface="Times New Roman" panose="02020603050405020304" pitchFamily="18" charset="0"/>
                </a:rPr>
                <a:t>GUI</a:t>
              </a:r>
              <a:r>
                <a:rPr lang="zh-CN" altLang="en-US" sz="2800" b="1" dirty="0">
                  <a:latin typeface="+mn-ea"/>
                  <a:cs typeface="Times New Roman" panose="02020603050405020304" pitchFamily="18" charset="0"/>
                </a:rPr>
                <a:t>开发与美化</a:t>
              </a:r>
              <a:endParaRPr lang="en-GB" altLang="zh-CN" sz="2800" b="1" dirty="0">
                <a:latin typeface="+mn-ea"/>
                <a:cs typeface="Times New Roman" panose="02020603050405020304" pitchFamily="18" charset="0"/>
              </a:endParaRPr>
            </a:p>
          </p:txBody>
        </p:sp>
        <p:sp>
          <p:nvSpPr>
            <p:cNvPr id="6" name="平行四边形 5">
              <a:extLst>
                <a:ext uri="{FF2B5EF4-FFF2-40B4-BE49-F238E27FC236}">
                  <a16:creationId xmlns:a16="http://schemas.microsoft.com/office/drawing/2014/main" id="{28593AEB-B454-40A8-DCF8-465BC42890F4}"/>
                </a:ext>
              </a:extLst>
            </p:cNvPr>
            <p:cNvSpPr/>
            <p:nvPr/>
          </p:nvSpPr>
          <p:spPr>
            <a:xfrm>
              <a:off x="3958065" y="1355057"/>
              <a:ext cx="4682168" cy="69420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400" b="1" dirty="0">
                <a:solidFill>
                  <a:schemeClr val="tx1"/>
                </a:solidFill>
                <a:latin typeface="+mn-ea"/>
                <a:cs typeface="Times New Roman" panose="02020603050405020304" pitchFamily="18" charset="0"/>
              </a:endParaRPr>
            </a:p>
          </p:txBody>
        </p:sp>
      </p:grpSp>
    </p:spTree>
    <p:extLst>
      <p:ext uri="{BB962C8B-B14F-4D97-AF65-F5344CB8AC3E}">
        <p14:creationId xmlns:p14="http://schemas.microsoft.com/office/powerpoint/2010/main" val="19061012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概述</a:t>
            </a:r>
          </a:p>
        </p:txBody>
      </p:sp>
      <p:sp>
        <p:nvSpPr>
          <p:cNvPr id="7" name="文本框 6">
            <a:extLst>
              <a:ext uri="{FF2B5EF4-FFF2-40B4-BE49-F238E27FC236}">
                <a16:creationId xmlns:a16="http://schemas.microsoft.com/office/drawing/2014/main" id="{6003043C-E61B-2EFF-3DB1-3080FA64620A}"/>
              </a:ext>
            </a:extLst>
          </p:cNvPr>
          <p:cNvSpPr txBox="1"/>
          <p:nvPr/>
        </p:nvSpPr>
        <p:spPr>
          <a:xfrm>
            <a:off x="759929" y="1093713"/>
            <a:ext cx="10394712" cy="4945328"/>
          </a:xfrm>
          <a:prstGeom prst="rect">
            <a:avLst/>
          </a:prstGeom>
          <a:noFill/>
        </p:spPr>
        <p:txBody>
          <a:bodyPr wrap="square" rtlCol="0">
            <a:spAutoFit/>
          </a:bodyPr>
          <a:lstStyle/>
          <a:p>
            <a:pPr>
              <a:lnSpc>
                <a:spcPct val="150000"/>
              </a:lnSpc>
            </a:pPr>
            <a:r>
              <a:rPr lang="zh-CN" altLang="en-US" sz="2800" b="1" dirty="0">
                <a:solidFill>
                  <a:schemeClr val="accent1"/>
                </a:solidFill>
                <a:latin typeface="+mn-ea"/>
              </a:rPr>
              <a:t>实现</a:t>
            </a:r>
            <a:r>
              <a:rPr lang="en-US" altLang="zh-CN" sz="2800" b="1" dirty="0">
                <a:solidFill>
                  <a:schemeClr val="accent1"/>
                </a:solidFill>
                <a:latin typeface="+mn-ea"/>
              </a:rPr>
              <a:t>GUI</a:t>
            </a:r>
            <a:r>
              <a:rPr lang="zh-CN" altLang="en-US" sz="2800" b="1" dirty="0">
                <a:solidFill>
                  <a:schemeClr val="accent1"/>
                </a:solidFill>
                <a:latin typeface="+mn-ea"/>
              </a:rPr>
              <a:t>的设计和美化，以及与后端代码的交互（实机演示）</a:t>
            </a:r>
            <a:endParaRPr lang="en-US" altLang="zh-CN" sz="2800" b="1" dirty="0">
              <a:solidFill>
                <a:schemeClr val="accent1"/>
              </a:solidFill>
              <a:latin typeface="+mn-ea"/>
            </a:endParaRPr>
          </a:p>
          <a:p>
            <a:pPr>
              <a:lnSpc>
                <a:spcPct val="150000"/>
              </a:lnSpc>
            </a:pPr>
            <a:r>
              <a:rPr lang="zh-CN" altLang="en-US" sz="2800" b="1" dirty="0">
                <a:solidFill>
                  <a:schemeClr val="accent1"/>
                </a:solidFill>
                <a:latin typeface="+mn-ea"/>
              </a:rPr>
              <a:t>游戏逻辑</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选择模式</a:t>
            </a:r>
            <a:r>
              <a:rPr lang="en-US" altLang="zh-CN" sz="2400" dirty="0">
                <a:solidFill>
                  <a:schemeClr val="tx1">
                    <a:lumMod val="75000"/>
                    <a:lumOff val="25000"/>
                  </a:schemeClr>
                </a:solidFill>
                <a:latin typeface="+mn-ea"/>
              </a:rPr>
              <a:t>PVP/PVE</a:t>
            </a:r>
            <a:r>
              <a:rPr lang="zh-CN" altLang="en-US" sz="2400" dirty="0">
                <a:solidFill>
                  <a:schemeClr val="tx1">
                    <a:lumMod val="75000"/>
                    <a:lumOff val="25000"/>
                  </a:schemeClr>
                </a:solidFill>
                <a:latin typeface="+mn-ea"/>
              </a:rPr>
              <a:t>，构建棋盘（有多种美术风格），棋盘布局（有多种布局），激光逻辑，棋子移动，杀死棋子，判断游戏状态等</a:t>
            </a:r>
            <a:endParaRPr lang="en-US" altLang="zh-CN" sz="2400" dirty="0">
              <a:solidFill>
                <a:schemeClr val="tx1">
                  <a:lumMod val="75000"/>
                  <a:lumOff val="25000"/>
                </a:schemeClr>
              </a:solidFill>
              <a:latin typeface="+mn-ea"/>
            </a:endParaRPr>
          </a:p>
          <a:p>
            <a:pPr>
              <a:lnSpc>
                <a:spcPct val="150000"/>
              </a:lnSpc>
            </a:pPr>
            <a:r>
              <a:rPr lang="zh-CN" altLang="en-US" sz="2800" b="1" dirty="0">
                <a:solidFill>
                  <a:schemeClr val="accent1"/>
                </a:solidFill>
                <a:latin typeface="+mn-ea"/>
              </a:rPr>
              <a:t>棋盘</a:t>
            </a:r>
            <a:r>
              <a:rPr lang="en-US" altLang="zh-CN" sz="2800" b="1" dirty="0">
                <a:solidFill>
                  <a:schemeClr val="accent1"/>
                </a:solidFill>
                <a:latin typeface="+mn-ea"/>
              </a:rPr>
              <a:t>DIY</a:t>
            </a:r>
            <a:r>
              <a:rPr lang="zh-CN" altLang="en-US" sz="2800" b="1" dirty="0">
                <a:solidFill>
                  <a:schemeClr val="accent1"/>
                </a:solidFill>
                <a:latin typeface="+mn-ea"/>
              </a:rPr>
              <a:t>及本地保存文件管理</a:t>
            </a:r>
            <a:endParaRPr lang="en-US" altLang="zh-CN" sz="2800" b="1" dirty="0">
              <a:solidFill>
                <a:schemeClr val="accent1"/>
              </a:solidFill>
              <a:latin typeface="+mn-ea"/>
            </a:endParaRPr>
          </a:p>
          <a:p>
            <a:pPr marL="342900" indent="-3429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用户</a:t>
            </a:r>
            <a:r>
              <a:rPr lang="en-US" altLang="zh-CN" sz="2400" dirty="0">
                <a:solidFill>
                  <a:schemeClr val="tx1">
                    <a:lumMod val="75000"/>
                    <a:lumOff val="25000"/>
                  </a:schemeClr>
                </a:solidFill>
                <a:latin typeface="+mn-ea"/>
              </a:rPr>
              <a:t>DIY</a:t>
            </a:r>
            <a:r>
              <a:rPr lang="zh-CN" altLang="en-US" sz="2400" dirty="0">
                <a:solidFill>
                  <a:schemeClr val="tx1">
                    <a:lumMod val="75000"/>
                    <a:lumOff val="25000"/>
                  </a:schemeClr>
                </a:solidFill>
                <a:latin typeface="+mn-ea"/>
              </a:rPr>
              <a:t>棋盘，可以增删改棋子或者背景，可视化地实时显示，设置完成保存棋盘到本地，从本地加载已保存的棋盘等</a:t>
            </a:r>
            <a:endParaRPr lang="en-US" altLang="zh-CN" sz="2400" dirty="0">
              <a:solidFill>
                <a:schemeClr val="tx1">
                  <a:lumMod val="75000"/>
                  <a:lumOff val="25000"/>
                </a:schemeClr>
              </a:solidFill>
              <a:latin typeface="+mn-ea"/>
            </a:endParaRPr>
          </a:p>
          <a:p>
            <a:pPr>
              <a:lnSpc>
                <a:spcPct val="130000"/>
              </a:lnSpc>
            </a:pPr>
            <a:r>
              <a:rPr lang="zh-CN" altLang="en-US" sz="2800" b="1" dirty="0">
                <a:solidFill>
                  <a:schemeClr val="accent1"/>
                </a:solidFill>
                <a:latin typeface="+mn-ea"/>
              </a:rPr>
              <a:t>账户管理</a:t>
            </a:r>
            <a:endParaRPr lang="en-US" altLang="zh-CN" sz="2800" b="1" dirty="0">
              <a:solidFill>
                <a:schemeClr val="accent1"/>
              </a:solidFill>
              <a:latin typeface="+mn-ea"/>
            </a:endParaRPr>
          </a:p>
          <a:p>
            <a:pPr marL="342900" indent="-3429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注册登录逻辑，用户文件管理的图形化展示</a:t>
            </a:r>
            <a:endParaRPr lang="en-US" altLang="zh-CN" sz="2400" dirty="0">
              <a:solidFill>
                <a:schemeClr val="tx1">
                  <a:lumMod val="75000"/>
                  <a:lumOff val="25000"/>
                </a:schemeClr>
              </a:solidFill>
              <a:latin typeface="+mn-ea"/>
            </a:endParaRPr>
          </a:p>
        </p:txBody>
      </p:sp>
    </p:spTree>
    <p:extLst>
      <p:ext uri="{BB962C8B-B14F-4D97-AF65-F5344CB8AC3E}">
        <p14:creationId xmlns:p14="http://schemas.microsoft.com/office/powerpoint/2010/main" val="17047276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en-US" altLang="zh-CN" sz="2800" dirty="0">
                <a:latin typeface="+mn-ea"/>
                <a:ea typeface="+mn-ea"/>
              </a:rPr>
              <a:t>Part 1</a:t>
            </a:r>
            <a:endParaRPr lang="zh-CN" altLang="en-US" sz="2800" dirty="0">
              <a:latin typeface="+mn-ea"/>
              <a:ea typeface="+mn-ea"/>
            </a:endParaRPr>
          </a:p>
        </p:txBody>
      </p:sp>
      <p:grpSp>
        <p:nvGrpSpPr>
          <p:cNvPr id="2" name="组合 1">
            <a:extLst>
              <a:ext uri="{FF2B5EF4-FFF2-40B4-BE49-F238E27FC236}">
                <a16:creationId xmlns:a16="http://schemas.microsoft.com/office/drawing/2014/main" id="{D2E524A6-A60D-578C-8A60-219DBCFE404E}"/>
              </a:ext>
            </a:extLst>
          </p:cNvPr>
          <p:cNvGrpSpPr/>
          <p:nvPr/>
        </p:nvGrpSpPr>
        <p:grpSpPr>
          <a:xfrm>
            <a:off x="999101" y="3051242"/>
            <a:ext cx="6026570" cy="755515"/>
            <a:chOff x="2853270" y="1355057"/>
            <a:chExt cx="5786963" cy="755515"/>
          </a:xfrm>
        </p:grpSpPr>
        <p:grpSp>
          <p:nvGrpSpPr>
            <p:cNvPr id="3" name="组合 2">
              <a:extLst>
                <a:ext uri="{FF2B5EF4-FFF2-40B4-BE49-F238E27FC236}">
                  <a16:creationId xmlns:a16="http://schemas.microsoft.com/office/drawing/2014/main" id="{CD6A2617-610B-0B98-9E0F-5053BF152AA4}"/>
                </a:ext>
              </a:extLst>
            </p:cNvPr>
            <p:cNvGrpSpPr/>
            <p:nvPr/>
          </p:nvGrpSpPr>
          <p:grpSpPr>
            <a:xfrm>
              <a:off x="2853270" y="1380172"/>
              <a:ext cx="1532012" cy="730400"/>
              <a:chOff x="2301652" y="1380172"/>
              <a:chExt cx="1422436" cy="730400"/>
            </a:xfrm>
          </p:grpSpPr>
          <p:sp>
            <p:nvSpPr>
              <p:cNvPr id="7" name="平行四边形 6">
                <a:extLst>
                  <a:ext uri="{FF2B5EF4-FFF2-40B4-BE49-F238E27FC236}">
                    <a16:creationId xmlns:a16="http://schemas.microsoft.com/office/drawing/2014/main" id="{B799CFA8-8DBC-EA62-E89C-F2A3A775D5BA}"/>
                  </a:ext>
                </a:extLst>
              </p:cNvPr>
              <p:cNvSpPr/>
              <p:nvPr/>
            </p:nvSpPr>
            <p:spPr>
              <a:xfrm>
                <a:off x="2301652" y="1380172"/>
                <a:ext cx="1216116" cy="694203"/>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cs typeface="Times New Roman" panose="02020603050405020304" pitchFamily="18" charset="0"/>
                </a:endParaRPr>
              </a:p>
            </p:txBody>
          </p:sp>
          <p:sp>
            <p:nvSpPr>
              <p:cNvPr id="10" name="文本框 9">
                <a:extLst>
                  <a:ext uri="{FF2B5EF4-FFF2-40B4-BE49-F238E27FC236}">
                    <a16:creationId xmlns:a16="http://schemas.microsoft.com/office/drawing/2014/main" id="{1D8967D2-DA0C-1EA6-0A54-4EFBB21A88A2}"/>
                  </a:ext>
                </a:extLst>
              </p:cNvPr>
              <p:cNvSpPr txBox="1"/>
              <p:nvPr/>
            </p:nvSpPr>
            <p:spPr>
              <a:xfrm>
                <a:off x="2566666" y="1402686"/>
                <a:ext cx="1157422" cy="707886"/>
              </a:xfrm>
              <a:prstGeom prst="rect">
                <a:avLst/>
              </a:prstGeom>
              <a:noFill/>
            </p:spPr>
            <p:txBody>
              <a:bodyPr wrap="square" rtlCol="0">
                <a:spAutoFit/>
              </a:bodyPr>
              <a:lstStyle/>
              <a:p>
                <a:r>
                  <a:rPr lang="en-US" altLang="zh-CN" sz="4000" b="1" dirty="0">
                    <a:solidFill>
                      <a:schemeClr val="bg1"/>
                    </a:solidFill>
                    <a:latin typeface="+mn-ea"/>
                    <a:cs typeface="Times New Roman" panose="02020603050405020304" pitchFamily="18" charset="0"/>
                  </a:rPr>
                  <a:t>01</a:t>
                </a:r>
                <a:endParaRPr lang="zh-CN" altLang="en-US" sz="4000" b="1" dirty="0">
                  <a:solidFill>
                    <a:schemeClr val="bg1"/>
                  </a:solidFill>
                  <a:latin typeface="+mn-ea"/>
                  <a:cs typeface="Times New Roman" panose="02020603050405020304" pitchFamily="18" charset="0"/>
                </a:endParaRPr>
              </a:p>
            </p:txBody>
          </p:sp>
        </p:grpSp>
        <p:sp>
          <p:nvSpPr>
            <p:cNvPr id="5" name="矩形 4">
              <a:extLst>
                <a:ext uri="{FF2B5EF4-FFF2-40B4-BE49-F238E27FC236}">
                  <a16:creationId xmlns:a16="http://schemas.microsoft.com/office/drawing/2014/main" id="{24DA933B-F6C4-D869-7755-EEF80AECD4BA}"/>
                </a:ext>
              </a:extLst>
            </p:cNvPr>
            <p:cNvSpPr/>
            <p:nvPr/>
          </p:nvSpPr>
          <p:spPr>
            <a:xfrm>
              <a:off x="4838293" y="1452089"/>
              <a:ext cx="3261779" cy="500137"/>
            </a:xfrm>
            <a:prstGeom prst="rect">
              <a:avLst/>
            </a:prstGeom>
            <a:ln w="15875">
              <a:noFill/>
            </a:ln>
          </p:spPr>
          <p:txBody>
            <a:bodyPr wrap="square" lIns="68580" tIns="34290" rIns="68580" bIns="34290">
              <a:spAutoFit/>
            </a:bodyPr>
            <a:lstStyle/>
            <a:p>
              <a:r>
                <a:rPr lang="zh-CN" altLang="en-US" sz="2800" b="1" dirty="0">
                  <a:latin typeface="+mn-ea"/>
                  <a:cs typeface="Times New Roman" panose="02020603050405020304" pitchFamily="18" charset="0"/>
                </a:rPr>
                <a:t>项目底层逻辑开发</a:t>
              </a:r>
              <a:endParaRPr lang="en-GB" altLang="zh-CN" sz="2800" b="1" dirty="0">
                <a:latin typeface="+mn-ea"/>
                <a:cs typeface="Times New Roman" panose="02020603050405020304" pitchFamily="18" charset="0"/>
              </a:endParaRPr>
            </a:p>
          </p:txBody>
        </p:sp>
        <p:sp>
          <p:nvSpPr>
            <p:cNvPr id="6" name="平行四边形 5">
              <a:extLst>
                <a:ext uri="{FF2B5EF4-FFF2-40B4-BE49-F238E27FC236}">
                  <a16:creationId xmlns:a16="http://schemas.microsoft.com/office/drawing/2014/main" id="{28593AEB-B454-40A8-DCF8-465BC42890F4}"/>
                </a:ext>
              </a:extLst>
            </p:cNvPr>
            <p:cNvSpPr/>
            <p:nvPr/>
          </p:nvSpPr>
          <p:spPr>
            <a:xfrm>
              <a:off x="3958065" y="1355057"/>
              <a:ext cx="4682168" cy="69420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400" b="1" dirty="0">
                <a:solidFill>
                  <a:schemeClr val="tx1"/>
                </a:solidFill>
                <a:latin typeface="+mn-ea"/>
                <a:cs typeface="Times New Roman" panose="02020603050405020304" pitchFamily="18" charset="0"/>
              </a:endParaRPr>
            </a:p>
          </p:txBody>
        </p:sp>
      </p:grpSp>
    </p:spTree>
    <p:extLst>
      <p:ext uri="{BB962C8B-B14F-4D97-AF65-F5344CB8AC3E}">
        <p14:creationId xmlns:p14="http://schemas.microsoft.com/office/powerpoint/2010/main" val="113858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pic>
        <p:nvPicPr>
          <p:cNvPr id="1026" name="图片 1">
            <a:extLst>
              <a:ext uri="{FF2B5EF4-FFF2-40B4-BE49-F238E27FC236}">
                <a16:creationId xmlns:a16="http://schemas.microsoft.com/office/drawing/2014/main" id="{7E2083F1-6B93-43C8-1B7E-4E7C5CDB7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17" y="1229825"/>
            <a:ext cx="5275262"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CF5F46F0-42BE-B445-B9ED-06E040E71D21}"/>
              </a:ext>
            </a:extLst>
          </p:cNvPr>
          <p:cNvSpPr txBox="1"/>
          <p:nvPr/>
        </p:nvSpPr>
        <p:spPr>
          <a:xfrm>
            <a:off x="743317" y="2650485"/>
            <a:ext cx="10798052" cy="3413563"/>
          </a:xfrm>
          <a:prstGeom prst="rect">
            <a:avLst/>
          </a:prstGeom>
          <a:noFill/>
        </p:spPr>
        <p:txBody>
          <a:bodyPr wrap="square">
            <a:spAutoFit/>
          </a:bodyPr>
          <a:lstStyle/>
          <a:p>
            <a:pPr>
              <a:lnSpc>
                <a:spcPct val="150000"/>
              </a:lnSpc>
            </a:pPr>
            <a:r>
              <a:rPr lang="zh-CN" altLang="en-US" sz="2000" b="1" dirty="0">
                <a:solidFill>
                  <a:schemeClr val="accent1"/>
                </a:solidFill>
                <a:latin typeface="+mn-ea"/>
              </a:rPr>
              <a:t>主要由</a:t>
            </a:r>
            <a:r>
              <a:rPr lang="en-US" altLang="zh-CN" sz="2000" b="1" dirty="0" err="1">
                <a:solidFill>
                  <a:schemeClr val="accent1"/>
                </a:solidFill>
                <a:latin typeface="+mn-ea"/>
              </a:rPr>
              <a:t>ButtonController</a:t>
            </a:r>
            <a:r>
              <a:rPr lang="zh-CN" altLang="en-US" sz="2000" b="1" dirty="0">
                <a:solidFill>
                  <a:schemeClr val="accent1"/>
                </a:solidFill>
                <a:latin typeface="+mn-ea"/>
              </a:rPr>
              <a:t>，</a:t>
            </a:r>
            <a:r>
              <a:rPr lang="en-US" altLang="zh-CN" sz="2000" b="1" dirty="0">
                <a:solidFill>
                  <a:schemeClr val="accent1"/>
                </a:solidFill>
                <a:latin typeface="+mn-ea"/>
              </a:rPr>
              <a:t>Render</a:t>
            </a:r>
            <a:r>
              <a:rPr lang="zh-CN" altLang="en-US" sz="2000" b="1" dirty="0">
                <a:solidFill>
                  <a:schemeClr val="accent1"/>
                </a:solidFill>
                <a:latin typeface="+mn-ea"/>
              </a:rPr>
              <a:t>，</a:t>
            </a:r>
            <a:r>
              <a:rPr lang="en-US" altLang="zh-CN" sz="2000" b="1" dirty="0" err="1">
                <a:solidFill>
                  <a:schemeClr val="accent1"/>
                </a:solidFill>
                <a:latin typeface="+mn-ea"/>
              </a:rPr>
              <a:t>MainGame</a:t>
            </a:r>
            <a:r>
              <a:rPr lang="zh-CN" altLang="en-US" sz="2000" b="1" dirty="0">
                <a:solidFill>
                  <a:schemeClr val="accent1"/>
                </a:solidFill>
                <a:latin typeface="+mn-ea"/>
              </a:rPr>
              <a:t>组成</a:t>
            </a:r>
            <a:endParaRPr lang="en-US" altLang="zh-CN" sz="2000" b="1" dirty="0">
              <a:solidFill>
                <a:schemeClr val="accent1"/>
              </a:solidFill>
              <a:latin typeface="+mn-ea"/>
            </a:endParaRPr>
          </a:p>
          <a:p>
            <a:pPr>
              <a:lnSpc>
                <a:spcPct val="150000"/>
              </a:lnSpc>
            </a:pPr>
            <a:r>
              <a:rPr lang="en-US" altLang="zh-CN" sz="1800" dirty="0">
                <a:solidFill>
                  <a:schemeClr val="tx1">
                    <a:lumMod val="75000"/>
                    <a:lumOff val="25000"/>
                  </a:schemeClr>
                </a:solidFill>
                <a:latin typeface="+mn-ea"/>
              </a:rPr>
              <a:t>1.ButtonController:</a:t>
            </a:r>
            <a:r>
              <a:rPr lang="zh-CN" altLang="en-US" dirty="0">
                <a:solidFill>
                  <a:schemeClr val="tx1">
                    <a:lumMod val="75000"/>
                    <a:lumOff val="25000"/>
                  </a:schemeClr>
                </a:solidFill>
                <a:latin typeface="+mn-ea"/>
              </a:rPr>
              <a:t>声明</a:t>
            </a:r>
            <a:r>
              <a:rPr lang="zh-CN" altLang="en-US" sz="1800" dirty="0">
                <a:solidFill>
                  <a:schemeClr val="tx1">
                    <a:lumMod val="75000"/>
                    <a:lumOff val="25000"/>
                  </a:schemeClr>
                </a:solidFill>
                <a:latin typeface="+mn-ea"/>
              </a:rPr>
              <a:t>了游戏实现所需的众多变量，实现了</a:t>
            </a:r>
            <a:r>
              <a:rPr lang="en-US" altLang="zh-CN" sz="1800" dirty="0">
                <a:solidFill>
                  <a:schemeClr val="tx1">
                    <a:lumMod val="75000"/>
                    <a:lumOff val="25000"/>
                  </a:schemeClr>
                </a:solidFill>
                <a:latin typeface="+mn-ea"/>
              </a:rPr>
              <a:t>GUI</a:t>
            </a:r>
            <a:r>
              <a:rPr lang="zh-CN" altLang="en-US" sz="1800" dirty="0">
                <a:solidFill>
                  <a:schemeClr val="tx1">
                    <a:lumMod val="75000"/>
                    <a:lumOff val="25000"/>
                  </a:schemeClr>
                </a:solidFill>
                <a:latin typeface="+mn-ea"/>
              </a:rPr>
              <a:t>页面的所有鼠标操作对应的逻辑。主要是点击按钮的绑定事件，比如</a:t>
            </a:r>
            <a:r>
              <a:rPr lang="zh-CN" altLang="en-US" sz="1800" i="1" dirty="0">
                <a:solidFill>
                  <a:schemeClr val="tx1">
                    <a:lumMod val="75000"/>
                    <a:lumOff val="25000"/>
                  </a:schemeClr>
                </a:solidFill>
                <a:latin typeface="+mn-ea"/>
              </a:rPr>
              <a:t>页面的跳转，棋子的移动旋转，自定义棋盘元素位置设置响应</a:t>
            </a:r>
            <a:r>
              <a:rPr lang="zh-CN" altLang="en-US" sz="1800" dirty="0">
                <a:solidFill>
                  <a:schemeClr val="tx1">
                    <a:lumMod val="75000"/>
                    <a:lumOff val="25000"/>
                  </a:schemeClr>
                </a:solidFill>
                <a:latin typeface="+mn-ea"/>
              </a:rPr>
              <a:t>等等</a:t>
            </a:r>
            <a:endParaRPr lang="en-US" altLang="zh-CN" sz="1800" dirty="0">
              <a:solidFill>
                <a:schemeClr val="tx1">
                  <a:lumMod val="75000"/>
                  <a:lumOff val="25000"/>
                </a:schemeClr>
              </a:solidFill>
              <a:latin typeface="+mn-ea"/>
            </a:endParaRPr>
          </a:p>
          <a:p>
            <a:pPr>
              <a:lnSpc>
                <a:spcPct val="150000"/>
              </a:lnSpc>
            </a:pPr>
            <a:endParaRPr lang="en-US" altLang="zh-CN" dirty="0">
              <a:solidFill>
                <a:schemeClr val="tx1">
                  <a:lumMod val="75000"/>
                  <a:lumOff val="25000"/>
                </a:schemeClr>
              </a:solidFill>
              <a:latin typeface="+mn-ea"/>
            </a:endParaRPr>
          </a:p>
          <a:p>
            <a:pPr>
              <a:lnSpc>
                <a:spcPct val="150000"/>
              </a:lnSpc>
            </a:pPr>
            <a:r>
              <a:rPr lang="en-US" altLang="zh-CN" dirty="0">
                <a:solidFill>
                  <a:schemeClr val="tx1">
                    <a:lumMod val="75000"/>
                    <a:lumOff val="25000"/>
                  </a:schemeClr>
                </a:solidFill>
                <a:latin typeface="+mn-ea"/>
              </a:rPr>
              <a:t>2. </a:t>
            </a:r>
            <a:r>
              <a:rPr lang="en-US" altLang="zh-CN" dirty="0" err="1">
                <a:solidFill>
                  <a:schemeClr val="tx1">
                    <a:lumMod val="75000"/>
                    <a:lumOff val="25000"/>
                  </a:schemeClr>
                </a:solidFill>
                <a:latin typeface="+mn-ea"/>
              </a:rPr>
              <a:t>MainGame</a:t>
            </a:r>
            <a:r>
              <a:rPr lang="zh-CN" altLang="en-US" dirty="0">
                <a:solidFill>
                  <a:schemeClr val="tx1">
                    <a:lumMod val="75000"/>
                    <a:lumOff val="25000"/>
                  </a:schemeClr>
                </a:solidFill>
                <a:latin typeface="+mn-ea"/>
              </a:rPr>
              <a:t>：运行游戏的主函数，提供开始游戏的初始窗口，功能最为简洁，触发开始事件。</a:t>
            </a:r>
            <a:endParaRPr lang="en-US" altLang="zh-CN" dirty="0">
              <a:solidFill>
                <a:schemeClr val="tx1">
                  <a:lumMod val="75000"/>
                  <a:lumOff val="25000"/>
                </a:schemeClr>
              </a:solidFill>
              <a:latin typeface="+mn-ea"/>
            </a:endParaRPr>
          </a:p>
          <a:p>
            <a:pPr>
              <a:lnSpc>
                <a:spcPct val="150000"/>
              </a:lnSpc>
            </a:pPr>
            <a:endParaRPr lang="en-US" altLang="zh-CN" dirty="0">
              <a:solidFill>
                <a:schemeClr val="tx1">
                  <a:lumMod val="75000"/>
                  <a:lumOff val="25000"/>
                </a:schemeClr>
              </a:solidFill>
              <a:latin typeface="+mn-ea"/>
            </a:endParaRPr>
          </a:p>
          <a:p>
            <a:pPr>
              <a:lnSpc>
                <a:spcPct val="150000"/>
              </a:lnSpc>
            </a:pPr>
            <a:r>
              <a:rPr lang="en-US" altLang="zh-CN" sz="1800" dirty="0">
                <a:solidFill>
                  <a:schemeClr val="tx1">
                    <a:lumMod val="75000"/>
                    <a:lumOff val="25000"/>
                  </a:schemeClr>
                </a:solidFill>
                <a:latin typeface="+mn-ea"/>
              </a:rPr>
              <a:t>3.Render</a:t>
            </a:r>
            <a:r>
              <a:rPr lang="zh-CN" altLang="en-US" sz="1800" dirty="0">
                <a:solidFill>
                  <a:schemeClr val="tx1">
                    <a:lumMod val="75000"/>
                    <a:lumOff val="25000"/>
                  </a:schemeClr>
                </a:solidFill>
                <a:latin typeface="+mn-ea"/>
              </a:rPr>
              <a:t>：用于</a:t>
            </a:r>
            <a:r>
              <a:rPr lang="zh-CN" altLang="en-US" sz="1800" i="1" dirty="0">
                <a:solidFill>
                  <a:schemeClr val="tx1">
                    <a:lumMod val="75000"/>
                    <a:lumOff val="25000"/>
                  </a:schemeClr>
                </a:solidFill>
                <a:latin typeface="+mn-ea"/>
              </a:rPr>
              <a:t>获取对应素材以及将素材展示到</a:t>
            </a:r>
            <a:r>
              <a:rPr lang="en-US" altLang="zh-CN" sz="1800" i="1" dirty="0">
                <a:solidFill>
                  <a:schemeClr val="tx1">
                    <a:lumMod val="75000"/>
                    <a:lumOff val="25000"/>
                  </a:schemeClr>
                </a:solidFill>
                <a:latin typeface="+mn-ea"/>
              </a:rPr>
              <a:t>GUI</a:t>
            </a:r>
            <a:r>
              <a:rPr lang="zh-CN" altLang="en-US" sz="1800" i="1" dirty="0">
                <a:solidFill>
                  <a:schemeClr val="tx1">
                    <a:lumMod val="75000"/>
                    <a:lumOff val="25000"/>
                  </a:schemeClr>
                </a:solidFill>
                <a:latin typeface="+mn-ea"/>
              </a:rPr>
              <a:t>页面上</a:t>
            </a:r>
            <a:r>
              <a:rPr lang="zh-CN" altLang="en-US" sz="1800" dirty="0">
                <a:solidFill>
                  <a:schemeClr val="tx1">
                    <a:lumMod val="75000"/>
                    <a:lumOff val="25000"/>
                  </a:schemeClr>
                </a:solidFill>
                <a:latin typeface="+mn-ea"/>
              </a:rPr>
              <a:t>，并进行特效处理。实现图片的渲染，包括棋子移动，棋子旋转，激光发射与反射，棋子死亡等的特效</a:t>
            </a:r>
            <a:r>
              <a:rPr lang="en-US" altLang="zh-CN" sz="1800" dirty="0">
                <a:solidFill>
                  <a:schemeClr val="tx1">
                    <a:lumMod val="75000"/>
                    <a:lumOff val="25000"/>
                  </a:schemeClr>
                </a:solidFill>
                <a:latin typeface="+mn-ea"/>
              </a:rPr>
              <a:t>/</a:t>
            </a:r>
            <a:r>
              <a:rPr lang="zh-CN" altLang="en-US" sz="1800" dirty="0">
                <a:solidFill>
                  <a:schemeClr val="tx1">
                    <a:lumMod val="75000"/>
                    <a:lumOff val="25000"/>
                  </a:schemeClr>
                </a:solidFill>
                <a:latin typeface="+mn-ea"/>
              </a:rPr>
              <a:t>动效，已及创建棋盘的实时反馈渲染。</a:t>
            </a:r>
            <a:endParaRPr lang="en-US" altLang="zh-CN" sz="1800" dirty="0">
              <a:solidFill>
                <a:schemeClr val="tx1">
                  <a:lumMod val="75000"/>
                  <a:lumOff val="25000"/>
                </a:schemeClr>
              </a:solidFill>
              <a:latin typeface="+mn-ea"/>
            </a:endParaRPr>
          </a:p>
        </p:txBody>
      </p:sp>
    </p:spTree>
    <p:extLst>
      <p:ext uri="{BB962C8B-B14F-4D97-AF65-F5344CB8AC3E}">
        <p14:creationId xmlns:p14="http://schemas.microsoft.com/office/powerpoint/2010/main" val="3839766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6" name="文本框 5">
            <a:extLst>
              <a:ext uri="{FF2B5EF4-FFF2-40B4-BE49-F238E27FC236}">
                <a16:creationId xmlns:a16="http://schemas.microsoft.com/office/drawing/2014/main" id="{CF5F46F0-42BE-B445-B9ED-06E040E71D21}"/>
              </a:ext>
            </a:extLst>
          </p:cNvPr>
          <p:cNvSpPr txBox="1"/>
          <p:nvPr/>
        </p:nvSpPr>
        <p:spPr>
          <a:xfrm>
            <a:off x="5515709" y="855327"/>
            <a:ext cx="6025660" cy="5681171"/>
          </a:xfrm>
          <a:prstGeom prst="rect">
            <a:avLst/>
          </a:prstGeom>
          <a:noFill/>
        </p:spPr>
        <p:txBody>
          <a:bodyPr wrap="square">
            <a:spAutoFit/>
          </a:bodyPr>
          <a:lstStyle/>
          <a:p>
            <a:pPr>
              <a:lnSpc>
                <a:spcPct val="150000"/>
              </a:lnSpc>
            </a:pPr>
            <a:r>
              <a:rPr lang="en-US" altLang="zh-CN" sz="2000" b="1" dirty="0" err="1">
                <a:solidFill>
                  <a:schemeClr val="accent1"/>
                </a:solidFill>
                <a:latin typeface="+mn-ea"/>
              </a:rPr>
              <a:t>ButtonController</a:t>
            </a:r>
            <a:r>
              <a:rPr lang="zh-CN" altLang="en-US" sz="2000" b="1" dirty="0">
                <a:solidFill>
                  <a:schemeClr val="accent1"/>
                </a:solidFill>
                <a:latin typeface="+mn-ea"/>
              </a:rPr>
              <a:t>类</a:t>
            </a:r>
            <a:r>
              <a:rPr lang="en-US" altLang="zh-CN" sz="2000" b="1" dirty="0">
                <a:solidFill>
                  <a:schemeClr val="accent1"/>
                </a:solidFill>
                <a:latin typeface="+mn-ea"/>
              </a:rPr>
              <a:t>(</a:t>
            </a:r>
            <a:r>
              <a:rPr lang="zh-CN" altLang="en-US" sz="2000" b="1" dirty="0">
                <a:solidFill>
                  <a:schemeClr val="accent1"/>
                </a:solidFill>
                <a:latin typeface="+mn-ea"/>
              </a:rPr>
              <a:t>处理点击事件</a:t>
            </a:r>
            <a:r>
              <a:rPr lang="en-US" altLang="zh-CN" sz="2000" b="1" dirty="0">
                <a:solidFill>
                  <a:schemeClr val="accent1"/>
                </a:solidFill>
                <a:latin typeface="+mn-ea"/>
              </a:rPr>
              <a:t>)</a:t>
            </a:r>
          </a:p>
          <a:p>
            <a:pPr>
              <a:lnSpc>
                <a:spcPct val="150000"/>
              </a:lnSpc>
            </a:pPr>
            <a:r>
              <a:rPr lang="en-US" altLang="zh-CN" sz="1600" dirty="0">
                <a:solidFill>
                  <a:schemeClr val="tx1">
                    <a:lumMod val="75000"/>
                    <a:lumOff val="25000"/>
                  </a:schemeClr>
                </a:solidFill>
                <a:latin typeface="+mn-ea"/>
              </a:rPr>
              <a:t>0.</a:t>
            </a:r>
            <a:r>
              <a:rPr lang="zh-CN" altLang="en-US" sz="1600" dirty="0">
                <a:solidFill>
                  <a:schemeClr val="tx1">
                    <a:lumMod val="75000"/>
                    <a:lumOff val="25000"/>
                  </a:schemeClr>
                </a:solidFill>
                <a:latin typeface="+mn-ea"/>
              </a:rPr>
              <a:t>创建了游戏所需要的众多变量，其中最重要的是初始化了游戏棋盘，</a:t>
            </a:r>
            <a:r>
              <a:rPr lang="en-US" altLang="zh-CN" sz="1600" dirty="0">
                <a:solidFill>
                  <a:schemeClr val="tx1">
                    <a:lumMod val="75000"/>
                    <a:lumOff val="25000"/>
                  </a:schemeClr>
                </a:solidFill>
                <a:latin typeface="+mn-ea"/>
              </a:rPr>
              <a:t>GUI</a:t>
            </a:r>
            <a:r>
              <a:rPr lang="zh-CN" altLang="en-US" sz="1600" dirty="0">
                <a:solidFill>
                  <a:schemeClr val="tx1">
                    <a:lumMod val="75000"/>
                    <a:lumOff val="25000"/>
                  </a:schemeClr>
                </a:solidFill>
                <a:latin typeface="+mn-ea"/>
              </a:rPr>
              <a:t>棋盘是由一组</a:t>
            </a:r>
            <a:r>
              <a:rPr lang="en-US" altLang="zh-CN" sz="1600" dirty="0">
                <a:solidFill>
                  <a:schemeClr val="tx1">
                    <a:lumMod val="75000"/>
                    <a:lumOff val="25000"/>
                  </a:schemeClr>
                </a:solidFill>
                <a:latin typeface="+mn-ea"/>
              </a:rPr>
              <a:t>Button</a:t>
            </a:r>
            <a:r>
              <a:rPr lang="zh-CN" altLang="en-US" sz="1600" dirty="0">
                <a:solidFill>
                  <a:schemeClr val="tx1">
                    <a:lumMod val="75000"/>
                    <a:lumOff val="25000"/>
                  </a:schemeClr>
                </a:solidFill>
                <a:latin typeface="+mn-ea"/>
              </a:rPr>
              <a:t>组成</a:t>
            </a:r>
          </a:p>
          <a:p>
            <a:pPr>
              <a:lnSpc>
                <a:spcPct val="150000"/>
              </a:lnSpc>
            </a:pP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处理登录和注册按钮的点击，触发文件管理</a:t>
            </a:r>
          </a:p>
          <a:p>
            <a:pPr>
              <a:lnSpc>
                <a:spcPct val="150000"/>
              </a:lnSpc>
            </a:pPr>
            <a:r>
              <a:rPr lang="en-US" altLang="zh-CN" sz="1600" dirty="0">
                <a:solidFill>
                  <a:schemeClr val="tx1">
                    <a:lumMod val="75000"/>
                    <a:lumOff val="25000"/>
                  </a:schemeClr>
                </a:solidFill>
                <a:latin typeface="+mn-ea"/>
              </a:rPr>
              <a:t>2.</a:t>
            </a:r>
            <a:r>
              <a:rPr lang="zh-CN" altLang="en-US" sz="1600" dirty="0">
                <a:solidFill>
                  <a:schemeClr val="tx1">
                    <a:lumMod val="75000"/>
                    <a:lumOff val="25000"/>
                  </a:schemeClr>
                </a:solidFill>
                <a:latin typeface="+mn-ea"/>
              </a:rPr>
              <a:t>处理选择游戏模式的按钮，跳转到不同的选项页面</a:t>
            </a:r>
          </a:p>
          <a:p>
            <a:pPr>
              <a:lnSpc>
                <a:spcPct val="150000"/>
              </a:lnSpc>
            </a:pPr>
            <a:r>
              <a:rPr lang="en-US" altLang="zh-CN" sz="1600" dirty="0">
                <a:solidFill>
                  <a:schemeClr val="tx1">
                    <a:lumMod val="75000"/>
                    <a:lumOff val="25000"/>
                  </a:schemeClr>
                </a:solidFill>
                <a:latin typeface="+mn-ea"/>
              </a:rPr>
              <a:t>3.</a:t>
            </a:r>
            <a:r>
              <a:rPr lang="zh-CN" altLang="en-US" sz="1600" dirty="0">
                <a:solidFill>
                  <a:schemeClr val="tx1">
                    <a:lumMod val="75000"/>
                    <a:lumOff val="25000"/>
                  </a:schemeClr>
                </a:solidFill>
                <a:latin typeface="+mn-ea"/>
              </a:rPr>
              <a:t>处理选择游戏的地图</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默认地图，自定义地图，加载已有的文件形式地图</a:t>
            </a:r>
          </a:p>
          <a:p>
            <a:pPr>
              <a:lnSpc>
                <a:spcPct val="150000"/>
              </a:lnSpc>
            </a:pPr>
            <a:r>
              <a:rPr lang="en-US" altLang="zh-CN" sz="1600" dirty="0">
                <a:solidFill>
                  <a:schemeClr val="tx1">
                    <a:lumMod val="75000"/>
                    <a:lumOff val="25000"/>
                  </a:schemeClr>
                </a:solidFill>
                <a:latin typeface="+mn-ea"/>
              </a:rPr>
              <a:t>4.</a:t>
            </a:r>
            <a:r>
              <a:rPr lang="zh-CN" altLang="en-US" sz="1600" dirty="0">
                <a:solidFill>
                  <a:schemeClr val="tx1">
                    <a:lumMod val="75000"/>
                    <a:lumOff val="25000"/>
                  </a:schemeClr>
                </a:solidFill>
                <a:latin typeface="+mn-ea"/>
              </a:rPr>
              <a:t>处理关卡的选择，进入不同的地图设计</a:t>
            </a:r>
          </a:p>
          <a:p>
            <a:pPr>
              <a:lnSpc>
                <a:spcPct val="150000"/>
              </a:lnSpc>
            </a:pPr>
            <a:r>
              <a:rPr lang="en-US" altLang="zh-CN" sz="1600" dirty="0">
                <a:solidFill>
                  <a:schemeClr val="tx1">
                    <a:lumMod val="75000"/>
                    <a:lumOff val="25000"/>
                  </a:schemeClr>
                </a:solidFill>
                <a:latin typeface="+mn-ea"/>
              </a:rPr>
              <a:t>5.</a:t>
            </a:r>
            <a:r>
              <a:rPr lang="zh-CN" altLang="en-US" sz="1600" dirty="0">
                <a:solidFill>
                  <a:schemeClr val="tx1">
                    <a:lumMod val="75000"/>
                    <a:lumOff val="25000"/>
                  </a:schemeClr>
                </a:solidFill>
                <a:latin typeface="+mn-ea"/>
              </a:rPr>
              <a:t>处理地图美术风格的选择，调用不同的素材库进行美化</a:t>
            </a:r>
          </a:p>
          <a:p>
            <a:pPr>
              <a:lnSpc>
                <a:spcPct val="150000"/>
              </a:lnSpc>
            </a:pPr>
            <a:r>
              <a:rPr lang="en-US" altLang="zh-CN" sz="1600" dirty="0">
                <a:solidFill>
                  <a:schemeClr val="tx1">
                    <a:lumMod val="75000"/>
                    <a:lumOff val="25000"/>
                  </a:schemeClr>
                </a:solidFill>
                <a:latin typeface="+mn-ea"/>
              </a:rPr>
              <a:t>6.</a:t>
            </a:r>
            <a:r>
              <a:rPr lang="zh-CN" altLang="en-US" sz="1600" dirty="0">
                <a:solidFill>
                  <a:schemeClr val="tx1">
                    <a:lumMod val="75000"/>
                    <a:lumOff val="25000"/>
                  </a:schemeClr>
                </a:solidFill>
                <a:latin typeface="+mn-ea"/>
              </a:rPr>
              <a:t>处理自定义棋盘的操作，将已经选好颜色方向种类的棋子放入到鼠标点击的按钮里</a:t>
            </a:r>
          </a:p>
          <a:p>
            <a:pPr>
              <a:lnSpc>
                <a:spcPct val="150000"/>
              </a:lnSpc>
            </a:pPr>
            <a:r>
              <a:rPr lang="en-US" altLang="zh-CN" sz="1600" dirty="0">
                <a:solidFill>
                  <a:schemeClr val="tx1">
                    <a:lumMod val="75000"/>
                    <a:lumOff val="25000"/>
                  </a:schemeClr>
                </a:solidFill>
                <a:latin typeface="+mn-ea"/>
              </a:rPr>
              <a:t>7.</a:t>
            </a:r>
            <a:r>
              <a:rPr lang="zh-CN" altLang="en-US" sz="1600" dirty="0">
                <a:solidFill>
                  <a:schemeClr val="tx1">
                    <a:lumMod val="75000"/>
                    <a:lumOff val="25000"/>
                  </a:schemeClr>
                </a:solidFill>
                <a:latin typeface="+mn-ea"/>
              </a:rPr>
              <a:t>点击旋转按钮之后触发棋子旋转和旋转动效</a:t>
            </a:r>
          </a:p>
          <a:p>
            <a:pPr>
              <a:lnSpc>
                <a:spcPct val="150000"/>
              </a:lnSpc>
            </a:pPr>
            <a:r>
              <a:rPr lang="en-US" altLang="zh-CN" sz="1600" dirty="0">
                <a:solidFill>
                  <a:schemeClr val="tx1">
                    <a:lumMod val="75000"/>
                    <a:lumOff val="25000"/>
                  </a:schemeClr>
                </a:solidFill>
                <a:latin typeface="+mn-ea"/>
              </a:rPr>
              <a:t>8.</a:t>
            </a:r>
            <a:r>
              <a:rPr lang="zh-CN" altLang="en-US" sz="1600" dirty="0">
                <a:solidFill>
                  <a:schemeClr val="tx1">
                    <a:lumMod val="75000"/>
                    <a:lumOff val="25000"/>
                  </a:schemeClr>
                </a:solidFill>
                <a:latin typeface="+mn-ea"/>
              </a:rPr>
              <a:t>处理棋子的移动，点击棋子然后点击合法移动位置可以移动棋子</a:t>
            </a:r>
          </a:p>
          <a:p>
            <a:pPr>
              <a:lnSpc>
                <a:spcPct val="150000"/>
              </a:lnSpc>
            </a:pPr>
            <a:r>
              <a:rPr lang="en-US" altLang="zh-CN" sz="1600" dirty="0">
                <a:solidFill>
                  <a:schemeClr val="tx1">
                    <a:lumMod val="75000"/>
                    <a:lumOff val="25000"/>
                  </a:schemeClr>
                </a:solidFill>
                <a:latin typeface="+mn-ea"/>
              </a:rPr>
              <a:t>9.</a:t>
            </a:r>
            <a:r>
              <a:rPr lang="zh-CN" altLang="en-US" sz="1600" dirty="0">
                <a:solidFill>
                  <a:schemeClr val="tx1">
                    <a:lumMod val="75000"/>
                    <a:lumOff val="25000"/>
                  </a:schemeClr>
                </a:solidFill>
                <a:latin typeface="+mn-ea"/>
              </a:rPr>
              <a:t>处理保存棋局和加载棋局的按钮可以对应的写和读入文件</a:t>
            </a:r>
          </a:p>
        </p:txBody>
      </p:sp>
      <p:pic>
        <p:nvPicPr>
          <p:cNvPr id="2050" name="图片 1">
            <a:extLst>
              <a:ext uri="{FF2B5EF4-FFF2-40B4-BE49-F238E27FC236}">
                <a16:creationId xmlns:a16="http://schemas.microsoft.com/office/drawing/2014/main" id="{E063355F-57D7-0721-2699-72A6A476C4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7" r="16603"/>
          <a:stretch/>
        </p:blipFill>
        <p:spPr bwMode="auto">
          <a:xfrm>
            <a:off x="303595" y="955431"/>
            <a:ext cx="4643543" cy="588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1831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6" name="文本框 5">
            <a:extLst>
              <a:ext uri="{FF2B5EF4-FFF2-40B4-BE49-F238E27FC236}">
                <a16:creationId xmlns:a16="http://schemas.microsoft.com/office/drawing/2014/main" id="{CF5F46F0-42BE-B445-B9ED-06E040E71D21}"/>
              </a:ext>
            </a:extLst>
          </p:cNvPr>
          <p:cNvSpPr txBox="1"/>
          <p:nvPr/>
        </p:nvSpPr>
        <p:spPr>
          <a:xfrm>
            <a:off x="5574095" y="1078066"/>
            <a:ext cx="6025660" cy="879856"/>
          </a:xfrm>
          <a:prstGeom prst="rect">
            <a:avLst/>
          </a:prstGeom>
          <a:noFill/>
        </p:spPr>
        <p:txBody>
          <a:bodyPr wrap="square">
            <a:spAutoFit/>
          </a:bodyPr>
          <a:lstStyle/>
          <a:p>
            <a:pPr>
              <a:lnSpc>
                <a:spcPct val="150000"/>
              </a:lnSpc>
            </a:pPr>
            <a:r>
              <a:rPr lang="en-US" altLang="zh-CN" sz="2000" b="1" dirty="0" err="1">
                <a:solidFill>
                  <a:schemeClr val="accent1"/>
                </a:solidFill>
                <a:latin typeface="+mn-ea"/>
              </a:rPr>
              <a:t>MainGame</a:t>
            </a:r>
            <a:r>
              <a:rPr lang="zh-CN" altLang="en-US" sz="2000" b="1" dirty="0">
                <a:solidFill>
                  <a:schemeClr val="accent1"/>
                </a:solidFill>
                <a:latin typeface="+mn-ea"/>
              </a:rPr>
              <a:t>类</a:t>
            </a:r>
            <a:endParaRPr lang="en-US" altLang="zh-CN" sz="2000" b="1" dirty="0">
              <a:solidFill>
                <a:schemeClr val="accent1"/>
              </a:solidFill>
              <a:latin typeface="+mn-ea"/>
            </a:endParaRPr>
          </a:p>
          <a:p>
            <a:pPr>
              <a:lnSpc>
                <a:spcPct val="150000"/>
              </a:lnSpc>
            </a:pPr>
            <a:r>
              <a:rPr lang="zh-CN" altLang="en-US" sz="1600" dirty="0">
                <a:solidFill>
                  <a:schemeClr val="tx1">
                    <a:lumMod val="75000"/>
                    <a:lumOff val="25000"/>
                  </a:schemeClr>
                </a:solidFill>
                <a:latin typeface="+mn-ea"/>
              </a:rPr>
              <a:t>运行游戏的主函数，提供开始游戏的初始窗口。负责调用接口等。</a:t>
            </a:r>
          </a:p>
        </p:txBody>
      </p:sp>
      <p:pic>
        <p:nvPicPr>
          <p:cNvPr id="3074" name="图片 1">
            <a:extLst>
              <a:ext uri="{FF2B5EF4-FFF2-40B4-BE49-F238E27FC236}">
                <a16:creationId xmlns:a16="http://schemas.microsoft.com/office/drawing/2014/main" id="{78B79F80-2215-7857-DF69-5C30016AD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988" r="12134"/>
          <a:stretch>
            <a:fillRect/>
          </a:stretch>
        </p:blipFill>
        <p:spPr bwMode="auto">
          <a:xfrm>
            <a:off x="492858" y="1457325"/>
            <a:ext cx="4624388"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3538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6" name="文本框 5">
            <a:extLst>
              <a:ext uri="{FF2B5EF4-FFF2-40B4-BE49-F238E27FC236}">
                <a16:creationId xmlns:a16="http://schemas.microsoft.com/office/drawing/2014/main" id="{CF5F46F0-42BE-B445-B9ED-06E040E71D21}"/>
              </a:ext>
            </a:extLst>
          </p:cNvPr>
          <p:cNvSpPr txBox="1"/>
          <p:nvPr/>
        </p:nvSpPr>
        <p:spPr>
          <a:xfrm>
            <a:off x="5515709" y="855327"/>
            <a:ext cx="6025660" cy="4244560"/>
          </a:xfrm>
          <a:prstGeom prst="rect">
            <a:avLst/>
          </a:prstGeom>
          <a:noFill/>
        </p:spPr>
        <p:txBody>
          <a:bodyPr wrap="square">
            <a:spAutoFit/>
          </a:bodyPr>
          <a:lstStyle/>
          <a:p>
            <a:pPr>
              <a:lnSpc>
                <a:spcPct val="150000"/>
              </a:lnSpc>
            </a:pPr>
            <a:r>
              <a:rPr lang="en-US" altLang="zh-CN" sz="2000" b="1" dirty="0">
                <a:solidFill>
                  <a:schemeClr val="accent1"/>
                </a:solidFill>
                <a:latin typeface="+mn-ea"/>
              </a:rPr>
              <a:t>Render</a:t>
            </a:r>
            <a:r>
              <a:rPr lang="zh-CN" altLang="en-US" sz="2000" b="1" dirty="0">
                <a:solidFill>
                  <a:schemeClr val="accent1"/>
                </a:solidFill>
                <a:latin typeface="+mn-ea"/>
              </a:rPr>
              <a:t>类</a:t>
            </a:r>
            <a:endParaRPr lang="en-US" altLang="zh-CN" sz="2000" b="1" dirty="0">
              <a:solidFill>
                <a:schemeClr val="accent1"/>
              </a:solidFill>
              <a:latin typeface="+mn-ea"/>
            </a:endParaRPr>
          </a:p>
          <a:p>
            <a:pPr>
              <a:lnSpc>
                <a:spcPct val="15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）获得图片的函数，其中获取棋子图片和背景图片的函数会根据传进来的棋子类型和背景颜色来获取对应的图片，其中会根据已经选择好的地图风格去不同的路径里面加载不同风格的素材。</a:t>
            </a:r>
            <a:endParaRPr lang="en-US" altLang="zh-CN" dirty="0">
              <a:solidFill>
                <a:schemeClr val="tx1">
                  <a:lumMod val="75000"/>
                  <a:lumOff val="25000"/>
                </a:schemeClr>
              </a:solidFill>
              <a:latin typeface="+mn-ea"/>
            </a:endParaRPr>
          </a:p>
          <a:p>
            <a:pPr>
              <a:lnSpc>
                <a:spcPct val="150000"/>
              </a:lnSpc>
            </a:pPr>
            <a:r>
              <a:rPr lang="zh-CN" altLang="en-US" dirty="0">
                <a:solidFill>
                  <a:schemeClr val="tx1">
                    <a:lumMod val="75000"/>
                    <a:lumOff val="25000"/>
                  </a:schemeClr>
                </a:solidFill>
                <a:latin typeface="+mn-ea"/>
              </a:rPr>
              <a:t>而获取激光图片的函数最为特殊，所有激光发射以后的变化</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尤其是反射是需要我们提前计算出来的，我们将激光路径和在每一格的方向记录，以及对从不同方向射入不同棋子之后的情况进行建模，以及关于激光交叉的判断，用提前准备好的图片去设置角度覆盖。</a:t>
            </a:r>
          </a:p>
        </p:txBody>
      </p:sp>
      <p:pic>
        <p:nvPicPr>
          <p:cNvPr id="4098" name="图片 1">
            <a:extLst>
              <a:ext uri="{FF2B5EF4-FFF2-40B4-BE49-F238E27FC236}">
                <a16:creationId xmlns:a16="http://schemas.microsoft.com/office/drawing/2014/main" id="{6187F4BF-81AD-DF6C-F4AA-6BE50430D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29" y="1026621"/>
            <a:ext cx="4969363" cy="1443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id="{5555566E-F12E-27BC-85A7-C2F46EC93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200" b="27592"/>
          <a:stretch>
            <a:fillRect/>
          </a:stretch>
        </p:blipFill>
        <p:spPr bwMode="auto">
          <a:xfrm>
            <a:off x="178182" y="2699483"/>
            <a:ext cx="539591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7427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6" name="文本框 5">
            <a:extLst>
              <a:ext uri="{FF2B5EF4-FFF2-40B4-BE49-F238E27FC236}">
                <a16:creationId xmlns:a16="http://schemas.microsoft.com/office/drawing/2014/main" id="{CF5F46F0-42BE-B445-B9ED-06E040E71D21}"/>
              </a:ext>
            </a:extLst>
          </p:cNvPr>
          <p:cNvSpPr txBox="1"/>
          <p:nvPr/>
        </p:nvSpPr>
        <p:spPr>
          <a:xfrm>
            <a:off x="5644663" y="1154265"/>
            <a:ext cx="6025660" cy="3829062"/>
          </a:xfrm>
          <a:prstGeom prst="rect">
            <a:avLst/>
          </a:prstGeom>
          <a:noFill/>
        </p:spPr>
        <p:txBody>
          <a:bodyPr wrap="square">
            <a:spAutoFit/>
          </a:bodyPr>
          <a:lstStyle/>
          <a:p>
            <a:pPr>
              <a:lnSpc>
                <a:spcPct val="150000"/>
              </a:lnSpc>
            </a:pPr>
            <a:r>
              <a:rPr lang="en-US" altLang="zh-CN" sz="2000" b="1" dirty="0">
                <a:solidFill>
                  <a:schemeClr val="accent1"/>
                </a:solidFill>
                <a:latin typeface="+mn-ea"/>
              </a:rPr>
              <a:t>Render</a:t>
            </a:r>
            <a:r>
              <a:rPr lang="zh-CN" altLang="en-US" sz="2000" b="1" dirty="0">
                <a:solidFill>
                  <a:schemeClr val="accent1"/>
                </a:solidFill>
                <a:latin typeface="+mn-ea"/>
              </a:rPr>
              <a:t>类</a:t>
            </a:r>
            <a:endParaRPr lang="en-US" altLang="zh-CN" sz="2000" b="1" dirty="0">
              <a:solidFill>
                <a:schemeClr val="accent1"/>
              </a:solidFill>
              <a:latin typeface="+mn-ea"/>
            </a:endParaRPr>
          </a:p>
          <a:p>
            <a:pPr>
              <a:lnSpc>
                <a:spcPct val="15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）展示棋盘状态的函数：</a:t>
            </a:r>
            <a:endParaRPr lang="en-US" altLang="zh-CN" dirty="0">
              <a:solidFill>
                <a:schemeClr val="tx1">
                  <a:lumMod val="75000"/>
                  <a:lumOff val="25000"/>
                </a:schemeClr>
              </a:solidFill>
              <a:latin typeface="+mn-ea"/>
            </a:endParaRPr>
          </a:p>
          <a:p>
            <a:pPr>
              <a:lnSpc>
                <a:spcPct val="15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展示棋盘状态布局</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根据不同风格的选择，去不同路径下加载素材，设置角度放在</a:t>
            </a:r>
            <a:r>
              <a:rPr lang="en-US" altLang="zh-CN" dirty="0">
                <a:solidFill>
                  <a:schemeClr val="tx1">
                    <a:lumMod val="75000"/>
                    <a:lumOff val="25000"/>
                  </a:schemeClr>
                </a:solidFill>
                <a:latin typeface="+mn-ea"/>
              </a:rPr>
              <a:t>button</a:t>
            </a:r>
            <a:r>
              <a:rPr lang="zh-CN" altLang="en-US" dirty="0">
                <a:solidFill>
                  <a:schemeClr val="tx1">
                    <a:lumMod val="75000"/>
                    <a:lumOff val="25000"/>
                  </a:schemeClr>
                </a:solidFill>
                <a:latin typeface="+mn-ea"/>
              </a:rPr>
              <a:t>上</a:t>
            </a:r>
            <a:endParaRPr lang="en-US" altLang="zh-CN" dirty="0">
              <a:solidFill>
                <a:schemeClr val="tx1">
                  <a:lumMod val="75000"/>
                  <a:lumOff val="25000"/>
                </a:schemeClr>
              </a:solidFill>
              <a:latin typeface="+mn-ea"/>
            </a:endParaRPr>
          </a:p>
          <a:p>
            <a:pPr>
              <a:lnSpc>
                <a:spcPct val="15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展示激光发射的路径</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也是对不同情况下的激光图片进行建模，然后在激光路径上挨个判断激光长什么样然后加载图片设置角度</a:t>
            </a:r>
            <a:endParaRPr lang="en-US" altLang="zh-CN" dirty="0">
              <a:solidFill>
                <a:schemeClr val="tx1">
                  <a:lumMod val="75000"/>
                  <a:lumOff val="25000"/>
                </a:schemeClr>
              </a:solidFill>
              <a:latin typeface="+mn-ea"/>
            </a:endParaRPr>
          </a:p>
          <a:p>
            <a:pPr>
              <a:lnSpc>
                <a:spcPct val="15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展示旋转动效</a:t>
            </a:r>
            <a:endParaRPr lang="en-US" altLang="zh-CN" dirty="0">
              <a:solidFill>
                <a:schemeClr val="tx1">
                  <a:lumMod val="75000"/>
                  <a:lumOff val="25000"/>
                </a:schemeClr>
              </a:solidFill>
              <a:latin typeface="+mn-ea"/>
            </a:endParaRPr>
          </a:p>
          <a:p>
            <a:pPr>
              <a:lnSpc>
                <a:spcPct val="15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展示死亡动效</a:t>
            </a:r>
            <a:endParaRPr lang="en-US" altLang="zh-CN" dirty="0">
              <a:solidFill>
                <a:schemeClr val="tx1">
                  <a:lumMod val="75000"/>
                  <a:lumOff val="25000"/>
                </a:schemeClr>
              </a:solidFill>
              <a:latin typeface="+mn-ea"/>
            </a:endParaRPr>
          </a:p>
        </p:txBody>
      </p:sp>
      <p:pic>
        <p:nvPicPr>
          <p:cNvPr id="5122" name="图片 1">
            <a:extLst>
              <a:ext uri="{FF2B5EF4-FFF2-40B4-BE49-F238E27FC236}">
                <a16:creationId xmlns:a16="http://schemas.microsoft.com/office/drawing/2014/main" id="{0DC1F536-3D74-3A71-B877-5074A129D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63" y="1000430"/>
            <a:ext cx="5237394" cy="242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a:extLst>
              <a:ext uri="{FF2B5EF4-FFF2-40B4-BE49-F238E27FC236}">
                <a16:creationId xmlns:a16="http://schemas.microsoft.com/office/drawing/2014/main" id="{DC29F482-FA03-F872-EFA8-9BAC0E7CFF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29" y="3488104"/>
            <a:ext cx="5275262"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781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6" name="文本框 5">
            <a:extLst>
              <a:ext uri="{FF2B5EF4-FFF2-40B4-BE49-F238E27FC236}">
                <a16:creationId xmlns:a16="http://schemas.microsoft.com/office/drawing/2014/main" id="{CF5F46F0-42BE-B445-B9ED-06E040E71D21}"/>
              </a:ext>
            </a:extLst>
          </p:cNvPr>
          <p:cNvSpPr txBox="1"/>
          <p:nvPr/>
        </p:nvSpPr>
        <p:spPr>
          <a:xfrm>
            <a:off x="5644663" y="1154265"/>
            <a:ext cx="6025660" cy="4244560"/>
          </a:xfrm>
          <a:prstGeom prst="rect">
            <a:avLst/>
          </a:prstGeom>
          <a:noFill/>
        </p:spPr>
        <p:txBody>
          <a:bodyPr wrap="square">
            <a:spAutoFit/>
          </a:bodyPr>
          <a:lstStyle/>
          <a:p>
            <a:pPr>
              <a:lnSpc>
                <a:spcPct val="150000"/>
              </a:lnSpc>
            </a:pPr>
            <a:r>
              <a:rPr lang="en-US" altLang="zh-CN" sz="2000" b="1" dirty="0">
                <a:solidFill>
                  <a:schemeClr val="accent1"/>
                </a:solidFill>
                <a:latin typeface="+mn-ea"/>
              </a:rPr>
              <a:t>Render</a:t>
            </a:r>
            <a:r>
              <a:rPr lang="zh-CN" altLang="en-US" sz="2000" b="1" dirty="0">
                <a:solidFill>
                  <a:schemeClr val="accent1"/>
                </a:solidFill>
                <a:latin typeface="+mn-ea"/>
              </a:rPr>
              <a:t>类</a:t>
            </a:r>
            <a:endParaRPr lang="en-US" altLang="zh-CN" sz="2000" b="1" dirty="0">
              <a:solidFill>
                <a:schemeClr val="accent1"/>
              </a:solidFill>
              <a:latin typeface="+mn-ea"/>
            </a:endParaRPr>
          </a:p>
          <a:p>
            <a:pPr>
              <a:lnSpc>
                <a:spcPct val="15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）自定义棋盘的函数：因为自定义</a:t>
            </a:r>
            <a:r>
              <a:rPr lang="en-US" altLang="zh-CN" dirty="0">
                <a:solidFill>
                  <a:schemeClr val="tx1">
                    <a:lumMod val="75000"/>
                    <a:lumOff val="25000"/>
                  </a:schemeClr>
                </a:solidFill>
                <a:latin typeface="+mn-ea"/>
              </a:rPr>
              <a:t>GUI</a:t>
            </a:r>
            <a:r>
              <a:rPr lang="zh-CN" altLang="en-US" dirty="0">
                <a:solidFill>
                  <a:schemeClr val="tx1">
                    <a:lumMod val="75000"/>
                    <a:lumOff val="25000"/>
                  </a:schemeClr>
                </a:solidFill>
                <a:latin typeface="+mn-ea"/>
              </a:rPr>
              <a:t>棋盘涉及到的操作少，按钮响应也少，且为了与游戏</a:t>
            </a:r>
            <a:r>
              <a:rPr lang="en-US" altLang="zh-CN" dirty="0">
                <a:solidFill>
                  <a:schemeClr val="tx1">
                    <a:lumMod val="75000"/>
                    <a:lumOff val="25000"/>
                  </a:schemeClr>
                </a:solidFill>
                <a:latin typeface="+mn-ea"/>
              </a:rPr>
              <a:t>GUI</a:t>
            </a:r>
            <a:r>
              <a:rPr lang="zh-CN" altLang="en-US" dirty="0">
                <a:solidFill>
                  <a:schemeClr val="tx1">
                    <a:lumMod val="75000"/>
                    <a:lumOff val="25000"/>
                  </a:schemeClr>
                </a:solidFill>
                <a:latin typeface="+mn-ea"/>
              </a:rPr>
              <a:t>棋盘分开，就在</a:t>
            </a:r>
            <a:r>
              <a:rPr lang="en-US" altLang="zh-CN" dirty="0">
                <a:solidFill>
                  <a:schemeClr val="tx1">
                    <a:lumMod val="75000"/>
                    <a:lumOff val="25000"/>
                  </a:schemeClr>
                </a:solidFill>
                <a:latin typeface="+mn-ea"/>
              </a:rPr>
              <a:t>Render</a:t>
            </a:r>
            <a:r>
              <a:rPr lang="zh-CN" altLang="en-US" dirty="0">
                <a:solidFill>
                  <a:schemeClr val="tx1">
                    <a:lumMod val="75000"/>
                    <a:lumOff val="25000"/>
                  </a:schemeClr>
                </a:solidFill>
                <a:latin typeface="+mn-ea"/>
              </a:rPr>
              <a:t>中定义了</a:t>
            </a:r>
            <a:r>
              <a:rPr lang="en-US" altLang="zh-CN" dirty="0">
                <a:solidFill>
                  <a:schemeClr val="tx1">
                    <a:lumMod val="75000"/>
                    <a:lumOff val="25000"/>
                  </a:schemeClr>
                </a:solidFill>
                <a:latin typeface="+mn-ea"/>
              </a:rPr>
              <a:t>GUI</a:t>
            </a:r>
            <a:r>
              <a:rPr lang="zh-CN" altLang="en-US" dirty="0">
                <a:solidFill>
                  <a:schemeClr val="tx1">
                    <a:lumMod val="75000"/>
                    <a:lumOff val="25000"/>
                  </a:schemeClr>
                </a:solidFill>
                <a:latin typeface="+mn-ea"/>
              </a:rPr>
              <a:t>棋盘的初始化函数，包含了一张空白地图和对棋盘元素（可以是棋子也可以是背景）的颜色、种类、方向的选择，同时指出棋子的覆盖，棋子的清除，背景的覆盖与背景的清除，做到了基本的一方只能有一个国王和一个发射器的判断，以及对发射器是否能有效工作的判断（比如在边缘朝外放或者用一个激光发射器堵住了另一个激光发射器都是不行的）</a:t>
            </a:r>
            <a:endParaRPr lang="en-US" altLang="zh-CN" dirty="0">
              <a:solidFill>
                <a:schemeClr val="tx1">
                  <a:lumMod val="75000"/>
                  <a:lumOff val="25000"/>
                </a:schemeClr>
              </a:solidFill>
              <a:latin typeface="+mn-ea"/>
            </a:endParaRPr>
          </a:p>
        </p:txBody>
      </p:sp>
      <p:pic>
        <p:nvPicPr>
          <p:cNvPr id="6146" name="图片 1">
            <a:extLst>
              <a:ext uri="{FF2B5EF4-FFF2-40B4-BE49-F238E27FC236}">
                <a16:creationId xmlns:a16="http://schemas.microsoft.com/office/drawing/2014/main" id="{7097F386-B3BC-7D9B-21C6-8A02E8E9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1" y="1741413"/>
            <a:ext cx="5476738" cy="319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5416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概述</a:t>
            </a:r>
          </a:p>
        </p:txBody>
      </p:sp>
      <p:sp>
        <p:nvSpPr>
          <p:cNvPr id="7" name="文本框 6">
            <a:extLst>
              <a:ext uri="{FF2B5EF4-FFF2-40B4-BE49-F238E27FC236}">
                <a16:creationId xmlns:a16="http://schemas.microsoft.com/office/drawing/2014/main" id="{6003043C-E61B-2EFF-3DB1-3080FA64620A}"/>
              </a:ext>
            </a:extLst>
          </p:cNvPr>
          <p:cNvSpPr txBox="1"/>
          <p:nvPr/>
        </p:nvSpPr>
        <p:spPr>
          <a:xfrm>
            <a:off x="759929" y="1093713"/>
            <a:ext cx="10394712" cy="5017592"/>
          </a:xfrm>
          <a:prstGeom prst="rect">
            <a:avLst/>
          </a:prstGeom>
          <a:noFill/>
        </p:spPr>
        <p:txBody>
          <a:bodyPr wrap="square" rtlCol="0">
            <a:spAutoFit/>
          </a:bodyPr>
          <a:lstStyle/>
          <a:p>
            <a:pPr>
              <a:lnSpc>
                <a:spcPct val="150000"/>
              </a:lnSpc>
            </a:pPr>
            <a:r>
              <a:rPr lang="zh-CN" altLang="en-US" sz="2800" b="1" dirty="0">
                <a:solidFill>
                  <a:schemeClr val="accent1"/>
                </a:solidFill>
                <a:latin typeface="+mn-ea"/>
              </a:rPr>
              <a:t>实现了项目全部底层逻辑与算法</a:t>
            </a:r>
            <a:endParaRPr lang="en-US" altLang="zh-CN" sz="2800" b="1" dirty="0">
              <a:solidFill>
                <a:schemeClr val="accent1"/>
              </a:solidFill>
              <a:latin typeface="+mn-ea"/>
            </a:endParaRPr>
          </a:p>
          <a:p>
            <a:pPr>
              <a:lnSpc>
                <a:spcPct val="150000"/>
              </a:lnSpc>
            </a:pPr>
            <a:r>
              <a:rPr lang="zh-CN" altLang="en-US" sz="2800" b="1" dirty="0">
                <a:solidFill>
                  <a:schemeClr val="accent1"/>
                </a:solidFill>
                <a:latin typeface="+mn-ea"/>
              </a:rPr>
              <a:t>游戏逻辑</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构建棋盘，棋盘布局，激光逻辑，棋子移动，杀死棋子，判断游戏状态，运行游戏等</a:t>
            </a:r>
            <a:endParaRPr lang="en-US" altLang="zh-CN" sz="2400" dirty="0">
              <a:solidFill>
                <a:schemeClr val="tx1">
                  <a:lumMod val="75000"/>
                  <a:lumOff val="25000"/>
                </a:schemeClr>
              </a:solidFill>
              <a:latin typeface="+mn-ea"/>
            </a:endParaRPr>
          </a:p>
          <a:p>
            <a:pPr>
              <a:lnSpc>
                <a:spcPct val="150000"/>
              </a:lnSpc>
            </a:pPr>
            <a:r>
              <a:rPr lang="zh-CN" altLang="en-US" sz="2800" b="1" dirty="0">
                <a:solidFill>
                  <a:schemeClr val="accent1"/>
                </a:solidFill>
                <a:latin typeface="+mn-ea"/>
              </a:rPr>
              <a:t>棋盘</a:t>
            </a:r>
            <a:r>
              <a:rPr lang="en-US" altLang="zh-CN" sz="2800" b="1" dirty="0">
                <a:solidFill>
                  <a:schemeClr val="accent1"/>
                </a:solidFill>
                <a:latin typeface="+mn-ea"/>
              </a:rPr>
              <a:t>DIY</a:t>
            </a:r>
            <a:r>
              <a:rPr lang="zh-CN" altLang="en-US" sz="2800" b="1" dirty="0">
                <a:solidFill>
                  <a:schemeClr val="accent1"/>
                </a:solidFill>
                <a:latin typeface="+mn-ea"/>
              </a:rPr>
              <a:t>及本地保存文件管理</a:t>
            </a:r>
            <a:endParaRPr lang="en-US" altLang="zh-CN" sz="2800" b="1" dirty="0">
              <a:solidFill>
                <a:schemeClr val="accent1"/>
              </a:solidFill>
              <a:latin typeface="+mn-ea"/>
            </a:endParaRPr>
          </a:p>
          <a:p>
            <a:pPr marL="342900" indent="-3429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用户</a:t>
            </a:r>
            <a:r>
              <a:rPr lang="en-US" altLang="zh-CN" sz="2400" dirty="0">
                <a:solidFill>
                  <a:schemeClr val="tx1">
                    <a:lumMod val="75000"/>
                    <a:lumOff val="25000"/>
                  </a:schemeClr>
                </a:solidFill>
                <a:latin typeface="+mn-ea"/>
              </a:rPr>
              <a:t>DIY</a:t>
            </a:r>
            <a:r>
              <a:rPr lang="zh-CN" altLang="en-US" sz="2400" dirty="0">
                <a:solidFill>
                  <a:schemeClr val="tx1">
                    <a:lumMod val="75000"/>
                    <a:lumOff val="25000"/>
                  </a:schemeClr>
                </a:solidFill>
                <a:latin typeface="+mn-ea"/>
              </a:rPr>
              <a:t>棋盘，保存棋盘到本地，从本地加载已保存的棋盘等</a:t>
            </a:r>
            <a:endParaRPr lang="en-US" altLang="zh-CN" sz="2400" dirty="0">
              <a:solidFill>
                <a:schemeClr val="tx1">
                  <a:lumMod val="75000"/>
                  <a:lumOff val="25000"/>
                </a:schemeClr>
              </a:solidFill>
              <a:latin typeface="+mn-ea"/>
            </a:endParaRPr>
          </a:p>
          <a:p>
            <a:pPr>
              <a:lnSpc>
                <a:spcPct val="130000"/>
              </a:lnSpc>
            </a:pPr>
            <a:r>
              <a:rPr lang="zh-CN" altLang="en-US" sz="2800" b="1" dirty="0">
                <a:solidFill>
                  <a:schemeClr val="accent1"/>
                </a:solidFill>
                <a:latin typeface="+mn-ea"/>
              </a:rPr>
              <a:t>账户管理</a:t>
            </a:r>
            <a:endParaRPr lang="en-US" altLang="zh-CN" sz="2800" b="1" dirty="0">
              <a:solidFill>
                <a:schemeClr val="accent1"/>
              </a:solidFill>
              <a:latin typeface="+mn-ea"/>
            </a:endParaRPr>
          </a:p>
          <a:p>
            <a:pPr marL="342900" indent="-3429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注册登录逻辑，用户文件管理</a:t>
            </a:r>
            <a:endParaRPr lang="en-US" altLang="zh-CN" sz="2400" dirty="0">
              <a:solidFill>
                <a:schemeClr val="tx1">
                  <a:lumMod val="75000"/>
                  <a:lumOff val="25000"/>
                </a:schemeClr>
              </a:solidFill>
              <a:latin typeface="+mn-ea"/>
            </a:endParaRPr>
          </a:p>
          <a:p>
            <a:pPr>
              <a:lnSpc>
                <a:spcPct val="130000"/>
              </a:lnSpc>
            </a:pPr>
            <a:r>
              <a:rPr lang="en-US" altLang="zh-CN" sz="2800" b="1" dirty="0">
                <a:solidFill>
                  <a:schemeClr val="accent1"/>
                </a:solidFill>
                <a:latin typeface="+mn-ea"/>
              </a:rPr>
              <a:t>AI</a:t>
            </a:r>
            <a:r>
              <a:rPr lang="zh-CN" altLang="en-US" sz="2800" b="1" dirty="0">
                <a:solidFill>
                  <a:schemeClr val="accent1"/>
                </a:solidFill>
                <a:latin typeface="+mn-ea"/>
              </a:rPr>
              <a:t>算法</a:t>
            </a:r>
            <a:endParaRPr lang="en-US" altLang="zh-CN" sz="2800" b="1" dirty="0">
              <a:solidFill>
                <a:schemeClr val="accent1"/>
              </a:solidFill>
              <a:latin typeface="+mn-ea"/>
            </a:endParaRPr>
          </a:p>
        </p:txBody>
      </p:sp>
    </p:spTree>
    <p:extLst>
      <p:ext uri="{BB962C8B-B14F-4D97-AF65-F5344CB8AC3E}">
        <p14:creationId xmlns:p14="http://schemas.microsoft.com/office/powerpoint/2010/main" val="15563749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7" name="文本框 6">
            <a:extLst>
              <a:ext uri="{FF2B5EF4-FFF2-40B4-BE49-F238E27FC236}">
                <a16:creationId xmlns:a16="http://schemas.microsoft.com/office/drawing/2014/main" id="{6003043C-E61B-2EFF-3DB1-3080FA64620A}"/>
              </a:ext>
            </a:extLst>
          </p:cNvPr>
          <p:cNvSpPr txBox="1"/>
          <p:nvPr/>
        </p:nvSpPr>
        <p:spPr>
          <a:xfrm>
            <a:off x="4640933" y="2244807"/>
            <a:ext cx="6716330" cy="1955215"/>
          </a:xfrm>
          <a:prstGeom prst="rect">
            <a:avLst/>
          </a:prstGeom>
          <a:noFill/>
        </p:spPr>
        <p:txBody>
          <a:bodyPr wrap="square" rtlCol="0">
            <a:spAutoFit/>
          </a:bodyPr>
          <a:lstStyle/>
          <a:p>
            <a:pPr>
              <a:lnSpc>
                <a:spcPct val="150000"/>
              </a:lnSpc>
            </a:pPr>
            <a:r>
              <a:rPr lang="zh-CN" altLang="en-US" sz="2800" b="1" dirty="0">
                <a:solidFill>
                  <a:schemeClr val="accent1"/>
                </a:solidFill>
                <a:latin typeface="+mn-ea"/>
              </a:rPr>
              <a:t>在</a:t>
            </a:r>
            <a:r>
              <a:rPr lang="en-US" altLang="zh-CN" sz="2800" b="1" dirty="0" err="1">
                <a:solidFill>
                  <a:schemeClr val="accent1"/>
                </a:solidFill>
                <a:latin typeface="+mn-ea"/>
              </a:rPr>
              <a:t>LaserChessGamePlay</a:t>
            </a:r>
            <a:r>
              <a:rPr lang="zh-CN" altLang="en-US" sz="2800" b="1" dirty="0">
                <a:solidFill>
                  <a:schemeClr val="accent1"/>
                </a:solidFill>
                <a:latin typeface="+mn-ea"/>
              </a:rPr>
              <a:t>包（由我实现的部分）中，有三个包，有十个类，共计</a:t>
            </a:r>
            <a:r>
              <a:rPr lang="en-US" altLang="zh-CN" sz="2800" b="1" dirty="0">
                <a:solidFill>
                  <a:schemeClr val="accent1"/>
                </a:solidFill>
                <a:latin typeface="+mn-ea"/>
              </a:rPr>
              <a:t>20</a:t>
            </a:r>
            <a:r>
              <a:rPr lang="zh-CN" altLang="en-US" sz="2800" b="1" dirty="0">
                <a:solidFill>
                  <a:schemeClr val="accent1"/>
                </a:solidFill>
                <a:latin typeface="+mn-ea"/>
              </a:rPr>
              <a:t>个类，约</a:t>
            </a:r>
            <a:r>
              <a:rPr lang="en-US" altLang="zh-CN" sz="2800" b="1" dirty="0">
                <a:solidFill>
                  <a:schemeClr val="accent1"/>
                </a:solidFill>
                <a:latin typeface="+mn-ea"/>
              </a:rPr>
              <a:t>3000</a:t>
            </a:r>
            <a:r>
              <a:rPr lang="zh-CN" altLang="en-US" sz="2800" b="1" dirty="0">
                <a:solidFill>
                  <a:schemeClr val="accent1"/>
                </a:solidFill>
                <a:latin typeface="+mn-ea"/>
              </a:rPr>
              <a:t>行代码</a:t>
            </a:r>
            <a:endParaRPr lang="en-US" altLang="zh-CN" sz="2400" dirty="0">
              <a:solidFill>
                <a:schemeClr val="tx1">
                  <a:lumMod val="75000"/>
                  <a:lumOff val="25000"/>
                </a:schemeClr>
              </a:solidFill>
              <a:latin typeface="+mn-ea"/>
            </a:endParaRPr>
          </a:p>
        </p:txBody>
      </p:sp>
      <p:pic>
        <p:nvPicPr>
          <p:cNvPr id="1026" name="图片 1">
            <a:extLst>
              <a:ext uri="{FF2B5EF4-FFF2-40B4-BE49-F238E27FC236}">
                <a16:creationId xmlns:a16="http://schemas.microsoft.com/office/drawing/2014/main" id="{14B3F95B-AF8A-5E5D-1009-FC9F5CD93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18" y="1019464"/>
            <a:ext cx="3583709" cy="569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688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296750"/>
            <a:ext cx="5791539" cy="2132250"/>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background</a:t>
            </a:r>
            <a:r>
              <a:rPr lang="zh-CN" altLang="en-US" sz="2800" b="1" dirty="0">
                <a:solidFill>
                  <a:schemeClr val="accent1"/>
                </a:solidFill>
                <a:latin typeface="+mn-ea"/>
              </a:rPr>
              <a:t>包</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内含</a:t>
            </a:r>
            <a:r>
              <a:rPr lang="en-US" altLang="zh-CN" sz="2400" dirty="0">
                <a:solidFill>
                  <a:schemeClr val="tx1">
                    <a:lumMod val="75000"/>
                    <a:lumOff val="25000"/>
                  </a:schemeClr>
                </a:solidFill>
                <a:latin typeface="+mn-ea"/>
              </a:rPr>
              <a:t>Background</a:t>
            </a:r>
            <a:r>
              <a:rPr lang="zh-CN" altLang="en-US" sz="2400" dirty="0">
                <a:solidFill>
                  <a:schemeClr val="tx1">
                    <a:lumMod val="75000"/>
                    <a:lumOff val="25000"/>
                  </a:schemeClr>
                </a:solidFill>
                <a:latin typeface="+mn-ea"/>
              </a:rPr>
              <a:t>类，是棋盘的背景，用于标识只有特定颜色棋子才能走的格子</a:t>
            </a:r>
            <a:endParaRPr lang="en-US" altLang="zh-CN" sz="2400" dirty="0">
              <a:solidFill>
                <a:schemeClr val="tx1">
                  <a:lumMod val="75000"/>
                  <a:lumOff val="25000"/>
                </a:schemeClr>
              </a:solidFill>
              <a:latin typeface="+mn-ea"/>
            </a:endParaRPr>
          </a:p>
        </p:txBody>
      </p:sp>
      <p:pic>
        <p:nvPicPr>
          <p:cNvPr id="5" name="图片 4">
            <a:extLst>
              <a:ext uri="{FF2B5EF4-FFF2-40B4-BE49-F238E27FC236}">
                <a16:creationId xmlns:a16="http://schemas.microsoft.com/office/drawing/2014/main" id="{A43632C5-828C-9C25-4750-233BC4778374}"/>
              </a:ext>
            </a:extLst>
          </p:cNvPr>
          <p:cNvPicPr>
            <a:picLocks noChangeAspect="1"/>
          </p:cNvPicPr>
          <p:nvPr/>
        </p:nvPicPr>
        <p:blipFill>
          <a:blip r:embed="rId3"/>
          <a:stretch>
            <a:fillRect/>
          </a:stretch>
        </p:blipFill>
        <p:spPr>
          <a:xfrm>
            <a:off x="5720502" y="3847536"/>
            <a:ext cx="4096867" cy="2487384"/>
          </a:xfrm>
          <a:prstGeom prst="rect">
            <a:avLst/>
          </a:prstGeom>
        </p:spPr>
      </p:pic>
      <p:pic>
        <p:nvPicPr>
          <p:cNvPr id="2050" name="图片 1">
            <a:extLst>
              <a:ext uri="{FF2B5EF4-FFF2-40B4-BE49-F238E27FC236}">
                <a16:creationId xmlns:a16="http://schemas.microsoft.com/office/drawing/2014/main" id="{7C77940A-585E-544C-BED6-39D9129E5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53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296750"/>
            <a:ext cx="5791539" cy="2132250"/>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chess</a:t>
            </a:r>
            <a:r>
              <a:rPr lang="zh-CN" altLang="en-US" sz="2800" b="1" dirty="0">
                <a:solidFill>
                  <a:schemeClr val="accent1"/>
                </a:solidFill>
                <a:latin typeface="+mn-ea"/>
              </a:rPr>
              <a:t>包</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内含</a:t>
            </a:r>
            <a:r>
              <a:rPr lang="en-US" altLang="zh-CN" sz="2400" dirty="0">
                <a:solidFill>
                  <a:schemeClr val="tx1">
                    <a:lumMod val="75000"/>
                    <a:lumOff val="25000"/>
                  </a:schemeClr>
                </a:solidFill>
                <a:latin typeface="+mn-ea"/>
              </a:rPr>
              <a:t>Chess</a:t>
            </a:r>
            <a:r>
              <a:rPr lang="zh-CN" altLang="en-US" sz="2400" dirty="0">
                <a:solidFill>
                  <a:schemeClr val="tx1">
                    <a:lumMod val="75000"/>
                    <a:lumOff val="25000"/>
                  </a:schemeClr>
                </a:solidFill>
                <a:latin typeface="+mn-ea"/>
              </a:rPr>
              <a:t>类，和</a:t>
            </a:r>
            <a:r>
              <a:rPr lang="en-US" altLang="zh-CN" sz="2400" dirty="0">
                <a:solidFill>
                  <a:schemeClr val="tx1">
                    <a:lumMod val="75000"/>
                    <a:lumOff val="25000"/>
                  </a:schemeClr>
                </a:solidFill>
                <a:latin typeface="+mn-ea"/>
              </a:rPr>
              <a:t>Chess</a:t>
            </a:r>
            <a:r>
              <a:rPr lang="zh-CN" altLang="en-US" sz="2400" dirty="0">
                <a:solidFill>
                  <a:schemeClr val="tx1">
                    <a:lumMod val="75000"/>
                    <a:lumOff val="25000"/>
                  </a:schemeClr>
                </a:solidFill>
                <a:latin typeface="+mn-ea"/>
              </a:rPr>
              <a:t>类的五个子类，顾名思义，就是棋子，所有棋子都有颜色属性，部分棋子会有方向属性</a:t>
            </a:r>
            <a:endParaRPr lang="en-US" altLang="zh-CN" sz="2400" dirty="0">
              <a:solidFill>
                <a:schemeClr val="tx1">
                  <a:lumMod val="75000"/>
                  <a:lumOff val="25000"/>
                </a:schemeClr>
              </a:solidFill>
              <a:latin typeface="+mn-ea"/>
            </a:endParaRPr>
          </a:p>
        </p:txBody>
      </p:sp>
      <p:pic>
        <p:nvPicPr>
          <p:cNvPr id="7" name="图片 6">
            <a:extLst>
              <a:ext uri="{FF2B5EF4-FFF2-40B4-BE49-F238E27FC236}">
                <a16:creationId xmlns:a16="http://schemas.microsoft.com/office/drawing/2014/main" id="{F4EB48FF-CBCA-C889-17B2-89FA9BC1B854}"/>
              </a:ext>
            </a:extLst>
          </p:cNvPr>
          <p:cNvPicPr>
            <a:picLocks noChangeAspect="1"/>
          </p:cNvPicPr>
          <p:nvPr/>
        </p:nvPicPr>
        <p:blipFill>
          <a:blip r:embed="rId3"/>
          <a:stretch>
            <a:fillRect/>
          </a:stretch>
        </p:blipFill>
        <p:spPr>
          <a:xfrm>
            <a:off x="4806220" y="4234295"/>
            <a:ext cx="2450408" cy="966358"/>
          </a:xfrm>
          <a:prstGeom prst="rect">
            <a:avLst/>
          </a:prstGeom>
        </p:spPr>
      </p:pic>
      <p:pic>
        <p:nvPicPr>
          <p:cNvPr id="9" name="图片 8">
            <a:extLst>
              <a:ext uri="{FF2B5EF4-FFF2-40B4-BE49-F238E27FC236}">
                <a16:creationId xmlns:a16="http://schemas.microsoft.com/office/drawing/2014/main" id="{C9008FF1-97A3-D2C5-B793-163DE278F85A}"/>
              </a:ext>
            </a:extLst>
          </p:cNvPr>
          <p:cNvPicPr>
            <a:picLocks noChangeAspect="1"/>
          </p:cNvPicPr>
          <p:nvPr/>
        </p:nvPicPr>
        <p:blipFill>
          <a:blip r:embed="rId4"/>
          <a:stretch>
            <a:fillRect/>
          </a:stretch>
        </p:blipFill>
        <p:spPr>
          <a:xfrm>
            <a:off x="7745014" y="4234295"/>
            <a:ext cx="3466354" cy="909208"/>
          </a:xfrm>
          <a:prstGeom prst="rect">
            <a:avLst/>
          </a:prstGeom>
        </p:spPr>
      </p:pic>
      <p:pic>
        <p:nvPicPr>
          <p:cNvPr id="5" name="图片 1">
            <a:extLst>
              <a:ext uri="{FF2B5EF4-FFF2-40B4-BE49-F238E27FC236}">
                <a16:creationId xmlns:a16="http://schemas.microsoft.com/office/drawing/2014/main" id="{80728476-61C0-199E-3E91-632295CF33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9489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296750"/>
            <a:ext cx="5791539" cy="2132250"/>
          </a:xfrm>
          <a:prstGeom prst="rect">
            <a:avLst/>
          </a:prstGeom>
          <a:noFill/>
        </p:spPr>
        <p:txBody>
          <a:bodyPr wrap="square" rtlCol="0">
            <a:spAutoFit/>
          </a:bodyPr>
          <a:lstStyle/>
          <a:p>
            <a:pPr>
              <a:lnSpc>
                <a:spcPct val="150000"/>
              </a:lnSpc>
            </a:pPr>
            <a:r>
              <a:rPr lang="en-US" altLang="zh-CN" sz="2800" b="1" dirty="0" err="1">
                <a:solidFill>
                  <a:schemeClr val="accent1"/>
                </a:solidFill>
                <a:latin typeface="+mn-ea"/>
              </a:rPr>
              <a:t>opetare</a:t>
            </a:r>
            <a:r>
              <a:rPr lang="zh-CN" altLang="en-US" sz="2800" b="1" dirty="0">
                <a:solidFill>
                  <a:schemeClr val="accent1"/>
                </a:solidFill>
                <a:latin typeface="+mn-ea"/>
              </a:rPr>
              <a:t>包</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内含</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类和</a:t>
            </a:r>
            <a:r>
              <a:rPr lang="en-US" altLang="zh-CN" sz="2400" dirty="0">
                <a:solidFill>
                  <a:schemeClr val="tx1">
                    <a:lumMod val="75000"/>
                    <a:lumOff val="25000"/>
                  </a:schemeClr>
                </a:solidFill>
                <a:latin typeface="+mn-ea"/>
              </a:rPr>
              <a:t>Operate</a:t>
            </a:r>
            <a:r>
              <a:rPr lang="zh-CN" altLang="en-US" sz="2400" dirty="0">
                <a:solidFill>
                  <a:schemeClr val="tx1">
                    <a:lumMod val="75000"/>
                    <a:lumOff val="25000"/>
                  </a:schemeClr>
                </a:solidFill>
                <a:latin typeface="+mn-ea"/>
              </a:rPr>
              <a:t>类的两个子类，</a:t>
            </a:r>
            <a:r>
              <a:rPr lang="en-US" altLang="zh-CN" sz="2400" dirty="0">
                <a:solidFill>
                  <a:schemeClr val="tx1">
                    <a:lumMod val="75000"/>
                    <a:lumOff val="25000"/>
                  </a:schemeClr>
                </a:solidFill>
                <a:latin typeface="+mn-ea"/>
              </a:rPr>
              <a:t>Rotate</a:t>
            </a:r>
            <a:r>
              <a:rPr lang="zh-CN" altLang="en-US" sz="2400" dirty="0">
                <a:solidFill>
                  <a:schemeClr val="tx1">
                    <a:lumMod val="75000"/>
                    <a:lumOff val="25000"/>
                  </a:schemeClr>
                </a:solidFill>
                <a:latin typeface="+mn-ea"/>
              </a:rPr>
              <a:t>和</a:t>
            </a:r>
            <a:r>
              <a:rPr lang="en-US" altLang="zh-CN" sz="2400" dirty="0">
                <a:solidFill>
                  <a:schemeClr val="tx1">
                    <a:lumMod val="75000"/>
                    <a:lumOff val="25000"/>
                  </a:schemeClr>
                </a:solidFill>
                <a:latin typeface="+mn-ea"/>
              </a:rPr>
              <a:t>Move</a:t>
            </a:r>
            <a:r>
              <a:rPr lang="zh-CN" altLang="en-US" sz="2400" dirty="0">
                <a:solidFill>
                  <a:schemeClr val="tx1">
                    <a:lumMod val="75000"/>
                    <a:lumOff val="25000"/>
                  </a:schemeClr>
                </a:solidFill>
                <a:latin typeface="+mn-ea"/>
              </a:rPr>
              <a:t>，分别代表棋子的两种操作，旋转和移动</a:t>
            </a:r>
            <a:endParaRPr lang="en-US" altLang="zh-CN" sz="2400" dirty="0">
              <a:solidFill>
                <a:schemeClr val="tx1">
                  <a:lumMod val="75000"/>
                  <a:lumOff val="25000"/>
                </a:schemeClr>
              </a:solidFill>
              <a:latin typeface="+mn-ea"/>
            </a:endParaRPr>
          </a:p>
        </p:txBody>
      </p:sp>
      <p:pic>
        <p:nvPicPr>
          <p:cNvPr id="5" name="图片 1">
            <a:extLst>
              <a:ext uri="{FF2B5EF4-FFF2-40B4-BE49-F238E27FC236}">
                <a16:creationId xmlns:a16="http://schemas.microsoft.com/office/drawing/2014/main" id="{9E970D16-BB69-275E-8844-C700B43C2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1710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82719" y="2039700"/>
            <a:ext cx="5791539" cy="1652119"/>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Game</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游戏的主驱动类，也是整个程序的入口处，把其他各个类组合起来。</a:t>
            </a:r>
            <a:endParaRPr lang="en-US" altLang="zh-CN" sz="2400" dirty="0">
              <a:solidFill>
                <a:schemeClr val="tx1">
                  <a:lumMod val="75000"/>
                  <a:lumOff val="25000"/>
                </a:schemeClr>
              </a:solidFill>
              <a:latin typeface="+mn-ea"/>
            </a:endParaRPr>
          </a:p>
        </p:txBody>
      </p:sp>
      <p:pic>
        <p:nvPicPr>
          <p:cNvPr id="5" name="图片 1">
            <a:extLst>
              <a:ext uri="{FF2B5EF4-FFF2-40B4-BE49-F238E27FC236}">
                <a16:creationId xmlns:a16="http://schemas.microsoft.com/office/drawing/2014/main" id="{156E61C1-02E3-3EDA-FFB1-387997A03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6748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AA3C476-C4CE-404D-A83C-8B3B15231843}"/>
              </a:ext>
            </a:extLst>
          </p:cNvPr>
          <p:cNvSpPr>
            <a:spLocks noGrp="1"/>
          </p:cNvSpPr>
          <p:nvPr>
            <p:ph type="title"/>
          </p:nvPr>
        </p:nvSpPr>
        <p:spPr/>
        <p:txBody>
          <a:bodyPr>
            <a:noAutofit/>
          </a:bodyPr>
          <a:lstStyle/>
          <a:p>
            <a:r>
              <a:rPr lang="zh-CN" altLang="en-US" sz="2800" dirty="0">
                <a:latin typeface="+mn-ea"/>
                <a:ea typeface="+mn-ea"/>
              </a:rPr>
              <a:t>项目结构</a:t>
            </a:r>
          </a:p>
        </p:txBody>
      </p:sp>
      <p:sp>
        <p:nvSpPr>
          <p:cNvPr id="3" name="文本框 2">
            <a:extLst>
              <a:ext uri="{FF2B5EF4-FFF2-40B4-BE49-F238E27FC236}">
                <a16:creationId xmlns:a16="http://schemas.microsoft.com/office/drawing/2014/main" id="{A4631AA1-4E3C-9284-349E-77A2D41C8D33}"/>
              </a:ext>
            </a:extLst>
          </p:cNvPr>
          <p:cNvSpPr txBox="1"/>
          <p:nvPr/>
        </p:nvSpPr>
        <p:spPr>
          <a:xfrm>
            <a:off x="5020373" y="1011000"/>
            <a:ext cx="5791539" cy="5013039"/>
          </a:xfrm>
          <a:prstGeom prst="rect">
            <a:avLst/>
          </a:prstGeom>
          <a:noFill/>
        </p:spPr>
        <p:txBody>
          <a:bodyPr wrap="square" rtlCol="0">
            <a:spAutoFit/>
          </a:bodyPr>
          <a:lstStyle/>
          <a:p>
            <a:pPr>
              <a:lnSpc>
                <a:spcPct val="150000"/>
              </a:lnSpc>
            </a:pPr>
            <a:r>
              <a:rPr lang="en-US" altLang="zh-CN" sz="2800" b="1" dirty="0">
                <a:solidFill>
                  <a:schemeClr val="accent1"/>
                </a:solidFill>
                <a:latin typeface="+mn-ea"/>
              </a:rPr>
              <a:t>Board</a:t>
            </a:r>
            <a:r>
              <a:rPr lang="zh-CN" altLang="en-US" sz="2800" b="1" dirty="0">
                <a:solidFill>
                  <a:schemeClr val="accent1"/>
                </a:solidFill>
                <a:latin typeface="+mn-ea"/>
              </a:rPr>
              <a:t>类</a:t>
            </a:r>
            <a:endParaRPr lang="en-US" altLang="zh-CN" sz="2800" b="1" dirty="0">
              <a:solidFill>
                <a:schemeClr val="accent1"/>
              </a:solidFill>
              <a:latin typeface="+mn-ea"/>
            </a:endParaRPr>
          </a:p>
          <a:p>
            <a:pPr marL="457200" indent="-457200">
              <a:lnSpc>
                <a:spcPct val="130000"/>
              </a:lnSpc>
              <a:buFont typeface="Wingdings" panose="05000000000000000000" pitchFamily="2" charset="2"/>
              <a:buChar char="l"/>
            </a:pPr>
            <a:r>
              <a:rPr lang="en-US" altLang="zh-CN" sz="2400" dirty="0">
                <a:solidFill>
                  <a:schemeClr val="tx1">
                    <a:lumMod val="75000"/>
                    <a:lumOff val="25000"/>
                  </a:schemeClr>
                </a:solidFill>
                <a:latin typeface="+mn-ea"/>
              </a:rPr>
              <a:t>chessboard</a:t>
            </a:r>
            <a:r>
              <a:rPr lang="zh-CN" altLang="en-US" sz="2400" dirty="0">
                <a:solidFill>
                  <a:schemeClr val="tx1">
                    <a:lumMod val="75000"/>
                    <a:lumOff val="25000"/>
                  </a:schemeClr>
                </a:solidFill>
                <a:latin typeface="+mn-ea"/>
              </a:rPr>
              <a:t>和</a:t>
            </a:r>
            <a:r>
              <a:rPr lang="en-US" altLang="zh-CN" sz="2400" dirty="0" err="1">
                <a:solidFill>
                  <a:schemeClr val="tx1">
                    <a:lumMod val="75000"/>
                    <a:lumOff val="25000"/>
                  </a:schemeClr>
                </a:solidFill>
                <a:latin typeface="+mn-ea"/>
              </a:rPr>
              <a:t>backgroundBoard</a:t>
            </a:r>
            <a:r>
              <a:rPr lang="zh-CN" altLang="en-US" sz="2400" dirty="0">
                <a:solidFill>
                  <a:schemeClr val="tx1">
                    <a:lumMod val="75000"/>
                    <a:lumOff val="25000"/>
                  </a:schemeClr>
                </a:solidFill>
                <a:latin typeface="+mn-ea"/>
              </a:rPr>
              <a:t>是</a:t>
            </a:r>
            <a:r>
              <a:rPr lang="en-US" altLang="zh-CN" sz="2400" dirty="0">
                <a:solidFill>
                  <a:schemeClr val="tx1">
                    <a:lumMod val="75000"/>
                    <a:lumOff val="25000"/>
                  </a:schemeClr>
                </a:solidFill>
                <a:latin typeface="+mn-ea"/>
              </a:rPr>
              <a:t>Board</a:t>
            </a:r>
            <a:r>
              <a:rPr lang="zh-CN" altLang="en-US" sz="2400" dirty="0">
                <a:solidFill>
                  <a:schemeClr val="tx1">
                    <a:lumMod val="75000"/>
                    <a:lumOff val="25000"/>
                  </a:schemeClr>
                </a:solidFill>
                <a:latin typeface="+mn-ea"/>
              </a:rPr>
              <a:t>最核心的两个属性，分别代表棋子和背景</a:t>
            </a:r>
            <a:endParaRPr lang="en-US" altLang="zh-CN" sz="2400" dirty="0">
              <a:solidFill>
                <a:schemeClr val="tx1">
                  <a:lumMod val="75000"/>
                  <a:lumOff val="25000"/>
                </a:schemeClr>
              </a:solidFill>
              <a:latin typeface="+mn-ea"/>
            </a:endParaRPr>
          </a:p>
          <a:p>
            <a:pPr marL="457200" indent="-457200">
              <a:lnSpc>
                <a:spcPct val="130000"/>
              </a:lnSpc>
              <a:buFont typeface="Wingdings" panose="05000000000000000000" pitchFamily="2" charset="2"/>
              <a:buChar char="l"/>
            </a:pPr>
            <a:r>
              <a:rPr lang="zh-CN" altLang="en-US" sz="2400" dirty="0">
                <a:solidFill>
                  <a:schemeClr val="tx1">
                    <a:lumMod val="75000"/>
                    <a:lumOff val="25000"/>
                  </a:schemeClr>
                </a:solidFill>
                <a:latin typeface="+mn-ea"/>
              </a:rPr>
              <a:t>构造函数：调用</a:t>
            </a:r>
            <a:r>
              <a:rPr lang="en-US" altLang="zh-CN" sz="2400" dirty="0" err="1">
                <a:solidFill>
                  <a:schemeClr val="tx1">
                    <a:lumMod val="75000"/>
                    <a:lumOff val="25000"/>
                  </a:schemeClr>
                </a:solidFill>
                <a:latin typeface="+mn-ea"/>
              </a:rPr>
              <a:t>BoardInitializer</a:t>
            </a:r>
            <a:r>
              <a:rPr lang="zh-CN" altLang="en-US" sz="2400" dirty="0">
                <a:solidFill>
                  <a:schemeClr val="tx1">
                    <a:lumMod val="75000"/>
                    <a:lumOff val="25000"/>
                  </a:schemeClr>
                </a:solidFill>
                <a:latin typeface="+mn-ea"/>
              </a:rPr>
              <a:t>或者</a:t>
            </a:r>
            <a:r>
              <a:rPr lang="en-US" altLang="zh-CN" sz="2400" dirty="0" err="1">
                <a:solidFill>
                  <a:schemeClr val="tx1">
                    <a:lumMod val="75000"/>
                    <a:lumOff val="25000"/>
                  </a:schemeClr>
                </a:solidFill>
                <a:latin typeface="+mn-ea"/>
              </a:rPr>
              <a:t>DIYBoard</a:t>
            </a:r>
            <a:r>
              <a:rPr lang="zh-CN" altLang="en-US" sz="2400" dirty="0">
                <a:solidFill>
                  <a:schemeClr val="tx1">
                    <a:lumMod val="75000"/>
                    <a:lumOff val="25000"/>
                  </a:schemeClr>
                </a:solidFill>
                <a:latin typeface="+mn-ea"/>
              </a:rPr>
              <a:t>类</a:t>
            </a:r>
          </a:p>
          <a:p>
            <a:pPr marL="457200" indent="-457200">
              <a:lnSpc>
                <a:spcPct val="130000"/>
              </a:lnSpc>
              <a:buFont typeface="Wingdings" panose="05000000000000000000" pitchFamily="2" charset="2"/>
              <a:buChar char="l"/>
            </a:pPr>
            <a:r>
              <a:rPr lang="en-US" altLang="zh-CN" sz="2400" dirty="0">
                <a:solidFill>
                  <a:schemeClr val="tx1">
                    <a:lumMod val="75000"/>
                    <a:lumOff val="25000"/>
                  </a:schemeClr>
                </a:solidFill>
                <a:latin typeface="+mn-ea"/>
              </a:rPr>
              <a:t>print</a:t>
            </a:r>
            <a:r>
              <a:rPr lang="zh-CN" altLang="en-US" sz="2400" dirty="0">
                <a:solidFill>
                  <a:schemeClr val="tx1">
                    <a:lumMod val="75000"/>
                    <a:lumOff val="25000"/>
                  </a:schemeClr>
                </a:solidFill>
                <a:latin typeface="+mn-ea"/>
              </a:rPr>
              <a:t>：调用</a:t>
            </a:r>
            <a:r>
              <a:rPr lang="en-US" altLang="zh-CN" sz="2400" dirty="0" err="1">
                <a:solidFill>
                  <a:schemeClr val="tx1">
                    <a:lumMod val="75000"/>
                    <a:lumOff val="25000"/>
                  </a:schemeClr>
                </a:solidFill>
                <a:latin typeface="+mn-ea"/>
              </a:rPr>
              <a:t>BoardPrinter</a:t>
            </a:r>
            <a:r>
              <a:rPr lang="zh-CN" altLang="en-US" sz="2400" dirty="0">
                <a:solidFill>
                  <a:schemeClr val="tx1">
                    <a:lumMod val="75000"/>
                    <a:lumOff val="25000"/>
                  </a:schemeClr>
                </a:solidFill>
                <a:latin typeface="+mn-ea"/>
              </a:rPr>
              <a:t>类</a:t>
            </a:r>
          </a:p>
          <a:p>
            <a:pPr marL="457200" indent="-457200">
              <a:lnSpc>
                <a:spcPct val="130000"/>
              </a:lnSpc>
              <a:buFont typeface="Wingdings" panose="05000000000000000000" pitchFamily="2" charset="2"/>
              <a:buChar char="l"/>
            </a:pPr>
            <a:r>
              <a:rPr lang="en-US" altLang="zh-CN" sz="2400" dirty="0" err="1">
                <a:solidFill>
                  <a:schemeClr val="tx1">
                    <a:lumMod val="75000"/>
                    <a:lumOff val="25000"/>
                  </a:schemeClr>
                </a:solidFill>
                <a:latin typeface="+mn-ea"/>
              </a:rPr>
              <a:t>operateChess</a:t>
            </a:r>
            <a:r>
              <a:rPr lang="zh-CN" altLang="en-US" sz="2400" dirty="0">
                <a:solidFill>
                  <a:schemeClr val="tx1">
                    <a:lumMod val="75000"/>
                    <a:lumOff val="25000"/>
                  </a:schemeClr>
                </a:solidFill>
                <a:latin typeface="+mn-ea"/>
              </a:rPr>
              <a:t>：操作棋子</a:t>
            </a:r>
            <a:endParaRPr lang="en-US" altLang="zh-CN" sz="2400" dirty="0">
              <a:solidFill>
                <a:schemeClr val="tx1">
                  <a:lumMod val="75000"/>
                  <a:lumOff val="25000"/>
                </a:schemeClr>
              </a:solidFill>
              <a:latin typeface="+mn-ea"/>
            </a:endParaRPr>
          </a:p>
          <a:p>
            <a:pPr marL="457200" indent="-457200">
              <a:lnSpc>
                <a:spcPct val="130000"/>
              </a:lnSpc>
              <a:buFont typeface="Wingdings" panose="05000000000000000000" pitchFamily="2" charset="2"/>
              <a:buChar char="l"/>
            </a:pPr>
            <a:r>
              <a:rPr lang="en-US" altLang="zh-CN" sz="2400" dirty="0" err="1">
                <a:solidFill>
                  <a:schemeClr val="tx1">
                    <a:lumMod val="75000"/>
                    <a:lumOff val="25000"/>
                  </a:schemeClr>
                </a:solidFill>
                <a:latin typeface="+mn-ea"/>
              </a:rPr>
              <a:t>killChess</a:t>
            </a:r>
            <a:r>
              <a:rPr lang="zh-CN" altLang="en-US" sz="2400" dirty="0">
                <a:solidFill>
                  <a:schemeClr val="tx1">
                    <a:lumMod val="75000"/>
                    <a:lumOff val="25000"/>
                  </a:schemeClr>
                </a:solidFill>
                <a:latin typeface="+mn-ea"/>
              </a:rPr>
              <a:t>：杀死棋子</a:t>
            </a:r>
            <a:endParaRPr lang="en-US" altLang="zh-CN" sz="2400" dirty="0">
              <a:solidFill>
                <a:schemeClr val="tx1">
                  <a:lumMod val="75000"/>
                  <a:lumOff val="25000"/>
                </a:schemeClr>
              </a:solidFill>
              <a:latin typeface="+mn-ea"/>
            </a:endParaRPr>
          </a:p>
          <a:p>
            <a:pPr marL="457200" indent="-457200">
              <a:lnSpc>
                <a:spcPct val="130000"/>
              </a:lnSpc>
              <a:buFont typeface="Wingdings" panose="05000000000000000000" pitchFamily="2" charset="2"/>
              <a:buChar char="l"/>
            </a:pPr>
            <a:r>
              <a:rPr lang="en-US" altLang="zh-CN" sz="2400" dirty="0" err="1">
                <a:solidFill>
                  <a:schemeClr val="tx1">
                    <a:lumMod val="75000"/>
                    <a:lumOff val="25000"/>
                  </a:schemeClr>
                </a:solidFill>
                <a:latin typeface="+mn-ea"/>
              </a:rPr>
              <a:t>gameOver</a:t>
            </a:r>
            <a:r>
              <a:rPr lang="zh-CN" altLang="en-US" sz="2400" dirty="0">
                <a:solidFill>
                  <a:schemeClr val="tx1">
                    <a:lumMod val="75000"/>
                    <a:lumOff val="25000"/>
                  </a:schemeClr>
                </a:solidFill>
                <a:latin typeface="+mn-ea"/>
              </a:rPr>
              <a:t>：判断游戏是否结束</a:t>
            </a:r>
            <a:endParaRPr lang="en-US" altLang="zh-CN" sz="2400" dirty="0">
              <a:solidFill>
                <a:schemeClr val="tx1">
                  <a:lumMod val="75000"/>
                  <a:lumOff val="25000"/>
                </a:schemeClr>
              </a:solidFill>
              <a:latin typeface="+mn-ea"/>
            </a:endParaRPr>
          </a:p>
        </p:txBody>
      </p:sp>
      <p:pic>
        <p:nvPicPr>
          <p:cNvPr id="5" name="图片 1">
            <a:extLst>
              <a:ext uri="{FF2B5EF4-FFF2-40B4-BE49-F238E27FC236}">
                <a16:creationId xmlns:a16="http://schemas.microsoft.com/office/drawing/2014/main" id="{87EE1823-3745-577E-EDBD-0E2AD7089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74" y="951922"/>
            <a:ext cx="3515649" cy="559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0540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ldx">
  <a:themeElements>
    <a:clrScheme name="自定义 5">
      <a:dk1>
        <a:sysClr val="windowText" lastClr="000000"/>
      </a:dk1>
      <a:lt1>
        <a:sysClr val="window" lastClr="FFFFFF"/>
      </a:lt1>
      <a:dk2>
        <a:srgbClr val="1F497D"/>
      </a:dk2>
      <a:lt2>
        <a:srgbClr val="EEECE1"/>
      </a:lt2>
      <a:accent1>
        <a:srgbClr val="005DA2"/>
      </a:accent1>
      <a:accent2>
        <a:srgbClr val="C4C7CB"/>
      </a:accent2>
      <a:accent3>
        <a:srgbClr val="8A66CC"/>
      </a:accent3>
      <a:accent4>
        <a:srgbClr val="A6E22E"/>
      </a:accent4>
      <a:accent5>
        <a:srgbClr val="00B0F0"/>
      </a:accent5>
      <a:accent6>
        <a:srgbClr val="7F7F7F"/>
      </a:accent6>
      <a:hlink>
        <a:srgbClr val="17365D"/>
      </a:hlink>
      <a:folHlink>
        <a:srgbClr val="548DD4"/>
      </a:folHlink>
    </a:clrScheme>
    <a:fontScheme name="Do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ldx" id="{73FB1751-EB49-486C-9C7D-BE3C20E16330}" vid="{CF3C7C79-0168-4E7F-A91D-8E208F0355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ldx</Template>
  <TotalTime>13668</TotalTime>
  <Words>1389</Words>
  <Application>Microsoft Office PowerPoint</Application>
  <PresentationFormat>宽屏</PresentationFormat>
  <Paragraphs>136</Paragraphs>
  <Slides>25</Slides>
  <Notes>25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微软雅黑 Light</vt:lpstr>
      <vt:lpstr>Arial</vt:lpstr>
      <vt:lpstr>Wingdings</vt:lpstr>
      <vt:lpstr>ldx</vt:lpstr>
      <vt:lpstr>游戏流程</vt:lpstr>
      <vt:lpstr>Part 1</vt:lpstr>
      <vt:lpstr>概述</vt:lpstr>
      <vt:lpstr>项目结构</vt:lpstr>
      <vt:lpstr>项目结构</vt:lpstr>
      <vt:lpstr>项目结构</vt:lpstr>
      <vt:lpstr>项目结构</vt:lpstr>
      <vt:lpstr>项目结构</vt:lpstr>
      <vt:lpstr>项目结构</vt:lpstr>
      <vt:lpstr>项目结构</vt:lpstr>
      <vt:lpstr>项目结构</vt:lpstr>
      <vt:lpstr>项目结构</vt:lpstr>
      <vt:lpstr>项目结构</vt:lpstr>
      <vt:lpstr>项目结构</vt:lpstr>
      <vt:lpstr>项目结构</vt:lpstr>
      <vt:lpstr>项目结构</vt:lpstr>
      <vt:lpstr>项目结构</vt:lpstr>
      <vt:lpstr>Part 2</vt:lpstr>
      <vt:lpstr>概述</vt:lpstr>
      <vt:lpstr>项目结构</vt:lpstr>
      <vt:lpstr>项目结构</vt:lpstr>
      <vt:lpstr>项目结构</vt:lpstr>
      <vt:lpstr>项目结构</vt:lpstr>
      <vt:lpstr>项目结构</vt:lpstr>
      <vt:lpstr>项目结构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基于片段的双编码器 方面情感三元组抽取模型</dc:title>
  <dc:creator>li-dx</dc:creator>
  <cp:lastModifiedBy>K DAWN</cp:lastModifiedBy>
  <cp:revision>1302</cp:revision>
  <cp:lastPrinted>2022-08-09T13:43:53Z</cp:lastPrinted>
  <dcterms:created xsi:type="dcterms:W3CDTF">2022-08-07T04:26:23Z</dcterms:created>
  <dcterms:modified xsi:type="dcterms:W3CDTF">2024-01-11T01:51:26Z</dcterms:modified>
</cp:coreProperties>
</file>