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369" r:id="rId3"/>
    <p:sldId id="1371" r:id="rId4"/>
    <p:sldId id="1365" r:id="rId5"/>
    <p:sldId id="13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EBE3"/>
    <a:srgbClr val="7FD8CE"/>
    <a:srgbClr val="44546A"/>
    <a:srgbClr val="BBC5CF"/>
    <a:srgbClr val="BAEEDF"/>
    <a:srgbClr val="F8FCFE"/>
    <a:srgbClr val="E5F7F5"/>
    <a:srgbClr val="E6EDEC"/>
    <a:srgbClr val="81D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39" autoAdjust="0"/>
    <p:restoredTop sz="95034" autoAdjust="0"/>
  </p:normalViewPr>
  <p:slideViewPr>
    <p:cSldViewPr snapToGrid="0" snapToObjects="1">
      <p:cViewPr varScale="1">
        <p:scale>
          <a:sx n="121" d="100"/>
          <a:sy n="121" d="100"/>
        </p:scale>
        <p:origin x="296" y="184"/>
      </p:cViewPr>
      <p:guideLst>
        <p:guide orient="horz" pos="2234"/>
        <p:guide pos="3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61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A5AD-F0B4-463C-9F76-9B906E6C34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26648-321C-4824-BD99-E7274FA903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C2CE3-E84D-A842-B390-57F14CFCA6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8993F-689E-8041-B43E-E2CAD6626B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72832E54-81FA-4C69-808C-10BBB5A1FC23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10"/>
            <a:ext cx="10534346" cy="6857990"/>
            <a:chOff x="0" y="10"/>
            <a:chExt cx="10534346" cy="685799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0"/>
              <a:ext cx="10109200" cy="6857990"/>
            </a:xfrm>
            <a:custGeom>
              <a:avLst/>
              <a:gdLst/>
              <a:ahLst/>
              <a:cxnLst/>
              <a:rect l="l" t="t" r="r" b="b"/>
              <a:pathLst>
                <a:path w="12009304" h="6858000">
                  <a:moveTo>
                    <a:pt x="8239723" y="5083103"/>
                  </a:moveTo>
                  <a:cubicBezTo>
                    <a:pt x="8239723" y="5083103"/>
                    <a:pt x="8239723" y="5083103"/>
                    <a:pt x="9505105" y="5083103"/>
                  </a:cubicBezTo>
                  <a:cubicBezTo>
                    <a:pt x="9525601" y="5083103"/>
                    <a:pt x="9545588" y="5085825"/>
                    <a:pt x="9564676" y="5091016"/>
                  </a:cubicBezTo>
                  <a:lnTo>
                    <a:pt x="9605648" y="5108194"/>
                  </a:lnTo>
                  <a:lnTo>
                    <a:pt x="9580608" y="5151499"/>
                  </a:lnTo>
                  <a:cubicBezTo>
                    <a:pt x="9354208" y="5543062"/>
                    <a:pt x="9064418" y="6044264"/>
                    <a:pt x="8693486" y="6685800"/>
                  </a:cubicBezTo>
                  <a:cubicBezTo>
                    <a:pt x="8665958" y="6733339"/>
                    <a:pt x="8632925" y="6776306"/>
                    <a:pt x="8595419" y="6814017"/>
                  </a:cubicBezTo>
                  <a:lnTo>
                    <a:pt x="8545620" y="6858000"/>
                  </a:lnTo>
                  <a:lnTo>
                    <a:pt x="7612173" y="6858000"/>
                  </a:lnTo>
                  <a:lnTo>
                    <a:pt x="7591825" y="6822959"/>
                  </a:lnTo>
                  <a:cubicBezTo>
                    <a:pt x="7538315" y="6730809"/>
                    <a:pt x="7478495" y="6627794"/>
                    <a:pt x="7411622" y="6512633"/>
                  </a:cubicBezTo>
                  <a:cubicBezTo>
                    <a:pt x="7370628" y="6444560"/>
                    <a:pt x="7370628" y="6357427"/>
                    <a:pt x="7411622" y="6289354"/>
                  </a:cubicBezTo>
                  <a:cubicBezTo>
                    <a:pt x="7411622" y="6289354"/>
                    <a:pt x="7411622" y="6289354"/>
                    <a:pt x="8045680" y="5197465"/>
                  </a:cubicBezTo>
                  <a:cubicBezTo>
                    <a:pt x="8083943" y="5126669"/>
                    <a:pt x="8160465" y="5083103"/>
                    <a:pt x="8239723" y="5083103"/>
                  </a:cubicBezTo>
                  <a:close/>
                  <a:moveTo>
                    <a:pt x="10622296" y="1326563"/>
                  </a:moveTo>
                  <a:cubicBezTo>
                    <a:pt x="10622296" y="1326563"/>
                    <a:pt x="10622296" y="1326563"/>
                    <a:pt x="11448522" y="1326563"/>
                  </a:cubicBezTo>
                  <a:cubicBezTo>
                    <a:pt x="11502058" y="1326563"/>
                    <a:pt x="11550238" y="1355009"/>
                    <a:pt x="11577006" y="1401233"/>
                  </a:cubicBezTo>
                  <a:cubicBezTo>
                    <a:pt x="11577006" y="1401233"/>
                    <a:pt x="11577006" y="1401233"/>
                    <a:pt x="11989228" y="2114179"/>
                  </a:cubicBezTo>
                  <a:cubicBezTo>
                    <a:pt x="12015996" y="2158629"/>
                    <a:pt x="12015996" y="2215522"/>
                    <a:pt x="11989228" y="2259969"/>
                  </a:cubicBezTo>
                  <a:cubicBezTo>
                    <a:pt x="11989228" y="2259969"/>
                    <a:pt x="11989228" y="2259969"/>
                    <a:pt x="11577006" y="2972914"/>
                  </a:cubicBezTo>
                  <a:cubicBezTo>
                    <a:pt x="11550238" y="3019141"/>
                    <a:pt x="11502058" y="3047587"/>
                    <a:pt x="11448522" y="3047587"/>
                  </a:cubicBezTo>
                  <a:cubicBezTo>
                    <a:pt x="11448522" y="3047587"/>
                    <a:pt x="11448522" y="3047587"/>
                    <a:pt x="10622296" y="3047587"/>
                  </a:cubicBezTo>
                  <a:cubicBezTo>
                    <a:pt x="10570544" y="3047587"/>
                    <a:pt x="10520578" y="3019141"/>
                    <a:pt x="10495594" y="2972914"/>
                  </a:cubicBezTo>
                  <a:cubicBezTo>
                    <a:pt x="10495594" y="2972914"/>
                    <a:pt x="10495594" y="2972914"/>
                    <a:pt x="10081589" y="2259969"/>
                  </a:cubicBezTo>
                  <a:cubicBezTo>
                    <a:pt x="10054821" y="2215522"/>
                    <a:pt x="10054821" y="2158629"/>
                    <a:pt x="10081589" y="2114179"/>
                  </a:cubicBezTo>
                  <a:cubicBezTo>
                    <a:pt x="10081589" y="2114179"/>
                    <a:pt x="10081589" y="2114179"/>
                    <a:pt x="10495594" y="1401233"/>
                  </a:cubicBezTo>
                  <a:cubicBezTo>
                    <a:pt x="10520578" y="1355009"/>
                    <a:pt x="10570544" y="1326563"/>
                    <a:pt x="10622296" y="1326563"/>
                  </a:cubicBezTo>
                  <a:close/>
                  <a:moveTo>
                    <a:pt x="0" y="0"/>
                  </a:moveTo>
                  <a:lnTo>
                    <a:pt x="4457990" y="0"/>
                  </a:lnTo>
                  <a:lnTo>
                    <a:pt x="5902610" y="0"/>
                  </a:lnTo>
                  <a:lnTo>
                    <a:pt x="8476869" y="0"/>
                  </a:lnTo>
                  <a:lnTo>
                    <a:pt x="8535933" y="39849"/>
                  </a:lnTo>
                  <a:cubicBezTo>
                    <a:pt x="8598516" y="88273"/>
                    <a:pt x="8652195" y="149296"/>
                    <a:pt x="8693486" y="220603"/>
                  </a:cubicBezTo>
                  <a:cubicBezTo>
                    <a:pt x="8693486" y="220603"/>
                    <a:pt x="8693486" y="220603"/>
                    <a:pt x="10389180" y="3153347"/>
                  </a:cubicBezTo>
                  <a:cubicBezTo>
                    <a:pt x="10499291" y="3336185"/>
                    <a:pt x="10499291" y="3570221"/>
                    <a:pt x="10389180" y="3753061"/>
                  </a:cubicBezTo>
                  <a:cubicBezTo>
                    <a:pt x="10389180" y="3753061"/>
                    <a:pt x="10389180" y="3753061"/>
                    <a:pt x="9759557" y="4842009"/>
                  </a:cubicBezTo>
                  <a:lnTo>
                    <a:pt x="9706493" y="4933778"/>
                  </a:lnTo>
                  <a:lnTo>
                    <a:pt x="9708360" y="4934561"/>
                  </a:lnTo>
                  <a:cubicBezTo>
                    <a:pt x="9746510" y="4956830"/>
                    <a:pt x="9778880" y="4989078"/>
                    <a:pt x="9802002" y="5029008"/>
                  </a:cubicBezTo>
                  <a:cubicBezTo>
                    <a:pt x="9802002" y="5029008"/>
                    <a:pt x="9802002" y="5029008"/>
                    <a:pt x="10514131" y="6260653"/>
                  </a:cubicBezTo>
                  <a:cubicBezTo>
                    <a:pt x="10560376" y="6337439"/>
                    <a:pt x="10560376" y="6435725"/>
                    <a:pt x="10514131" y="6512512"/>
                  </a:cubicBezTo>
                  <a:cubicBezTo>
                    <a:pt x="10514131" y="6512512"/>
                    <a:pt x="10514131" y="6512512"/>
                    <a:pt x="10340271" y="6813206"/>
                  </a:cubicBezTo>
                  <a:lnTo>
                    <a:pt x="10314372" y="6858000"/>
                  </a:lnTo>
                  <a:lnTo>
                    <a:pt x="10119136" y="6858000"/>
                  </a:lnTo>
                  <a:lnTo>
                    <a:pt x="10122008" y="6853033"/>
                  </a:lnTo>
                  <a:cubicBezTo>
                    <a:pt x="10327158" y="6498223"/>
                    <a:pt x="10327158" y="6498223"/>
                    <a:pt x="10327158" y="6498223"/>
                  </a:cubicBezTo>
                  <a:cubicBezTo>
                    <a:pt x="10368154" y="6430148"/>
                    <a:pt x="10368154" y="6343015"/>
                    <a:pt x="10327158" y="6274942"/>
                  </a:cubicBezTo>
                  <a:cubicBezTo>
                    <a:pt x="9695832" y="5183053"/>
                    <a:pt x="9695832" y="5183053"/>
                    <a:pt x="9695832" y="5183053"/>
                  </a:cubicBezTo>
                  <a:cubicBezTo>
                    <a:pt x="9675334" y="5147654"/>
                    <a:pt x="9646640" y="5119063"/>
                    <a:pt x="9612819" y="5099323"/>
                  </a:cubicBezTo>
                  <a:lnTo>
                    <a:pt x="9603213" y="5095298"/>
                  </a:lnTo>
                  <a:lnTo>
                    <a:pt x="9654707" y="5006238"/>
                  </a:lnTo>
                  <a:lnTo>
                    <a:pt x="9693004" y="4940002"/>
                  </a:lnTo>
                  <a:lnTo>
                    <a:pt x="9653283" y="4923348"/>
                  </a:lnTo>
                  <a:cubicBezTo>
                    <a:pt x="9631750" y="4917491"/>
                    <a:pt x="9609208" y="4914420"/>
                    <a:pt x="9586087" y="4914420"/>
                  </a:cubicBezTo>
                  <a:cubicBezTo>
                    <a:pt x="8158743" y="4914420"/>
                    <a:pt x="8158743" y="4914420"/>
                    <a:pt x="8158743" y="4914420"/>
                  </a:cubicBezTo>
                  <a:cubicBezTo>
                    <a:pt x="8069341" y="4914420"/>
                    <a:pt x="7983024" y="4963563"/>
                    <a:pt x="7939863" y="5043420"/>
                  </a:cubicBezTo>
                  <a:cubicBezTo>
                    <a:pt x="7224650" y="6275065"/>
                    <a:pt x="7224650" y="6275065"/>
                    <a:pt x="7224650" y="6275065"/>
                  </a:cubicBezTo>
                  <a:cubicBezTo>
                    <a:pt x="7178407" y="6351849"/>
                    <a:pt x="7178407" y="6450135"/>
                    <a:pt x="7224650" y="6526922"/>
                  </a:cubicBezTo>
                  <a:cubicBezTo>
                    <a:pt x="7269350" y="6603900"/>
                    <a:pt x="7311257" y="6676067"/>
                    <a:pt x="7350544" y="6743723"/>
                  </a:cubicBezTo>
                  <a:lnTo>
                    <a:pt x="7416905" y="6858000"/>
                  </a:lnTo>
                  <a:lnTo>
                    <a:pt x="5902610" y="6858000"/>
                  </a:lnTo>
                  <a:lnTo>
                    <a:pt x="4389358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sp>
          <p:nvSpPr>
            <p:cNvPr id="6" name="六边形 5"/>
            <p:cNvSpPr/>
            <p:nvPr/>
          </p:nvSpPr>
          <p:spPr>
            <a:xfrm>
              <a:off x="8239760" y="1092129"/>
              <a:ext cx="2294586" cy="208291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j-ea"/>
                <a:ea typeface="+mj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8895529" y="546727"/>
            <a:ext cx="2427341" cy="678043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71411" y="2906939"/>
            <a:ext cx="5894513" cy="914400"/>
          </a:xfrm>
        </p:spPr>
        <p:txBody>
          <a:bodyPr anchor="ctr">
            <a:normAutofit/>
          </a:bodyPr>
          <a:lstStyle>
            <a:lvl1pPr algn="ctr">
              <a:defRPr sz="3200">
                <a:highlight>
                  <a:srgbClr val="FFFFFF"/>
                </a:highlight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502444" y="3958824"/>
            <a:ext cx="6689556" cy="734547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highlight>
                  <a:srgbClr val="FFFFFF"/>
                </a:highlight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00646" y="6508826"/>
            <a:ext cx="11910394" cy="349174"/>
            <a:chOff x="400646" y="6508826"/>
            <a:chExt cx="11910394" cy="349174"/>
          </a:xfrm>
        </p:grpSpPr>
        <p:sp>
          <p:nvSpPr>
            <p:cNvPr id="18" name="矩形 3"/>
            <p:cNvSpPr/>
            <p:nvPr userDrawn="1"/>
          </p:nvSpPr>
          <p:spPr>
            <a:xfrm>
              <a:off x="2392218" y="6508826"/>
              <a:ext cx="9799782" cy="349174"/>
            </a:xfrm>
            <a:custGeom>
              <a:avLst/>
              <a:gdLst>
                <a:gd name="connsiteX0" fmla="*/ 0 w 10335491"/>
                <a:gd name="connsiteY0" fmla="*/ 0 h 349174"/>
                <a:gd name="connsiteX1" fmla="*/ 10335491 w 10335491"/>
                <a:gd name="connsiteY1" fmla="*/ 0 h 349174"/>
                <a:gd name="connsiteX2" fmla="*/ 10335491 w 10335491"/>
                <a:gd name="connsiteY2" fmla="*/ 349174 h 349174"/>
                <a:gd name="connsiteX3" fmla="*/ 0 w 10335491"/>
                <a:gd name="connsiteY3" fmla="*/ 349174 h 349174"/>
                <a:gd name="connsiteX4" fmla="*/ 0 w 10335491"/>
                <a:gd name="connsiteY4" fmla="*/ 0 h 349174"/>
                <a:gd name="connsiteX0-1" fmla="*/ 350982 w 10335491"/>
                <a:gd name="connsiteY0-2" fmla="*/ 0 h 349174"/>
                <a:gd name="connsiteX1-3" fmla="*/ 10335491 w 10335491"/>
                <a:gd name="connsiteY1-4" fmla="*/ 0 h 349174"/>
                <a:gd name="connsiteX2-5" fmla="*/ 10335491 w 10335491"/>
                <a:gd name="connsiteY2-6" fmla="*/ 349174 h 349174"/>
                <a:gd name="connsiteX3-7" fmla="*/ 0 w 10335491"/>
                <a:gd name="connsiteY3-8" fmla="*/ 349174 h 349174"/>
                <a:gd name="connsiteX4-9" fmla="*/ 350982 w 10335491"/>
                <a:gd name="connsiteY4-10" fmla="*/ 0 h 3491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335491" h="349174">
                  <a:moveTo>
                    <a:pt x="350982" y="0"/>
                  </a:moveTo>
                  <a:lnTo>
                    <a:pt x="10335491" y="0"/>
                  </a:lnTo>
                  <a:lnTo>
                    <a:pt x="10335491" y="349174"/>
                  </a:lnTo>
                  <a:lnTo>
                    <a:pt x="0" y="349174"/>
                  </a:lnTo>
                  <a:lnTo>
                    <a:pt x="350982" y="0"/>
                  </a:lnTo>
                  <a:close/>
                </a:path>
              </a:pathLst>
            </a:custGeom>
            <a:solidFill>
              <a:srgbClr val="7FD8CE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9"/>
            <p:cNvSpPr/>
            <p:nvPr userDrawn="1"/>
          </p:nvSpPr>
          <p:spPr>
            <a:xfrm>
              <a:off x="10741891" y="6508826"/>
              <a:ext cx="1450109" cy="349174"/>
            </a:xfrm>
            <a:custGeom>
              <a:avLst/>
              <a:gdLst>
                <a:gd name="connsiteX0" fmla="*/ 0 w 1948873"/>
                <a:gd name="connsiteY0" fmla="*/ 0 h 349174"/>
                <a:gd name="connsiteX1" fmla="*/ 1948873 w 1948873"/>
                <a:gd name="connsiteY1" fmla="*/ 0 h 349174"/>
                <a:gd name="connsiteX2" fmla="*/ 1948873 w 1948873"/>
                <a:gd name="connsiteY2" fmla="*/ 349174 h 349174"/>
                <a:gd name="connsiteX3" fmla="*/ 0 w 1948873"/>
                <a:gd name="connsiteY3" fmla="*/ 349174 h 349174"/>
                <a:gd name="connsiteX4" fmla="*/ 0 w 1948873"/>
                <a:gd name="connsiteY4" fmla="*/ 0 h 349174"/>
                <a:gd name="connsiteX0-1" fmla="*/ 221673 w 1948873"/>
                <a:gd name="connsiteY0-2" fmla="*/ 0 h 349174"/>
                <a:gd name="connsiteX1-3" fmla="*/ 1948873 w 1948873"/>
                <a:gd name="connsiteY1-4" fmla="*/ 0 h 349174"/>
                <a:gd name="connsiteX2-5" fmla="*/ 1948873 w 1948873"/>
                <a:gd name="connsiteY2-6" fmla="*/ 349174 h 349174"/>
                <a:gd name="connsiteX3-7" fmla="*/ 0 w 1948873"/>
                <a:gd name="connsiteY3-8" fmla="*/ 349174 h 349174"/>
                <a:gd name="connsiteX4-9" fmla="*/ 221673 w 1948873"/>
                <a:gd name="connsiteY4-10" fmla="*/ 0 h 3491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8873" h="349174">
                  <a:moveTo>
                    <a:pt x="221673" y="0"/>
                  </a:moveTo>
                  <a:lnTo>
                    <a:pt x="1948873" y="0"/>
                  </a:lnTo>
                  <a:lnTo>
                    <a:pt x="1948873" y="349174"/>
                  </a:lnTo>
                  <a:lnTo>
                    <a:pt x="0" y="349174"/>
                  </a:lnTo>
                  <a:lnTo>
                    <a:pt x="221673" y="0"/>
                  </a:lnTo>
                  <a:close/>
                </a:path>
              </a:pathLst>
            </a:custGeom>
            <a:solidFill>
              <a:srgbClr val="7FD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j-ea"/>
                <a:ea typeface="+mj-ea"/>
              </a:endParaRPr>
            </a:p>
          </p:txBody>
        </p:sp>
        <p:sp>
          <p:nvSpPr>
            <p:cNvPr id="20" name="矩形 4"/>
            <p:cNvSpPr>
              <a:spLocks noChangeArrowheads="1"/>
            </p:cNvSpPr>
            <p:nvPr userDrawn="1"/>
          </p:nvSpPr>
          <p:spPr bwMode="auto">
            <a:xfrm>
              <a:off x="5196470" y="6556854"/>
              <a:ext cx="1289135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YouYuan" charset="-122"/>
                </a:rPr>
                <a:t>Copyright© 2022</a:t>
              </a:r>
              <a:endPara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YouYuan" charset="-122"/>
              </a:endParaRPr>
            </a:p>
          </p:txBody>
        </p:sp>
        <p:sp>
          <p:nvSpPr>
            <p:cNvPr id="21" name="文本框 20"/>
            <p:cNvSpPr txBox="1"/>
            <p:nvPr userDrawn="1"/>
          </p:nvSpPr>
          <p:spPr>
            <a:xfrm>
              <a:off x="10622850" y="6529524"/>
              <a:ext cx="1688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幼圆" panose="02010509060101010101" charset="-122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 userDrawn="1"/>
          </p:nvSpPr>
          <p:spPr bwMode="auto">
            <a:xfrm>
              <a:off x="400646" y="6508827"/>
              <a:ext cx="1991572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0" dirty="0">
                  <a:solidFill>
                    <a:srgbClr val="7FD8CE"/>
                  </a:solidFill>
                  <a:latin typeface="+mj-ea"/>
                  <a:ea typeface="+mj-ea"/>
                  <a:cs typeface="华文圆体 Regular" panose="02010800040101010101" pitchFamily="2" charset="-122"/>
                </a:rPr>
                <a:t>改变生命的轨迹</a:t>
              </a:r>
              <a:endParaRPr lang="zh-CN" altLang="en-US" sz="1200" b="0" dirty="0">
                <a:solidFill>
                  <a:srgbClr val="7FD8CE"/>
                </a:solidFill>
                <a:latin typeface="+mj-ea"/>
                <a:ea typeface="+mj-ea"/>
                <a:cs typeface="华文圆体 Regular" panose="02010800040101010101" pitchFamily="2" charset="-122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6538134" y="6556854"/>
              <a:ext cx="13131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YouYuan" charset="-122"/>
                </a:rPr>
                <a:t>诺辉健康版权所有</a:t>
              </a:r>
              <a:endPara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YouYuan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958324" y="6504450"/>
            <a:ext cx="2743200" cy="3651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72832E54-81FA-4C69-808C-10BBB5A1FC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1022068" y="1522413"/>
            <a:ext cx="10331731" cy="4499564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1800" b="0" i="0">
                <a:latin typeface="+mj-ea"/>
                <a:ea typeface="+mj-ea"/>
              </a:defRPr>
            </a:lvl1pPr>
            <a:lvl2pPr>
              <a:spcBef>
                <a:spcPts val="0"/>
              </a:spcBef>
              <a:defRPr sz="1800" b="0" i="0">
                <a:latin typeface="Yuanti SC" panose="02010600040101010101" pitchFamily="2" charset="-122"/>
                <a:ea typeface="Yuanti SC" panose="02010600040101010101" pitchFamily="2" charset="-122"/>
              </a:defRPr>
            </a:lvl2pPr>
            <a:lvl3pPr>
              <a:spcBef>
                <a:spcPts val="0"/>
              </a:spcBef>
              <a:defRPr sz="1600" b="0" i="0">
                <a:latin typeface="Yuanti SC" panose="02010600040101010101" pitchFamily="2" charset="-122"/>
                <a:ea typeface="Yuanti SC" panose="02010600040101010101" pitchFamily="2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  <p:sp>
        <p:nvSpPr>
          <p:cNvPr id="24" name="任意形状 20"/>
          <p:cNvSpPr/>
          <p:nvPr/>
        </p:nvSpPr>
        <p:spPr>
          <a:xfrm>
            <a:off x="194577" y="318924"/>
            <a:ext cx="707062" cy="780748"/>
          </a:xfrm>
          <a:custGeom>
            <a:avLst/>
            <a:gdLst>
              <a:gd name="connsiteX0" fmla="*/ 1567543 w 1572208"/>
              <a:gd name="connsiteY0" fmla="*/ 1936102 h 1936102"/>
              <a:gd name="connsiteX1" fmla="*/ 1380931 w 1572208"/>
              <a:gd name="connsiteY1" fmla="*/ 1936102 h 1936102"/>
              <a:gd name="connsiteX2" fmla="*/ 0 w 1572208"/>
              <a:gd name="connsiteY2" fmla="*/ 1670180 h 1936102"/>
              <a:gd name="connsiteX3" fmla="*/ 0 w 1572208"/>
              <a:gd name="connsiteY3" fmla="*/ 298580 h 1936102"/>
              <a:gd name="connsiteX4" fmla="*/ 1572208 w 1572208"/>
              <a:gd name="connsiteY4" fmla="*/ 0 h 1936102"/>
              <a:gd name="connsiteX5" fmla="*/ 1567543 w 1572208"/>
              <a:gd name="connsiteY5" fmla="*/ 1936102 h 193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208" h="1936102">
                <a:moveTo>
                  <a:pt x="1567543" y="1936102"/>
                </a:moveTo>
                <a:lnTo>
                  <a:pt x="1380931" y="1936102"/>
                </a:lnTo>
                <a:lnTo>
                  <a:pt x="0" y="1670180"/>
                </a:lnTo>
                <a:lnTo>
                  <a:pt x="0" y="298580"/>
                </a:lnTo>
                <a:lnTo>
                  <a:pt x="1572208" y="0"/>
                </a:lnTo>
                <a:lnTo>
                  <a:pt x="1567543" y="1936102"/>
                </a:lnTo>
                <a:close/>
              </a:path>
            </a:pathLst>
          </a:custGeom>
          <a:solidFill>
            <a:srgbClr val="7FD8CE">
              <a:alpha val="87843"/>
            </a:srgbClr>
          </a:solidFill>
          <a:ln>
            <a:noFill/>
          </a:ln>
          <a:effectLst>
            <a:outerShdw sx="1000" sy="1000" algn="ctr" rotWithShape="0">
              <a:srgbClr val="94D6C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25" name="任意形状 27"/>
          <p:cNvSpPr/>
          <p:nvPr/>
        </p:nvSpPr>
        <p:spPr>
          <a:xfrm>
            <a:off x="315007" y="460912"/>
            <a:ext cx="466202" cy="496770"/>
          </a:xfrm>
          <a:custGeom>
            <a:avLst/>
            <a:gdLst>
              <a:gd name="connsiteX0" fmla="*/ 1567543 w 1572208"/>
              <a:gd name="connsiteY0" fmla="*/ 1936102 h 1936102"/>
              <a:gd name="connsiteX1" fmla="*/ 1380931 w 1572208"/>
              <a:gd name="connsiteY1" fmla="*/ 1936102 h 1936102"/>
              <a:gd name="connsiteX2" fmla="*/ 0 w 1572208"/>
              <a:gd name="connsiteY2" fmla="*/ 1670180 h 1936102"/>
              <a:gd name="connsiteX3" fmla="*/ 0 w 1572208"/>
              <a:gd name="connsiteY3" fmla="*/ 298580 h 1936102"/>
              <a:gd name="connsiteX4" fmla="*/ 1572208 w 1572208"/>
              <a:gd name="connsiteY4" fmla="*/ 0 h 1936102"/>
              <a:gd name="connsiteX5" fmla="*/ 1567543 w 1572208"/>
              <a:gd name="connsiteY5" fmla="*/ 1936102 h 193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208" h="1936102">
                <a:moveTo>
                  <a:pt x="1567543" y="1936102"/>
                </a:moveTo>
                <a:lnTo>
                  <a:pt x="1380931" y="1936102"/>
                </a:lnTo>
                <a:lnTo>
                  <a:pt x="0" y="1670180"/>
                </a:lnTo>
                <a:lnTo>
                  <a:pt x="0" y="298580"/>
                </a:lnTo>
                <a:lnTo>
                  <a:pt x="1572208" y="0"/>
                </a:lnTo>
                <a:lnTo>
                  <a:pt x="1567543" y="1936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sx="1000" sy="1000" algn="ctr" rotWithShape="0">
              <a:srgbClr val="94D6C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92218" y="6508826"/>
            <a:ext cx="9918822" cy="349174"/>
            <a:chOff x="2392218" y="6508826"/>
            <a:chExt cx="9918822" cy="349174"/>
          </a:xfrm>
        </p:grpSpPr>
        <p:sp>
          <p:nvSpPr>
            <p:cNvPr id="5" name="矩形 3"/>
            <p:cNvSpPr/>
            <p:nvPr userDrawn="1"/>
          </p:nvSpPr>
          <p:spPr>
            <a:xfrm>
              <a:off x="2392218" y="6508826"/>
              <a:ext cx="9799782" cy="349174"/>
            </a:xfrm>
            <a:custGeom>
              <a:avLst/>
              <a:gdLst>
                <a:gd name="connsiteX0" fmla="*/ 0 w 10335491"/>
                <a:gd name="connsiteY0" fmla="*/ 0 h 349174"/>
                <a:gd name="connsiteX1" fmla="*/ 10335491 w 10335491"/>
                <a:gd name="connsiteY1" fmla="*/ 0 h 349174"/>
                <a:gd name="connsiteX2" fmla="*/ 10335491 w 10335491"/>
                <a:gd name="connsiteY2" fmla="*/ 349174 h 349174"/>
                <a:gd name="connsiteX3" fmla="*/ 0 w 10335491"/>
                <a:gd name="connsiteY3" fmla="*/ 349174 h 349174"/>
                <a:gd name="connsiteX4" fmla="*/ 0 w 10335491"/>
                <a:gd name="connsiteY4" fmla="*/ 0 h 349174"/>
                <a:gd name="connsiteX0-1" fmla="*/ 350982 w 10335491"/>
                <a:gd name="connsiteY0-2" fmla="*/ 0 h 349174"/>
                <a:gd name="connsiteX1-3" fmla="*/ 10335491 w 10335491"/>
                <a:gd name="connsiteY1-4" fmla="*/ 0 h 349174"/>
                <a:gd name="connsiteX2-5" fmla="*/ 10335491 w 10335491"/>
                <a:gd name="connsiteY2-6" fmla="*/ 349174 h 349174"/>
                <a:gd name="connsiteX3-7" fmla="*/ 0 w 10335491"/>
                <a:gd name="connsiteY3-8" fmla="*/ 349174 h 349174"/>
                <a:gd name="connsiteX4-9" fmla="*/ 350982 w 10335491"/>
                <a:gd name="connsiteY4-10" fmla="*/ 0 h 3491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335491" h="349174">
                  <a:moveTo>
                    <a:pt x="350982" y="0"/>
                  </a:moveTo>
                  <a:lnTo>
                    <a:pt x="10335491" y="0"/>
                  </a:lnTo>
                  <a:lnTo>
                    <a:pt x="10335491" y="349174"/>
                  </a:lnTo>
                  <a:lnTo>
                    <a:pt x="0" y="349174"/>
                  </a:lnTo>
                  <a:lnTo>
                    <a:pt x="350982" y="0"/>
                  </a:lnTo>
                  <a:close/>
                </a:path>
              </a:pathLst>
            </a:custGeom>
            <a:solidFill>
              <a:srgbClr val="7FD8CE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19"/>
            <p:cNvSpPr/>
            <p:nvPr userDrawn="1"/>
          </p:nvSpPr>
          <p:spPr>
            <a:xfrm>
              <a:off x="10741891" y="6508826"/>
              <a:ext cx="1450109" cy="349174"/>
            </a:xfrm>
            <a:custGeom>
              <a:avLst/>
              <a:gdLst>
                <a:gd name="connsiteX0" fmla="*/ 0 w 1948873"/>
                <a:gd name="connsiteY0" fmla="*/ 0 h 349174"/>
                <a:gd name="connsiteX1" fmla="*/ 1948873 w 1948873"/>
                <a:gd name="connsiteY1" fmla="*/ 0 h 349174"/>
                <a:gd name="connsiteX2" fmla="*/ 1948873 w 1948873"/>
                <a:gd name="connsiteY2" fmla="*/ 349174 h 349174"/>
                <a:gd name="connsiteX3" fmla="*/ 0 w 1948873"/>
                <a:gd name="connsiteY3" fmla="*/ 349174 h 349174"/>
                <a:gd name="connsiteX4" fmla="*/ 0 w 1948873"/>
                <a:gd name="connsiteY4" fmla="*/ 0 h 349174"/>
                <a:gd name="connsiteX0-1" fmla="*/ 221673 w 1948873"/>
                <a:gd name="connsiteY0-2" fmla="*/ 0 h 349174"/>
                <a:gd name="connsiteX1-3" fmla="*/ 1948873 w 1948873"/>
                <a:gd name="connsiteY1-4" fmla="*/ 0 h 349174"/>
                <a:gd name="connsiteX2-5" fmla="*/ 1948873 w 1948873"/>
                <a:gd name="connsiteY2-6" fmla="*/ 349174 h 349174"/>
                <a:gd name="connsiteX3-7" fmla="*/ 0 w 1948873"/>
                <a:gd name="connsiteY3-8" fmla="*/ 349174 h 349174"/>
                <a:gd name="connsiteX4-9" fmla="*/ 221673 w 1948873"/>
                <a:gd name="connsiteY4-10" fmla="*/ 0 h 3491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8873" h="349174">
                  <a:moveTo>
                    <a:pt x="221673" y="0"/>
                  </a:moveTo>
                  <a:lnTo>
                    <a:pt x="1948873" y="0"/>
                  </a:lnTo>
                  <a:lnTo>
                    <a:pt x="1948873" y="349174"/>
                  </a:lnTo>
                  <a:lnTo>
                    <a:pt x="0" y="349174"/>
                  </a:lnTo>
                  <a:lnTo>
                    <a:pt x="221673" y="0"/>
                  </a:lnTo>
                  <a:close/>
                </a:path>
              </a:pathLst>
            </a:custGeom>
            <a:solidFill>
              <a:srgbClr val="7FD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4"/>
            <p:cNvSpPr>
              <a:spLocks noChangeArrowheads="1"/>
            </p:cNvSpPr>
            <p:nvPr userDrawn="1"/>
          </p:nvSpPr>
          <p:spPr bwMode="auto">
            <a:xfrm>
              <a:off x="5196470" y="6556854"/>
              <a:ext cx="1289135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Yuan" charset="-122"/>
                  <a:ea typeface="YouYuan" charset="-122"/>
                  <a:cs typeface="YouYuan" charset="-122"/>
                </a:rPr>
                <a:t>Copyright© 2022</a:t>
              </a:r>
              <a:endPara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YouYuan" charset="-122"/>
                <a:ea typeface="YouYuan" charset="-122"/>
                <a:cs typeface="YouYuan" charset="-122"/>
              </a:endParaRPr>
            </a:p>
          </p:txBody>
        </p:sp>
        <p:sp>
          <p:nvSpPr>
            <p:cNvPr id="8" name="文本框 7"/>
            <p:cNvSpPr txBox="1"/>
            <p:nvPr userDrawn="1"/>
          </p:nvSpPr>
          <p:spPr>
            <a:xfrm>
              <a:off x="10622850" y="6529524"/>
              <a:ext cx="1688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6538134" y="6556854"/>
              <a:ext cx="13131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Yuan" charset="-122"/>
                  <a:ea typeface="YouYuan" charset="-122"/>
                  <a:cs typeface="YouYuan" charset="-122"/>
                </a:rPr>
                <a:t>诺辉健康版权所有</a:t>
              </a:r>
              <a:endPara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YouYuan" charset="-122"/>
                <a:ea typeface="YouYuan" charset="-122"/>
                <a:cs typeface="YouYuan" charset="-122"/>
              </a:endParaRPr>
            </a:p>
          </p:txBody>
        </p:sp>
      </p:grpSp>
      <p:sp>
        <p:nvSpPr>
          <p:cNvPr id="11" name="任意形状 20"/>
          <p:cNvSpPr/>
          <p:nvPr/>
        </p:nvSpPr>
        <p:spPr>
          <a:xfrm>
            <a:off x="194577" y="318924"/>
            <a:ext cx="707062" cy="780748"/>
          </a:xfrm>
          <a:custGeom>
            <a:avLst/>
            <a:gdLst>
              <a:gd name="connsiteX0" fmla="*/ 1567543 w 1572208"/>
              <a:gd name="connsiteY0" fmla="*/ 1936102 h 1936102"/>
              <a:gd name="connsiteX1" fmla="*/ 1380931 w 1572208"/>
              <a:gd name="connsiteY1" fmla="*/ 1936102 h 1936102"/>
              <a:gd name="connsiteX2" fmla="*/ 0 w 1572208"/>
              <a:gd name="connsiteY2" fmla="*/ 1670180 h 1936102"/>
              <a:gd name="connsiteX3" fmla="*/ 0 w 1572208"/>
              <a:gd name="connsiteY3" fmla="*/ 298580 h 1936102"/>
              <a:gd name="connsiteX4" fmla="*/ 1572208 w 1572208"/>
              <a:gd name="connsiteY4" fmla="*/ 0 h 1936102"/>
              <a:gd name="connsiteX5" fmla="*/ 1567543 w 1572208"/>
              <a:gd name="connsiteY5" fmla="*/ 1936102 h 193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208" h="1936102">
                <a:moveTo>
                  <a:pt x="1567543" y="1936102"/>
                </a:moveTo>
                <a:lnTo>
                  <a:pt x="1380931" y="1936102"/>
                </a:lnTo>
                <a:lnTo>
                  <a:pt x="0" y="1670180"/>
                </a:lnTo>
                <a:lnTo>
                  <a:pt x="0" y="298580"/>
                </a:lnTo>
                <a:lnTo>
                  <a:pt x="1572208" y="0"/>
                </a:lnTo>
                <a:lnTo>
                  <a:pt x="1567543" y="1936102"/>
                </a:lnTo>
                <a:close/>
              </a:path>
            </a:pathLst>
          </a:custGeom>
          <a:solidFill>
            <a:srgbClr val="7FD8CE">
              <a:alpha val="87843"/>
            </a:srgbClr>
          </a:solidFill>
          <a:ln>
            <a:noFill/>
          </a:ln>
          <a:effectLst>
            <a:outerShdw sx="1000" sy="1000" algn="ctr" rotWithShape="0">
              <a:srgbClr val="94D6C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任意形状 27"/>
          <p:cNvSpPr/>
          <p:nvPr/>
        </p:nvSpPr>
        <p:spPr>
          <a:xfrm>
            <a:off x="315007" y="460912"/>
            <a:ext cx="466202" cy="496770"/>
          </a:xfrm>
          <a:custGeom>
            <a:avLst/>
            <a:gdLst>
              <a:gd name="connsiteX0" fmla="*/ 1567543 w 1572208"/>
              <a:gd name="connsiteY0" fmla="*/ 1936102 h 1936102"/>
              <a:gd name="connsiteX1" fmla="*/ 1380931 w 1572208"/>
              <a:gd name="connsiteY1" fmla="*/ 1936102 h 1936102"/>
              <a:gd name="connsiteX2" fmla="*/ 0 w 1572208"/>
              <a:gd name="connsiteY2" fmla="*/ 1670180 h 1936102"/>
              <a:gd name="connsiteX3" fmla="*/ 0 w 1572208"/>
              <a:gd name="connsiteY3" fmla="*/ 298580 h 1936102"/>
              <a:gd name="connsiteX4" fmla="*/ 1572208 w 1572208"/>
              <a:gd name="connsiteY4" fmla="*/ 0 h 1936102"/>
              <a:gd name="connsiteX5" fmla="*/ 1567543 w 1572208"/>
              <a:gd name="connsiteY5" fmla="*/ 1936102 h 193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208" h="1936102">
                <a:moveTo>
                  <a:pt x="1567543" y="1936102"/>
                </a:moveTo>
                <a:lnTo>
                  <a:pt x="1380931" y="1936102"/>
                </a:lnTo>
                <a:lnTo>
                  <a:pt x="0" y="1670180"/>
                </a:lnTo>
                <a:lnTo>
                  <a:pt x="0" y="298580"/>
                </a:lnTo>
                <a:lnTo>
                  <a:pt x="1572208" y="0"/>
                </a:lnTo>
                <a:lnTo>
                  <a:pt x="1567543" y="1936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sx="1000" sy="1000" algn="ctr" rotWithShape="0">
              <a:srgbClr val="94D6C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074239" y="6510895"/>
            <a:ext cx="2743200" cy="365125"/>
          </a:xfrm>
        </p:spPr>
        <p:txBody>
          <a:bodyPr/>
          <a:lstStyle/>
          <a:p>
            <a:fld id="{72832E54-81FA-4C69-808C-10BBB5A1FC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1073169" y="379891"/>
            <a:ext cx="6254612" cy="6588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兰亭粗黑_GBK" panose="02000000000000000000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兰亭粗黑_GBK" panose="02000000000000000000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兰亭粗黑_GBK" panose="02000000000000000000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兰亭粗黑_GBK" panose="02000000000000000000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兰亭粗黑_GBK" panose="02000000000000000000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兰亭粗黑_GBK" panose="02000000000000000000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兰亭粗黑_GBK" panose="02000000000000000000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兰亭粗黑_GBK" panose="02000000000000000000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14" name="任意形状 20"/>
          <p:cNvSpPr/>
          <p:nvPr/>
        </p:nvSpPr>
        <p:spPr>
          <a:xfrm>
            <a:off x="194577" y="318924"/>
            <a:ext cx="707062" cy="780748"/>
          </a:xfrm>
          <a:custGeom>
            <a:avLst/>
            <a:gdLst>
              <a:gd name="connsiteX0" fmla="*/ 1567543 w 1572208"/>
              <a:gd name="connsiteY0" fmla="*/ 1936102 h 1936102"/>
              <a:gd name="connsiteX1" fmla="*/ 1380931 w 1572208"/>
              <a:gd name="connsiteY1" fmla="*/ 1936102 h 1936102"/>
              <a:gd name="connsiteX2" fmla="*/ 0 w 1572208"/>
              <a:gd name="connsiteY2" fmla="*/ 1670180 h 1936102"/>
              <a:gd name="connsiteX3" fmla="*/ 0 w 1572208"/>
              <a:gd name="connsiteY3" fmla="*/ 298580 h 1936102"/>
              <a:gd name="connsiteX4" fmla="*/ 1572208 w 1572208"/>
              <a:gd name="connsiteY4" fmla="*/ 0 h 1936102"/>
              <a:gd name="connsiteX5" fmla="*/ 1567543 w 1572208"/>
              <a:gd name="connsiteY5" fmla="*/ 1936102 h 193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208" h="1936102">
                <a:moveTo>
                  <a:pt x="1567543" y="1936102"/>
                </a:moveTo>
                <a:lnTo>
                  <a:pt x="1380931" y="1936102"/>
                </a:lnTo>
                <a:lnTo>
                  <a:pt x="0" y="1670180"/>
                </a:lnTo>
                <a:lnTo>
                  <a:pt x="0" y="298580"/>
                </a:lnTo>
                <a:lnTo>
                  <a:pt x="1572208" y="0"/>
                </a:lnTo>
                <a:lnTo>
                  <a:pt x="1567543" y="1936102"/>
                </a:lnTo>
                <a:close/>
              </a:path>
            </a:pathLst>
          </a:custGeom>
          <a:solidFill>
            <a:srgbClr val="7FD8CE">
              <a:alpha val="87843"/>
            </a:srgbClr>
          </a:solidFill>
          <a:ln>
            <a:noFill/>
          </a:ln>
          <a:effectLst>
            <a:outerShdw sx="1000" sy="1000" algn="ctr" rotWithShape="0">
              <a:srgbClr val="94D6C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任意形状 27"/>
          <p:cNvSpPr/>
          <p:nvPr/>
        </p:nvSpPr>
        <p:spPr>
          <a:xfrm>
            <a:off x="315007" y="460912"/>
            <a:ext cx="466202" cy="496770"/>
          </a:xfrm>
          <a:custGeom>
            <a:avLst/>
            <a:gdLst>
              <a:gd name="connsiteX0" fmla="*/ 1567543 w 1572208"/>
              <a:gd name="connsiteY0" fmla="*/ 1936102 h 1936102"/>
              <a:gd name="connsiteX1" fmla="*/ 1380931 w 1572208"/>
              <a:gd name="connsiteY1" fmla="*/ 1936102 h 1936102"/>
              <a:gd name="connsiteX2" fmla="*/ 0 w 1572208"/>
              <a:gd name="connsiteY2" fmla="*/ 1670180 h 1936102"/>
              <a:gd name="connsiteX3" fmla="*/ 0 w 1572208"/>
              <a:gd name="connsiteY3" fmla="*/ 298580 h 1936102"/>
              <a:gd name="connsiteX4" fmla="*/ 1572208 w 1572208"/>
              <a:gd name="connsiteY4" fmla="*/ 0 h 1936102"/>
              <a:gd name="connsiteX5" fmla="*/ 1567543 w 1572208"/>
              <a:gd name="connsiteY5" fmla="*/ 1936102 h 193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208" h="1936102">
                <a:moveTo>
                  <a:pt x="1567543" y="1936102"/>
                </a:moveTo>
                <a:lnTo>
                  <a:pt x="1380931" y="1936102"/>
                </a:lnTo>
                <a:lnTo>
                  <a:pt x="0" y="1670180"/>
                </a:lnTo>
                <a:lnTo>
                  <a:pt x="0" y="298580"/>
                </a:lnTo>
                <a:lnTo>
                  <a:pt x="1572208" y="0"/>
                </a:lnTo>
                <a:lnTo>
                  <a:pt x="1567543" y="1936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sx="1000" sy="1000" algn="ctr" rotWithShape="0">
              <a:srgbClr val="94D6C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51944" y="6508826"/>
            <a:ext cx="11959096" cy="349174"/>
            <a:chOff x="351944" y="6508826"/>
            <a:chExt cx="11959096" cy="349174"/>
          </a:xfrm>
        </p:grpSpPr>
        <p:sp>
          <p:nvSpPr>
            <p:cNvPr id="18" name="矩形 19"/>
            <p:cNvSpPr/>
            <p:nvPr userDrawn="1"/>
          </p:nvSpPr>
          <p:spPr>
            <a:xfrm>
              <a:off x="10741891" y="6508826"/>
              <a:ext cx="1450109" cy="349174"/>
            </a:xfrm>
            <a:custGeom>
              <a:avLst/>
              <a:gdLst>
                <a:gd name="connsiteX0" fmla="*/ 0 w 1948873"/>
                <a:gd name="connsiteY0" fmla="*/ 0 h 349174"/>
                <a:gd name="connsiteX1" fmla="*/ 1948873 w 1948873"/>
                <a:gd name="connsiteY1" fmla="*/ 0 h 349174"/>
                <a:gd name="connsiteX2" fmla="*/ 1948873 w 1948873"/>
                <a:gd name="connsiteY2" fmla="*/ 349174 h 349174"/>
                <a:gd name="connsiteX3" fmla="*/ 0 w 1948873"/>
                <a:gd name="connsiteY3" fmla="*/ 349174 h 349174"/>
                <a:gd name="connsiteX4" fmla="*/ 0 w 1948873"/>
                <a:gd name="connsiteY4" fmla="*/ 0 h 349174"/>
                <a:gd name="connsiteX0-1" fmla="*/ 221673 w 1948873"/>
                <a:gd name="connsiteY0-2" fmla="*/ 0 h 349174"/>
                <a:gd name="connsiteX1-3" fmla="*/ 1948873 w 1948873"/>
                <a:gd name="connsiteY1-4" fmla="*/ 0 h 349174"/>
                <a:gd name="connsiteX2-5" fmla="*/ 1948873 w 1948873"/>
                <a:gd name="connsiteY2-6" fmla="*/ 349174 h 349174"/>
                <a:gd name="connsiteX3-7" fmla="*/ 0 w 1948873"/>
                <a:gd name="connsiteY3-8" fmla="*/ 349174 h 349174"/>
                <a:gd name="connsiteX4-9" fmla="*/ 221673 w 1948873"/>
                <a:gd name="connsiteY4-10" fmla="*/ 0 h 3491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8873" h="349174">
                  <a:moveTo>
                    <a:pt x="221673" y="0"/>
                  </a:moveTo>
                  <a:lnTo>
                    <a:pt x="1948873" y="0"/>
                  </a:lnTo>
                  <a:lnTo>
                    <a:pt x="1948873" y="349174"/>
                  </a:lnTo>
                  <a:lnTo>
                    <a:pt x="0" y="349174"/>
                  </a:lnTo>
                  <a:lnTo>
                    <a:pt x="221673" y="0"/>
                  </a:lnTo>
                  <a:close/>
                </a:path>
              </a:pathLst>
            </a:custGeom>
            <a:solidFill>
              <a:srgbClr val="7FD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 userDrawn="1"/>
          </p:nvSpPr>
          <p:spPr>
            <a:xfrm>
              <a:off x="10622850" y="6529524"/>
              <a:ext cx="1688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 userDrawn="1"/>
          </p:nvSpPr>
          <p:spPr bwMode="auto">
            <a:xfrm>
              <a:off x="351944" y="6508826"/>
              <a:ext cx="1991572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0" dirty="0">
                  <a:solidFill>
                    <a:srgbClr val="7FD8CE"/>
                  </a:solidFill>
                  <a:latin typeface="幼圆" panose="02010509060101010101" charset="-122"/>
                  <a:ea typeface="幼圆" panose="02010509060101010101" charset="-122"/>
                  <a:cs typeface="华文圆体 Regular" panose="02010800040101010101" pitchFamily="2" charset="-122"/>
                </a:rPr>
                <a:t>改变生命的轨迹</a:t>
              </a:r>
              <a:endParaRPr lang="zh-CN" altLang="en-US" sz="1200" b="0" dirty="0">
                <a:solidFill>
                  <a:srgbClr val="7FD8CE"/>
                </a:solidFill>
                <a:latin typeface="幼圆" panose="02010509060101010101" charset="-122"/>
                <a:ea typeface="幼圆" panose="02010509060101010101" charset="-122"/>
                <a:cs typeface="华文圆体 Regular" panose="02010800040101010101" pitchFamily="2" charset="-122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6538134" y="6556854"/>
              <a:ext cx="13131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Yuan" charset="-122"/>
                  <a:ea typeface="YouYuan" charset="-122"/>
                  <a:cs typeface="YouYuan" charset="-122"/>
                </a:rPr>
                <a:t>诺辉健康版权所有</a:t>
              </a:r>
              <a:endPara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YouYuan" charset="-122"/>
                <a:ea typeface="YouYuan" charset="-122"/>
                <a:cs typeface="YouYuan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278247" y="6501490"/>
            <a:ext cx="2743200" cy="365125"/>
          </a:xfrm>
          <a:prstGeom prst="rect">
            <a:avLst/>
          </a:prstGeom>
        </p:spPr>
        <p:txBody>
          <a:bodyPr/>
          <a:lstStyle/>
          <a:p>
            <a:fld id="{319334F9-4291-4766-99F6-BE620FD313B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2068" y="365125"/>
            <a:ext cx="10331731" cy="734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2068" y="1523999"/>
            <a:ext cx="10331732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902272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72832E54-81FA-4C69-808C-10BBB5A1FC2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ea"/>
          <a:ea typeface="+mj-ea"/>
          <a:cs typeface="Yuanti SC" panose="02010600040101010101" pitchFamily="2" charset="-122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兰亭粗黑_GBK" panose="02000000000000000000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兰亭粗黑_GBK" panose="02000000000000000000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兰亭粗黑_GBK" panose="02000000000000000000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兰亭粗黑_GBK" panose="02000000000000000000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兰亭粗黑_GBK" panose="02000000000000000000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兰亭粗黑_GBK" panose="02000000000000000000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兰亭粗黑_GBK" panose="02000000000000000000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兰亭粗黑_GBK" panose="02000000000000000000" charset="-122"/>
        </a:defRPr>
      </a:lvl9pPr>
    </p:titleStyle>
    <p:bodyStyle>
      <a:lvl1pPr marL="0" indent="0" algn="l" rtl="0" eaLnBrk="1" fontAlgn="base" hangingPunct="1">
        <a:lnSpc>
          <a:spcPct val="15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None/>
        <a:defRPr sz="1800" b="0" i="0" kern="1200">
          <a:solidFill>
            <a:schemeClr val="tx1"/>
          </a:solidFill>
          <a:latin typeface="+mj-ea"/>
          <a:ea typeface="+mj-ea"/>
          <a:cs typeface="Yuanti SC" panose="02010600040101010101" pitchFamily="2" charset="-122"/>
        </a:defRPr>
      </a:lvl1pPr>
      <a:lvl2pPr marL="457200" indent="0" algn="l" rtl="0" eaLnBrk="1" fontAlgn="base" hangingPunct="1">
        <a:lnSpc>
          <a:spcPct val="150000"/>
        </a:lnSpc>
        <a:spcBef>
          <a:spcPts val="500"/>
        </a:spcBef>
        <a:spcAft>
          <a:spcPct val="0"/>
        </a:spcAft>
        <a:buFont typeface="Arial" panose="020B0604020202090204" pitchFamily="34" charset="0"/>
        <a:buNone/>
        <a:defRPr sz="1800" b="0" i="0" kern="1200">
          <a:solidFill>
            <a:schemeClr val="tx1"/>
          </a:solidFill>
          <a:latin typeface="+mj-ea"/>
          <a:ea typeface="+mj-ea"/>
          <a:cs typeface="Yuanti SC" panose="02010600040101010101" pitchFamily="2" charset="-122"/>
        </a:defRPr>
      </a:lvl2pPr>
      <a:lvl3pPr marL="914400" indent="0" algn="l" rtl="0" eaLnBrk="1" fontAlgn="base" hangingPunct="1">
        <a:lnSpc>
          <a:spcPct val="150000"/>
        </a:lnSpc>
        <a:spcBef>
          <a:spcPts val="500"/>
        </a:spcBef>
        <a:spcAft>
          <a:spcPct val="0"/>
        </a:spcAft>
        <a:buFont typeface="Arial" panose="020B0604020202090204" pitchFamily="34" charset="0"/>
        <a:buNone/>
        <a:defRPr sz="1600" b="0" i="0" kern="1200">
          <a:solidFill>
            <a:schemeClr val="tx1"/>
          </a:solidFill>
          <a:latin typeface="+mj-ea"/>
          <a:ea typeface="+mj-ea"/>
          <a:cs typeface="Yuanti SC" panose="02010600040101010101" pitchFamily="2" charset="-122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b="1" kern="1200">
          <a:solidFill>
            <a:schemeClr val="tx1"/>
          </a:solidFill>
          <a:latin typeface="YouYuan" charset="-122"/>
          <a:ea typeface="YouYuan" charset="-122"/>
          <a:cs typeface="YouYuan" charset="-122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b="1" kern="1200">
          <a:solidFill>
            <a:schemeClr val="tx1"/>
          </a:solidFill>
          <a:latin typeface="YouYuan" charset="-122"/>
          <a:ea typeface="YouYuan" charset="-122"/>
          <a:cs typeface="YouYuan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NGS</a:t>
            </a:r>
            <a:r>
              <a:rPr kumimoji="1" lang="zh-CN" altLang="en-US" dirty="0"/>
              <a:t>肝癌项目</a:t>
            </a:r>
            <a:endParaRPr kumimoji="1"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3380" y="3543935"/>
            <a:ext cx="9065779" cy="2624455"/>
            <a:chOff x="2775" y="3315"/>
            <a:chExt cx="12015" cy="3035"/>
          </a:xfrm>
        </p:grpSpPr>
        <p:sp>
          <p:nvSpPr>
            <p:cNvPr id="6" name="Rounded Rectangle 5"/>
            <p:cNvSpPr/>
            <p:nvPr/>
          </p:nvSpPr>
          <p:spPr>
            <a:xfrm>
              <a:off x="2775" y="3458"/>
              <a:ext cx="1655" cy="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多组学  数据处理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65" y="3458"/>
              <a:ext cx="1655" cy="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差异性分析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955" y="3458"/>
              <a:ext cx="1655" cy="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随机森林线性回归模型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545" y="3458"/>
              <a:ext cx="1655" cy="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特征重要性选择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135" y="3458"/>
              <a:ext cx="1655" cy="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模型训练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955" y="5193"/>
              <a:ext cx="1655" cy="984"/>
            </a:xfrm>
            <a:prstGeom prst="roundRect">
              <a:avLst/>
            </a:prstGeom>
            <a:solidFill>
              <a:srgbClr val="BBC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</a:rPr>
                <a:t>SVM/GBDT </a:t>
              </a:r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模型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793" y="5162"/>
              <a:ext cx="1655" cy="984"/>
            </a:xfrm>
            <a:prstGeom prst="roundRect">
              <a:avLst/>
            </a:prstGeom>
            <a:solidFill>
              <a:srgbClr val="BBC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新增模块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7853" y="3315"/>
              <a:ext cx="1859" cy="303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14" name="Bent-Up Arrow 13"/>
            <p:cNvSpPr/>
            <p:nvPr/>
          </p:nvSpPr>
          <p:spPr>
            <a:xfrm>
              <a:off x="13448" y="4442"/>
              <a:ext cx="698" cy="1360"/>
            </a:xfrm>
            <a:prstGeom prst="bentUpArrow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15" name="Bent-Up Arrow 14"/>
            <p:cNvSpPr/>
            <p:nvPr/>
          </p:nvSpPr>
          <p:spPr>
            <a:xfrm rot="5400000">
              <a:off x="10805" y="4814"/>
              <a:ext cx="1360" cy="618"/>
            </a:xfrm>
            <a:prstGeom prst="bentUpArrow">
              <a:avLst>
                <a:gd name="adj1" fmla="val 25000"/>
                <a:gd name="adj2" fmla="val 19452"/>
                <a:gd name="adj3" fmla="val 25000"/>
              </a:avLst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8600" y="4474"/>
              <a:ext cx="367" cy="681"/>
            </a:xfrm>
            <a:prstGeom prst="upArrow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82" y="3730"/>
              <a:ext cx="410" cy="440"/>
            </a:xfrm>
            <a:prstGeom prst="rightArrow">
              <a:avLst/>
            </a:prstGeom>
            <a:solidFill>
              <a:srgbClr val="B5E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7333" y="3730"/>
              <a:ext cx="410" cy="440"/>
            </a:xfrm>
            <a:prstGeom prst="rightArrow">
              <a:avLst/>
            </a:prstGeom>
            <a:solidFill>
              <a:srgbClr val="B5E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9873" y="3730"/>
              <a:ext cx="410" cy="440"/>
            </a:xfrm>
            <a:prstGeom prst="rightArrow">
              <a:avLst/>
            </a:prstGeom>
            <a:solidFill>
              <a:srgbClr val="B5E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2434" y="3730"/>
              <a:ext cx="410" cy="440"/>
            </a:xfrm>
            <a:prstGeom prst="rightArrow">
              <a:avLst/>
            </a:prstGeom>
            <a:solidFill>
              <a:srgbClr val="B5E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230" y="4738"/>
              <a:ext cx="1888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sz="2000" dirty="0" smtClean="0">
                  <a:solidFill>
                    <a:schemeClr val="bg2">
                      <a:lumMod val="10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幼圆" panose="02010509060101010101" charset="-122"/>
                </a:rPr>
                <a:t>模块替换</a:t>
              </a:r>
              <a:endParaRPr kumimoji="1"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11857" y="4694"/>
              <a:ext cx="1888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sz="2000" dirty="0" smtClean="0">
                  <a:solidFill>
                    <a:schemeClr val="bg2">
                      <a:lumMod val="10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幼圆" panose="02010509060101010101" charset="-122"/>
                </a:rPr>
                <a:t>模块接入</a:t>
              </a:r>
              <a:endParaRPr kumimoji="1"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endParaRPr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1022350" y="1099820"/>
            <a:ext cx="107810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项目主要负责部分</a:t>
            </a:r>
            <a:r>
              <a:rPr kumimoji="1"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:产品阳性判断值的确定、算法模型的搭建、算法云平台建立。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kumimoji="1"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主要工作内容</a:t>
            </a:r>
            <a:r>
              <a:rPr kumimoji="1"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 根据 miRNA 和蛋白数据，建立数据分析流程及机器学习模型，筛选 miRNA 并确定模型，最终实现 确定灵敏度和特异性双 90 以上的模型。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kumimoji="1"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其他工作内容</a:t>
            </a:r>
            <a:r>
              <a:rPr kumimoji="1"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 算法云平台的搭建。通过 python web 框架配合 IT 搭建算法云平台、实现可视化操作算法分析数据。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kumimoji="1"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项目主要设计到的技术点</a:t>
            </a:r>
            <a:r>
              <a:rPr kumimoji="1"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:特征工程、机器学习算法(主要随机森林、逻辑回归、xgboost、SVM 等)、flask、docker等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291213" y="5135376"/>
            <a:ext cx="1248761" cy="8508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>
                <a:solidFill>
                  <a:schemeClr val="bg2">
                    <a:lumMod val="10000"/>
                  </a:schemeClr>
                </a:solidFill>
              </a:rPr>
              <a:t>肠癌项目</a:t>
            </a:r>
            <a:endParaRPr kumimoji="1"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290978" y="3666956"/>
            <a:ext cx="1248761" cy="8508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>
                <a:solidFill>
                  <a:schemeClr val="bg2">
                    <a:lumMod val="10000"/>
                  </a:schemeClr>
                </a:solidFill>
              </a:rPr>
              <a:t>苷证清</a:t>
            </a:r>
            <a:endParaRPr kumimoji="1" lang="zh-CN" altLang="en-US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kumimoji="1" lang="zh-CN" altLang="en-US">
                <a:solidFill>
                  <a:schemeClr val="bg2">
                    <a:lumMod val="10000"/>
                  </a:schemeClr>
                </a:solidFill>
              </a:rPr>
              <a:t>项目</a:t>
            </a:r>
            <a:endParaRPr kumimoji="1"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9710612" y="3902163"/>
            <a:ext cx="309361" cy="380481"/>
          </a:xfrm>
          <a:prstGeom prst="rightArrow">
            <a:avLst/>
          </a:prstGeom>
          <a:solidFill>
            <a:srgbClr val="B5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/>
          </a:p>
        </p:txBody>
      </p:sp>
      <p:sp>
        <p:nvSpPr>
          <p:cNvPr id="28" name="Bent-Up Arrow 27"/>
          <p:cNvSpPr/>
          <p:nvPr/>
        </p:nvSpPr>
        <p:spPr>
          <a:xfrm rot="5400000">
            <a:off x="9421268" y="4826589"/>
            <a:ext cx="1176033" cy="466305"/>
          </a:xfrm>
          <a:prstGeom prst="bentUpArrow">
            <a:avLst>
              <a:gd name="adj1" fmla="val 25000"/>
              <a:gd name="adj2" fmla="val 19452"/>
              <a:gd name="adj3" fmla="val 25000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17th_iso-22-ULNM9LB1N_TAATACTGTCTGGTAAAACCGT_hsa-miR-429_score_0.919_0.919_model.pkl.val.au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1745" y="1548765"/>
            <a:ext cx="5258435" cy="5258435"/>
          </a:xfrm>
          <a:prstGeom prst="rect">
            <a:avLst/>
          </a:prstGeom>
        </p:spPr>
      </p:pic>
      <p:pic>
        <p:nvPicPr>
          <p:cNvPr id="5" name="Picture 4" descr="17th_iso-22-ULNM9LB1N_TAATACTGTCTGGTAAAACCGT_hsa-miR-429_score_0.919_0.919_model.pkl.tra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1548765"/>
            <a:ext cx="5259070" cy="5259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" y="-8255"/>
            <a:ext cx="10515600" cy="1325563"/>
          </a:xfrm>
        </p:spPr>
        <p:txBody>
          <a:bodyPr/>
          <a:p>
            <a:pPr algn="ctr"/>
            <a:r>
              <a:rPr lang="en-US" altLang="zh-CN"/>
              <a:t>17</a:t>
            </a:r>
            <a:r>
              <a:rPr lang="zh-CN" altLang="en-US"/>
              <a:t>个</a:t>
            </a:r>
            <a:r>
              <a:rPr lang="en-US" altLang="zh-CN"/>
              <a:t>marker</a:t>
            </a:r>
            <a:r>
              <a:rPr lang="zh-CN" altLang="en-US"/>
              <a:t>的模型的性能分析</a:t>
            </a:r>
            <a:r>
              <a:rPr lang="en-US" altLang="zh-CN"/>
              <a:t>ROC</a:t>
            </a:r>
            <a:r>
              <a:rPr lang="zh-CN" altLang="en-US"/>
              <a:t>曲线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438275" y="1015365"/>
            <a:ext cx="47428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训练集</a:t>
            </a:r>
            <a:r>
              <a:rPr lang="en-US" altLang="zh-CN"/>
              <a:t>10</a:t>
            </a:r>
            <a:r>
              <a:rPr lang="zh-CN" altLang="en-US"/>
              <a:t>折的交叉验证</a:t>
            </a:r>
            <a:r>
              <a:rPr lang="en-US" altLang="zh-CN"/>
              <a:t>ROC</a:t>
            </a:r>
            <a:r>
              <a:rPr lang="zh-CN" altLang="en-US"/>
              <a:t>曲线（</a:t>
            </a:r>
            <a:r>
              <a:rPr lang="en-US" altLang="zh-CN"/>
              <a:t>598</a:t>
            </a:r>
            <a:r>
              <a:rPr lang="zh-CN" altLang="en-US"/>
              <a:t>样本）</a:t>
            </a:r>
            <a:endParaRPr lang="zh-CN" altLang="en-US"/>
          </a:p>
          <a:p>
            <a:r>
              <a:rPr lang="en-US" altLang="zh-CN"/>
              <a:t>AUC</a:t>
            </a:r>
            <a:r>
              <a:rPr lang="zh-CN" altLang="en-US"/>
              <a:t>均值：</a:t>
            </a:r>
            <a:r>
              <a:rPr lang="en-US" altLang="zh-CN"/>
              <a:t>0.966</a:t>
            </a:r>
            <a:endParaRPr lang="en-US" altLang="zh-CN"/>
          </a:p>
          <a:p>
            <a:r>
              <a:rPr lang="en-US" altLang="zh-CN"/>
              <a:t>AUC</a:t>
            </a:r>
            <a:r>
              <a:rPr lang="zh-CN" altLang="en-US"/>
              <a:t>方差：</a:t>
            </a:r>
            <a:r>
              <a:rPr lang="en-US" altLang="zh-CN"/>
              <a:t>0.024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7086600" y="1015365"/>
            <a:ext cx="3611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独立验证集</a:t>
            </a:r>
            <a:r>
              <a:rPr lang="en-US" altLang="zh-CN"/>
              <a:t>ROC</a:t>
            </a:r>
            <a:r>
              <a:rPr lang="zh-CN" altLang="en-US"/>
              <a:t>曲线（</a:t>
            </a:r>
            <a:r>
              <a:rPr lang="en-US" altLang="zh-CN"/>
              <a:t>469</a:t>
            </a:r>
            <a:r>
              <a:rPr lang="zh-CN" altLang="en-US"/>
              <a:t>样本）</a:t>
            </a:r>
            <a:endParaRPr lang="zh-CN" altLang="en-US"/>
          </a:p>
          <a:p>
            <a:r>
              <a:rPr lang="en-US" altLang="zh-CN"/>
              <a:t>AUC</a:t>
            </a:r>
            <a:r>
              <a:rPr lang="zh-CN" altLang="en-US"/>
              <a:t>：</a:t>
            </a:r>
            <a:r>
              <a:rPr lang="en-US" altLang="zh-CN"/>
              <a:t>0.926</a:t>
            </a:r>
            <a:endParaRPr lang="en-US" altLang="zh-CN"/>
          </a:p>
          <a:p>
            <a:r>
              <a:rPr lang="zh-CN" altLang="en-US"/>
              <a:t>灵敏度：</a:t>
            </a:r>
            <a:r>
              <a:rPr lang="en-US" altLang="zh-CN"/>
              <a:t>90.3%    </a:t>
            </a:r>
            <a:r>
              <a:rPr lang="zh-CN" altLang="en-US"/>
              <a:t>特异性：</a:t>
            </a:r>
            <a:r>
              <a:rPr lang="en-US" altLang="zh-CN"/>
              <a:t>82.0%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算法平台架构图</a:t>
            </a:r>
            <a:endParaRPr kumimoji="1" lang="zh-CN" alt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05205" y="1786890"/>
            <a:ext cx="10373360" cy="4699635"/>
            <a:chOff x="1544" y="1698"/>
            <a:chExt cx="16563" cy="8346"/>
          </a:xfrm>
        </p:grpSpPr>
        <p:sp>
          <p:nvSpPr>
            <p:cNvPr id="4" name="Rounded Rectangle 3"/>
            <p:cNvSpPr/>
            <p:nvPr/>
          </p:nvSpPr>
          <p:spPr>
            <a:xfrm>
              <a:off x="1544" y="8694"/>
              <a:ext cx="3056" cy="105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数据处理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44" y="6670"/>
              <a:ext cx="3056" cy="105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特征工程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44" y="3973"/>
              <a:ext cx="3057" cy="105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模型搭建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44" y="1873"/>
              <a:ext cx="3056" cy="105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业务流程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965" y="1714"/>
              <a:ext cx="1143" cy="83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数 据 流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28" y="8594"/>
              <a:ext cx="10985" cy="1309"/>
            </a:xfrm>
            <a:prstGeom prst="roundRect">
              <a:avLst/>
            </a:prstGeom>
            <a:noFill/>
            <a:ln>
              <a:solidFill>
                <a:srgbClr val="44546A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91" y="8797"/>
              <a:ext cx="2406" cy="896"/>
            </a:xfrm>
            <a:prstGeom prst="round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样本不平衡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250" y="8797"/>
              <a:ext cx="2406" cy="896"/>
            </a:xfrm>
            <a:prstGeom prst="round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数据结构化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309" y="8797"/>
              <a:ext cx="2406" cy="896"/>
            </a:xfrm>
            <a:prstGeom prst="round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样本采样</a:t>
              </a:r>
              <a:endParaRPr kumimoji="1"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928" y="3295"/>
              <a:ext cx="10984" cy="2410"/>
              <a:chOff x="5922" y="1430"/>
              <a:chExt cx="10983" cy="2465"/>
            </a:xfrm>
          </p:grpSpPr>
          <p:grpSp>
            <p:nvGrpSpPr>
              <p:cNvPr id="16" name="Group 15"/>
              <p:cNvGrpSpPr/>
              <p:nvPr/>
            </p:nvGrpSpPr>
            <p:grpSpPr>
              <a:xfrm rot="0">
                <a:off x="5922" y="1430"/>
                <a:ext cx="10983" cy="2465"/>
                <a:chOff x="5819" y="4567"/>
                <a:chExt cx="10938" cy="2465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5819" y="4567"/>
                  <a:ext cx="10938" cy="2465"/>
                </a:xfrm>
                <a:prstGeom prst="roundRect">
                  <a:avLst/>
                </a:prstGeom>
                <a:noFill/>
                <a:ln>
                  <a:solidFill>
                    <a:srgbClr val="44546A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alpha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6071" y="4873"/>
                  <a:ext cx="2406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随机森林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8766" y="4873"/>
                  <a:ext cx="2405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逻辑回归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071" y="5898"/>
                  <a:ext cx="2406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梯度提升树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8770" y="5898"/>
                  <a:ext cx="2405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线性回归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4166" y="5898"/>
                  <a:ext cx="2405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特征贪婪搜索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>
              <a:xfrm>
                <a:off x="11586" y="1736"/>
                <a:ext cx="2416" cy="89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en-US" altLang="zh-CN">
                    <a:solidFill>
                      <a:schemeClr val="bg2">
                        <a:lumMod val="10000"/>
                      </a:schemeClr>
                    </a:solidFill>
                  </a:rPr>
                  <a:t>beamsearch</a:t>
                </a:r>
                <a:endParaRPr kumimoji="1" lang="en-US" altLang="zh-CN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1594" y="2761"/>
                <a:ext cx="2416" cy="89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交叉验证</a:t>
                </a:r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4292" y="1736"/>
                <a:ext cx="2416" cy="89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特征全局搜索</a:t>
                </a:r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928" y="5984"/>
              <a:ext cx="10981" cy="2392"/>
              <a:chOff x="6117" y="5046"/>
              <a:chExt cx="10981" cy="2392"/>
            </a:xfrm>
          </p:grpSpPr>
          <p:grpSp>
            <p:nvGrpSpPr>
              <p:cNvPr id="23" name="Group 22"/>
              <p:cNvGrpSpPr/>
              <p:nvPr/>
            </p:nvGrpSpPr>
            <p:grpSpPr>
              <a:xfrm rot="0">
                <a:off x="6117" y="5046"/>
                <a:ext cx="10981" cy="2392"/>
                <a:chOff x="6013" y="4711"/>
                <a:chExt cx="10936" cy="2392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6013" y="4711"/>
                  <a:ext cx="10936" cy="2392"/>
                </a:xfrm>
                <a:prstGeom prst="roundRect">
                  <a:avLst/>
                </a:prstGeom>
                <a:noFill/>
                <a:ln>
                  <a:solidFill>
                    <a:srgbClr val="44546A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alpha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666" y="4960"/>
                  <a:ext cx="2405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特征标准化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14359" y="4960"/>
                  <a:ext cx="2405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特征转换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11665" y="6032"/>
                  <a:ext cx="2405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特征降维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971" y="6032"/>
                  <a:ext cx="2405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特征聚类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14358" y="6032"/>
                  <a:ext cx="2405" cy="896"/>
                </a:xfrm>
                <a:prstGeom prst="roundRect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kumimoji="1" lang="zh-CN" altLang="en-US">
                      <a:solidFill>
                        <a:schemeClr val="bg2">
                          <a:lumMod val="10000"/>
                        </a:schemeClr>
                      </a:solidFill>
                    </a:rPr>
                    <a:t>特征选择</a:t>
                  </a:r>
                  <a:endParaRPr kumimoji="1"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Rounded Rectangle 33"/>
              <p:cNvSpPr/>
              <p:nvPr/>
            </p:nvSpPr>
            <p:spPr>
              <a:xfrm>
                <a:off x="6381" y="5295"/>
                <a:ext cx="2416" cy="89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差异性分析</a:t>
                </a:r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81" y="6367"/>
                <a:ext cx="2416" cy="89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相关性分析</a:t>
                </a:r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9087" y="5295"/>
                <a:ext cx="2416" cy="89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富集分析</a:t>
                </a:r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41" name="Left-Right Arrow 40"/>
            <p:cNvSpPr/>
            <p:nvPr/>
          </p:nvSpPr>
          <p:spPr>
            <a:xfrm>
              <a:off x="16086" y="4556"/>
              <a:ext cx="727" cy="471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42" name="Left-Right Arrow 41"/>
            <p:cNvSpPr/>
            <p:nvPr/>
          </p:nvSpPr>
          <p:spPr>
            <a:xfrm>
              <a:off x="16082" y="6961"/>
              <a:ext cx="727" cy="471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43" name="Left-Right Arrow 42"/>
            <p:cNvSpPr/>
            <p:nvPr/>
          </p:nvSpPr>
          <p:spPr>
            <a:xfrm>
              <a:off x="16082" y="9026"/>
              <a:ext cx="727" cy="471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44" name="Left-Right Arrow 43"/>
            <p:cNvSpPr/>
            <p:nvPr/>
          </p:nvSpPr>
          <p:spPr>
            <a:xfrm>
              <a:off x="16082" y="2152"/>
              <a:ext cx="727" cy="471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927" y="1698"/>
              <a:ext cx="10982" cy="1370"/>
              <a:chOff x="4927" y="1698"/>
              <a:chExt cx="10982" cy="137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4927" y="1698"/>
                <a:ext cx="10982" cy="1371"/>
              </a:xfrm>
              <a:prstGeom prst="roundRect">
                <a:avLst/>
              </a:prstGeom>
              <a:noFill/>
              <a:ln>
                <a:solidFill>
                  <a:srgbClr val="44546A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5192" y="1932"/>
                <a:ext cx="2416" cy="87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苷证清</a:t>
                </a:r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898" y="1932"/>
                <a:ext cx="2416" cy="87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食管癌</a:t>
                </a:r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0733" y="1932"/>
                <a:ext cx="2416" cy="87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胃癌</a:t>
                </a:r>
                <a:endParaRPr kumimoji="1"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3298" y="1932"/>
                <a:ext cx="2416" cy="876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kumimoji="1" lang="zh-CN" altLang="en-US">
                    <a:solidFill>
                      <a:schemeClr val="bg2">
                        <a:lumMod val="10000"/>
                      </a:schemeClr>
                    </a:solidFill>
                  </a:rPr>
                  <a:t>其他</a:t>
                </a:r>
                <a:r>
                  <a:rPr kumimoji="1" lang="en-US" altLang="zh-CN">
                    <a:solidFill>
                      <a:schemeClr val="bg2">
                        <a:lumMod val="10000"/>
                      </a:schemeClr>
                    </a:solidFill>
                  </a:rPr>
                  <a:t>...</a:t>
                </a:r>
                <a:endParaRPr kumimoji="1" lang="en-US" altLang="zh-CN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3" name="Up Arrow 2"/>
            <p:cNvSpPr/>
            <p:nvPr/>
          </p:nvSpPr>
          <p:spPr>
            <a:xfrm>
              <a:off x="2664" y="7903"/>
              <a:ext cx="816" cy="6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2664" y="5610"/>
              <a:ext cx="816" cy="6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  <p:sp>
          <p:nvSpPr>
            <p:cNvPr id="33" name="Up Arrow 32"/>
            <p:cNvSpPr/>
            <p:nvPr/>
          </p:nvSpPr>
          <p:spPr>
            <a:xfrm>
              <a:off x="2664" y="3139"/>
              <a:ext cx="816" cy="6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算法前端界面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910" y="1393825"/>
            <a:ext cx="9563100" cy="4940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320" y="1321435"/>
            <a:ext cx="13500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网页流程操作、建模操作、结果可视化等，方便非生信人员分析数据。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诺辉配色模板">
      <a:dk1>
        <a:srgbClr val="404040"/>
      </a:dk1>
      <a:lt1>
        <a:sysClr val="window" lastClr="FFFFFF"/>
      </a:lt1>
      <a:dk2>
        <a:srgbClr val="44546A"/>
      </a:dk2>
      <a:lt2>
        <a:srgbClr val="E7E6E6"/>
      </a:lt2>
      <a:accent1>
        <a:srgbClr val="7FD8CE"/>
      </a:accent1>
      <a:accent2>
        <a:srgbClr val="D0F0ED"/>
      </a:accent2>
      <a:accent3>
        <a:srgbClr val="40B2A4"/>
      </a:accent3>
      <a:accent4>
        <a:srgbClr val="F87979"/>
      </a:accent4>
      <a:accent5>
        <a:srgbClr val="44546A"/>
      </a:accent5>
      <a:accent6>
        <a:srgbClr val="004193"/>
      </a:accent6>
      <a:hlink>
        <a:srgbClr val="00A0E9"/>
      </a:hlink>
      <a:folHlink>
        <a:srgbClr val="004193"/>
      </a:folHlink>
    </a:clrScheme>
    <a:fontScheme name="诺辉字体幼圆">
      <a:majorFont>
        <a:latin typeface="Calibri Light"/>
        <a:ea typeface="幼圆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8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  <a:effectLst>
          <a:outerShdw blurRad="190500" sx="101000" sy="101000" algn="ctr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幼圆" panose="02010509060101010101" charset="-122"/>
            <a:ea typeface="幼圆" panose="02010509060101010101" charset="-122"/>
            <a:cs typeface="幼圆" panose="02010509060101010101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Spreadsheets</Application>
  <PresentationFormat>宽屏</PresentationFormat>
  <Paragraphs>102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SimSun</vt:lpstr>
      <vt:lpstr>Wingdings</vt:lpstr>
      <vt:lpstr>幼圆</vt:lpstr>
      <vt:lpstr>华文宋体</vt:lpstr>
      <vt:lpstr>Yuanti SC</vt:lpstr>
      <vt:lpstr>Calibri Light</vt:lpstr>
      <vt:lpstr>Helvetica Neue</vt:lpstr>
      <vt:lpstr>方正兰亭粗黑_GBK</vt:lpstr>
      <vt:lpstr>冬青黑体简体中文</vt:lpstr>
      <vt:lpstr>YouYuan</vt:lpstr>
      <vt:lpstr>苹方-简</vt:lpstr>
      <vt:lpstr>华文圆体 Regular</vt:lpstr>
      <vt:lpstr>Calibri</vt:lpstr>
      <vt:lpstr>微软雅黑</vt:lpstr>
      <vt:lpstr>汉仪旗黑</vt:lpstr>
      <vt:lpstr>Arial Unicode MS</vt:lpstr>
      <vt:lpstr>等线</vt:lpstr>
      <vt:lpstr>宋体-简</vt:lpstr>
      <vt:lpstr>Office 主题</vt:lpstr>
      <vt:lpstr>NGS肝癌项目</vt:lpstr>
      <vt:lpstr>17个marker的模型的性能分析ROC曲线</vt:lpstr>
      <vt:lpstr>算法平台架构图</vt:lpstr>
      <vt:lpstr>算法前端界面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孙世沛</dc:creator>
  <cp:lastModifiedBy>jianzhou</cp:lastModifiedBy>
  <cp:revision>57</cp:revision>
  <dcterms:created xsi:type="dcterms:W3CDTF">2023-01-11T06:31:24Z</dcterms:created>
  <dcterms:modified xsi:type="dcterms:W3CDTF">2023-01-11T06:31:24Z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