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3" r:id="rId5"/>
    <p:sldId id="269" r:id="rId6"/>
    <p:sldId id="270" r:id="rId7"/>
    <p:sldId id="260" r:id="rId8"/>
    <p:sldId id="261" r:id="rId9"/>
    <p:sldId id="275" r:id="rId10"/>
    <p:sldId id="266" r:id="rId11"/>
    <p:sldId id="267" r:id="rId12"/>
    <p:sldId id="268" r:id="rId13"/>
    <p:sldId id="262" r:id="rId14"/>
    <p:sldId id="264" r:id="rId15"/>
    <p:sldId id="274" r:id="rId16"/>
    <p:sldId id="273" r:id="rId17"/>
    <p:sldId id="276" r:id="rId18"/>
    <p:sldId id="277" r:id="rId19"/>
    <p:sldId id="272" r:id="rId20"/>
    <p:sldId id="265" r:id="rId21"/>
    <p:sldId id="278" r:id="rId22"/>
    <p:sldId id="271"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72" autoAdjust="0"/>
  </p:normalViewPr>
  <p:slideViewPr>
    <p:cSldViewPr>
      <p:cViewPr varScale="1">
        <p:scale>
          <a:sx n="63" d="100"/>
          <a:sy n="63" d="100"/>
        </p:scale>
        <p:origin x="-158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61B09E-CB94-45C7-976D-07135DF775E6}" type="datetimeFigureOut">
              <a:rPr lang="en-US" smtClean="0"/>
              <a:t>12/6/2014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D4A3EA-50E4-45E1-BFA3-DEE56A77FE0C}" type="slidenum">
              <a:rPr lang="en-US" smtClean="0"/>
              <a:t>‹#›</a:t>
            </a:fld>
            <a:endParaRPr lang="en-US"/>
          </a:p>
        </p:txBody>
      </p:sp>
    </p:spTree>
    <p:extLst>
      <p:ext uri="{BB962C8B-B14F-4D97-AF65-F5344CB8AC3E}">
        <p14:creationId xmlns:p14="http://schemas.microsoft.com/office/powerpoint/2010/main" val="253604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Idea came to mind</a:t>
            </a:r>
            <a:r>
              <a:rPr lang="en-US" baseline="0" dirty="0" smtClean="0"/>
              <a:t> </a:t>
            </a:r>
            <a:r>
              <a:rPr lang="en-US" dirty="0" smtClean="0"/>
              <a:t> three</a:t>
            </a:r>
            <a:r>
              <a:rPr lang="en-US" baseline="0" dirty="0" smtClean="0"/>
              <a:t> years ago when he had just open a business called F&amp;B released.  based on borrowing money and paying the money back with interest. </a:t>
            </a:r>
            <a:r>
              <a:rPr lang="en-US" baseline="0" dirty="0" smtClean="0"/>
              <a:t> Beta of a Prototype   </a:t>
            </a:r>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2</a:t>
            </a:fld>
            <a:endParaRPr lang="en-US"/>
          </a:p>
        </p:txBody>
      </p:sp>
    </p:spTree>
    <p:extLst>
      <p:ext uri="{BB962C8B-B14F-4D97-AF65-F5344CB8AC3E}">
        <p14:creationId xmlns:p14="http://schemas.microsoft.com/office/powerpoint/2010/main" val="3702323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domain in this diagram is the restriction that is place with in most of the attributes in the data base table. Each attribute is given a data type that is also restricted by numerical numbers and keys. These are some list of data types which has been added to the central MySQL database. </a:t>
            </a:r>
          </a:p>
          <a:p>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21</a:t>
            </a:fld>
            <a:endParaRPr lang="en-US"/>
          </a:p>
        </p:txBody>
      </p:sp>
    </p:spTree>
    <p:extLst>
      <p:ext uri="{BB962C8B-B14F-4D97-AF65-F5344CB8AC3E}">
        <p14:creationId xmlns:p14="http://schemas.microsoft.com/office/powerpoint/2010/main" val="1652022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relationship between these diagrams above describes the complete functionality of the system. In the diagram above shows four square and two rectangles. The square in the middle represents the data base for the whole application. Its roles and responsibility is to store all of the information that is given to it by the visitor, the admen, or the client. In this diagram the visitor first submit a request; this request is then saved on the database for further review by the admen. Once the admen review the visitor’s information they then send an email back to the visitor giving them permission to register. After the visitor register, the registration is now saved on the data base. Now the visitors can have access to the data base as a User by logging in. In order to access the application a user must go through in authentication process. Once authenticated the user is able to access and modify his/her information </a:t>
            </a:r>
          </a:p>
          <a:p>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22</a:t>
            </a:fld>
            <a:endParaRPr lang="en-US"/>
          </a:p>
        </p:txBody>
      </p:sp>
    </p:spTree>
    <p:extLst>
      <p:ext uri="{BB962C8B-B14F-4D97-AF65-F5344CB8AC3E}">
        <p14:creationId xmlns:p14="http://schemas.microsoft.com/office/powerpoint/2010/main" val="23731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 first started</a:t>
            </a:r>
            <a:r>
              <a:rPr lang="en-US" baseline="0" dirty="0" smtClean="0"/>
              <a:t> this project the  only prier knowledge I had was java which I learn here at </a:t>
            </a:r>
            <a:r>
              <a:rPr lang="en-US" baseline="0" dirty="0" err="1" smtClean="0"/>
              <a:t>usf</a:t>
            </a:r>
            <a:r>
              <a:rPr lang="en-US" baseline="0" dirty="0" smtClean="0"/>
              <a:t> and I mostly worked with in eclipse JSE(java standard addition ), a little amount of html and CSS  and a small amount of data base skills. </a:t>
            </a:r>
            <a:r>
              <a:rPr lang="en-US" dirty="0" smtClean="0"/>
              <a:t>What truly helped me in getting this project started was  my mentor who was very well rounded on data</a:t>
            </a:r>
            <a:r>
              <a:rPr lang="en-US" baseline="0" dirty="0" smtClean="0"/>
              <a:t> base, </a:t>
            </a:r>
            <a:r>
              <a:rPr lang="en-US" dirty="0" smtClean="0"/>
              <a:t>a guy by</a:t>
            </a:r>
            <a:r>
              <a:rPr lang="en-US" baseline="0" dirty="0" smtClean="0"/>
              <a:t> the name </a:t>
            </a:r>
            <a:r>
              <a:rPr lang="en-US" baseline="0" dirty="0" err="1" smtClean="0"/>
              <a:t>Anaja</a:t>
            </a:r>
            <a:r>
              <a:rPr lang="en-US" baseline="0" dirty="0" smtClean="0"/>
              <a:t> </a:t>
            </a:r>
            <a:r>
              <a:rPr lang="en-US" baseline="0" dirty="0" err="1" smtClean="0"/>
              <a:t>metteluse</a:t>
            </a:r>
            <a:r>
              <a:rPr lang="en-US" baseline="0" dirty="0" smtClean="0"/>
              <a:t> who directed me to the right site to get help on getting started, and Al </a:t>
            </a:r>
            <a:r>
              <a:rPr lang="en-US" baseline="0" dirty="0" err="1" smtClean="0"/>
              <a:t>Delcy</a:t>
            </a:r>
            <a:r>
              <a:rPr lang="en-US" baseline="0" dirty="0" smtClean="0"/>
              <a:t> who pointed me to the right direction on the right viewing API to use on this project    </a:t>
            </a:r>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5</a:t>
            </a:fld>
            <a:endParaRPr lang="en-US"/>
          </a:p>
        </p:txBody>
      </p:sp>
    </p:spTree>
    <p:extLst>
      <p:ext uri="{BB962C8B-B14F-4D97-AF65-F5344CB8AC3E}">
        <p14:creationId xmlns:p14="http://schemas.microsoft.com/office/powerpoint/2010/main" val="2891334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Some of the sites that was very help full that they sent to me while</a:t>
            </a:r>
            <a:r>
              <a:rPr lang="en-US" baseline="0" dirty="0" smtClean="0"/>
              <a:t> working on the project was website called </a:t>
            </a:r>
            <a:r>
              <a:rPr lang="en-US" dirty="0" smtClean="0"/>
              <a:t> </a:t>
            </a:r>
            <a:r>
              <a:rPr lang="en-US" dirty="0" smtClean="0">
                <a:solidFill>
                  <a:prstClr val="black"/>
                </a:solidFill>
              </a:rPr>
              <a:t>http://courses.caveofprogramming.com/ created by Guy name </a:t>
            </a:r>
            <a:r>
              <a:rPr lang="en-US" dirty="0" err="1" smtClean="0">
                <a:solidFill>
                  <a:prstClr val="black"/>
                </a:solidFill>
              </a:rPr>
              <a:t>jhon</a:t>
            </a:r>
            <a:r>
              <a:rPr lang="en-US" baseline="0" dirty="0" smtClean="0">
                <a:solidFill>
                  <a:prstClr val="black"/>
                </a:solidFill>
              </a:rPr>
              <a:t> </a:t>
            </a:r>
            <a:r>
              <a:rPr lang="en-US" sz="1200" b="0" i="0" kern="1200" dirty="0" smtClean="0">
                <a:solidFill>
                  <a:schemeClr val="tx1"/>
                </a:solidFill>
                <a:effectLst/>
                <a:latin typeface="+mn-lt"/>
                <a:ea typeface="+mn-ea"/>
                <a:cs typeface="+mn-cs"/>
              </a:rPr>
              <a:t>on this site you can find video tutorials and articles to help you learn the art of software development quickly and effectively. Some of his tutorials were free but some of them you would have to log</a:t>
            </a:r>
            <a:r>
              <a:rPr lang="en-US" sz="1200" b="0" i="0" kern="1200" baseline="0" dirty="0" smtClean="0">
                <a:solidFill>
                  <a:schemeClr val="tx1"/>
                </a:solidFill>
                <a:effectLst/>
                <a:latin typeface="+mn-lt"/>
                <a:ea typeface="+mn-ea"/>
                <a:cs typeface="+mn-cs"/>
              </a:rPr>
              <a:t> in to his sight and pay fee of about 28$ to help you get started.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Another help full  </a:t>
            </a:r>
            <a:r>
              <a:rPr lang="en-US" sz="1200" b="0" i="0" kern="1200" baseline="0" dirty="0" err="1" smtClean="0">
                <a:solidFill>
                  <a:schemeClr val="tx1"/>
                </a:solidFill>
                <a:effectLst/>
                <a:latin typeface="+mn-lt"/>
                <a:ea typeface="+mn-ea"/>
                <a:cs typeface="+mn-cs"/>
              </a:rPr>
              <a:t>tull</a:t>
            </a:r>
            <a:r>
              <a:rPr lang="en-US" sz="1200" b="0" i="0" kern="1200" baseline="0" dirty="0" smtClean="0">
                <a:solidFill>
                  <a:schemeClr val="tx1"/>
                </a:solidFill>
                <a:effectLst/>
                <a:latin typeface="+mn-lt"/>
                <a:ea typeface="+mn-ea"/>
                <a:cs typeface="+mn-cs"/>
              </a:rPr>
              <a:t> that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6</a:t>
            </a:fld>
            <a:endParaRPr lang="en-US"/>
          </a:p>
        </p:txBody>
      </p:sp>
    </p:spTree>
    <p:extLst>
      <p:ext uri="{BB962C8B-B14F-4D97-AF65-F5344CB8AC3E}">
        <p14:creationId xmlns:p14="http://schemas.microsoft.com/office/powerpoint/2010/main" val="2804040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to get me started</a:t>
            </a:r>
            <a:r>
              <a:rPr lang="en-US" baseline="0" dirty="0" smtClean="0"/>
              <a:t> I had to </a:t>
            </a:r>
            <a:r>
              <a:rPr lang="en-US" dirty="0" smtClean="0"/>
              <a:t>Sett</a:t>
            </a:r>
            <a:r>
              <a:rPr lang="en-US" baseline="0" dirty="0" smtClean="0"/>
              <a:t> </a:t>
            </a:r>
            <a:r>
              <a:rPr lang="en-US" dirty="0" smtClean="0"/>
              <a:t>up my environment at</a:t>
            </a:r>
            <a:r>
              <a:rPr lang="en-US" baseline="0" dirty="0" smtClean="0"/>
              <a:t> first I had java Eclipse java stander</a:t>
            </a:r>
            <a:endParaRPr lang="en-US" dirty="0" smtClean="0"/>
          </a:p>
          <a:p>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7</a:t>
            </a:fld>
            <a:endParaRPr lang="en-US"/>
          </a:p>
        </p:txBody>
      </p:sp>
    </p:spTree>
    <p:extLst>
      <p:ext uri="{BB962C8B-B14F-4D97-AF65-F5344CB8AC3E}">
        <p14:creationId xmlns:p14="http://schemas.microsoft.com/office/powerpoint/2010/main" val="2304337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Computerized Cash Advance application is implemented using the Spring MVC framework.  Well how do</a:t>
            </a:r>
            <a:r>
              <a:rPr lang="en-US" sz="1200" kern="1200" baseline="0" dirty="0" smtClean="0">
                <a:solidFill>
                  <a:schemeClr val="tx1"/>
                </a:solidFill>
                <a:effectLst/>
                <a:latin typeface="+mn-lt"/>
                <a:ea typeface="+mn-ea"/>
                <a:cs typeface="+mn-cs"/>
              </a:rPr>
              <a:t> Spring MVC </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work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Presentation or UI level communicates with the backend through a dispatcher servlet. The dispatcher servlet takes in a request (a URL) from the browser and identifies the appropriate controller to route it to. Once passed to the controller, the information is routed to the appropriate service. The service then gets all the data it needs to do its job from the DAO layer. With the help of Hibernate, data from the database is converted into objects which can then be used by the application. Once the request is completed, the controller passes the model and the view (to render model) back to the dispatcher servlet. The Computerized Cash Advance System uses Spring Security to authenticate user access of the application.</a:t>
            </a:r>
          </a:p>
          <a:p>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8</a:t>
            </a:fld>
            <a:endParaRPr lang="en-US"/>
          </a:p>
        </p:txBody>
      </p:sp>
    </p:spTree>
    <p:extLst>
      <p:ext uri="{BB962C8B-B14F-4D97-AF65-F5344CB8AC3E}">
        <p14:creationId xmlns:p14="http://schemas.microsoft.com/office/powerpoint/2010/main" val="3500828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13</a:t>
            </a:fld>
            <a:endParaRPr lang="en-US"/>
          </a:p>
        </p:txBody>
      </p:sp>
    </p:spTree>
    <p:extLst>
      <p:ext uri="{BB962C8B-B14F-4D97-AF65-F5344CB8AC3E}">
        <p14:creationId xmlns:p14="http://schemas.microsoft.com/office/powerpoint/2010/main" val="42082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did not get the chance to show you were hibernate</a:t>
            </a:r>
            <a:r>
              <a:rPr lang="en-US" baseline="0" dirty="0" smtClean="0"/>
              <a:t> is located with in all of this but .</a:t>
            </a:r>
            <a:r>
              <a:rPr lang="en-US" sz="1200" kern="1200" dirty="0" smtClean="0">
                <a:solidFill>
                  <a:schemeClr val="tx1"/>
                </a:solidFill>
                <a:effectLst/>
                <a:latin typeface="+mn-lt"/>
                <a:ea typeface="+mn-ea"/>
                <a:cs typeface="+mn-cs"/>
              </a:rPr>
              <a:t> Hibernate  which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 Object Relational Mapping tool,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stands in-between the data base and J2EE application (Java Enterprise Edition). It helps create this connection by using an XML configuration file to map the POJO to the tables with in the schemas, and different properties to connect with the data base.</a:t>
            </a:r>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15</a:t>
            </a:fld>
            <a:endParaRPr lang="en-US"/>
          </a:p>
        </p:txBody>
      </p:sp>
    </p:spTree>
    <p:extLst>
      <p:ext uri="{BB962C8B-B14F-4D97-AF65-F5344CB8AC3E}">
        <p14:creationId xmlns:p14="http://schemas.microsoft.com/office/powerpoint/2010/main" val="27035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all your </a:t>
            </a:r>
            <a:r>
              <a:rPr lang="en-US" dirty="0" err="1" smtClean="0"/>
              <a:t>pojo</a:t>
            </a:r>
            <a:r>
              <a:rPr lang="en-US" baseline="0" dirty="0" smtClean="0"/>
              <a:t> files with its gets in </a:t>
            </a:r>
            <a:r>
              <a:rPr lang="en-US" baseline="0" dirty="0" err="1" smtClean="0"/>
              <a:t>seters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17</a:t>
            </a:fld>
            <a:endParaRPr lang="en-US"/>
          </a:p>
        </p:txBody>
      </p:sp>
    </p:spTree>
    <p:extLst>
      <p:ext uri="{BB962C8B-B14F-4D97-AF65-F5344CB8AC3E}">
        <p14:creationId xmlns:p14="http://schemas.microsoft.com/office/powerpoint/2010/main" val="341843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a:t>
            </a:r>
            <a:r>
              <a:rPr lang="en-US" dirty="0" smtClean="0"/>
              <a:t> Hibernate supports relationships like One-To-</a:t>
            </a:r>
            <a:r>
              <a:rPr lang="en-US" dirty="0" err="1" smtClean="0"/>
              <a:t>Many,One</a:t>
            </a:r>
            <a:r>
              <a:rPr lang="en-US" dirty="0" smtClean="0"/>
              <a:t>-To-One, Many-To-Many-to-Many, Many-To-One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Hibernate supporting inheritance for example: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hibernate if we save the derived class object,  then its base class object will also be stored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3.</a:t>
            </a:r>
            <a:r>
              <a:rPr lang="en-US" dirty="0" smtClean="0"/>
              <a:t> Hibernate has capability to generate primary keys automatically while we are storing the records into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a:t>
            </a:r>
            <a:r>
              <a:rPr lang="en-US" dirty="0" smtClean="0"/>
              <a:t> Hibernate has its own query language. And it makes it easier</a:t>
            </a:r>
            <a:r>
              <a:rPr lang="en-US" baseline="0" dirty="0" smtClean="0"/>
              <a:t> to create the query that you need for the project </a:t>
            </a:r>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ORM  framework tool</a:t>
            </a:r>
            <a:endParaRPr lang="en-US" dirty="0"/>
          </a:p>
        </p:txBody>
      </p:sp>
      <p:sp>
        <p:nvSpPr>
          <p:cNvPr id="4" name="Slide Number Placeholder 3"/>
          <p:cNvSpPr>
            <a:spLocks noGrp="1"/>
          </p:cNvSpPr>
          <p:nvPr>
            <p:ph type="sldNum" sz="quarter" idx="10"/>
          </p:nvPr>
        </p:nvSpPr>
        <p:spPr/>
        <p:txBody>
          <a:bodyPr/>
          <a:lstStyle/>
          <a:p>
            <a:fld id="{B8D4A3EA-50E4-45E1-BFA3-DEE56A77FE0C}" type="slidenum">
              <a:rPr lang="en-US" smtClean="0"/>
              <a:t>19</a:t>
            </a:fld>
            <a:endParaRPr lang="en-US"/>
          </a:p>
        </p:txBody>
      </p:sp>
    </p:spTree>
    <p:extLst>
      <p:ext uri="{BB962C8B-B14F-4D97-AF65-F5344CB8AC3E}">
        <p14:creationId xmlns:p14="http://schemas.microsoft.com/office/powerpoint/2010/main" val="386883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5999DD-90CA-4FB0-B472-1705C856D4BA}"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90531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99DD-90CA-4FB0-B472-1705C856D4BA}"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402950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99DD-90CA-4FB0-B472-1705C856D4BA}"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13034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99DD-90CA-4FB0-B472-1705C856D4BA}"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428458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5999DD-90CA-4FB0-B472-1705C856D4BA}"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26532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5999DD-90CA-4FB0-B472-1705C856D4BA}"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406523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5999DD-90CA-4FB0-B472-1705C856D4BA}" type="datetimeFigureOut">
              <a:rPr lang="en-US" smtClean="0"/>
              <a:t>12/6/2014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52064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5999DD-90CA-4FB0-B472-1705C856D4BA}" type="datetimeFigureOut">
              <a:rPr lang="en-US" smtClean="0"/>
              <a:t>12/6/2014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369046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999DD-90CA-4FB0-B472-1705C856D4BA}" type="datetimeFigureOut">
              <a:rPr lang="en-US" smtClean="0"/>
              <a:t>12/6/2014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87724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999DD-90CA-4FB0-B472-1705C856D4BA}"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136869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999DD-90CA-4FB0-B472-1705C856D4BA}"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E31E5-9F46-4DDF-93CC-AE425F905CAB}" type="slidenum">
              <a:rPr lang="en-US" smtClean="0"/>
              <a:t>‹#›</a:t>
            </a:fld>
            <a:endParaRPr lang="en-US"/>
          </a:p>
        </p:txBody>
      </p:sp>
    </p:spTree>
    <p:extLst>
      <p:ext uri="{BB962C8B-B14F-4D97-AF65-F5344CB8AC3E}">
        <p14:creationId xmlns:p14="http://schemas.microsoft.com/office/powerpoint/2010/main" val="154633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999DD-90CA-4FB0-B472-1705C856D4BA}" type="datetimeFigureOut">
              <a:rPr lang="en-US" smtClean="0"/>
              <a:t>12/6/2014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31E5-9F46-4DDF-93CC-AE425F905CAB}" type="slidenum">
              <a:rPr lang="en-US" smtClean="0"/>
              <a:t>‹#›</a:t>
            </a:fld>
            <a:endParaRPr lang="en-US"/>
          </a:p>
        </p:txBody>
      </p:sp>
    </p:spTree>
    <p:extLst>
      <p:ext uri="{BB962C8B-B14F-4D97-AF65-F5344CB8AC3E}">
        <p14:creationId xmlns:p14="http://schemas.microsoft.com/office/powerpoint/2010/main" val="2732865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kyong.com/spring-security/spring-security-form-login-using-databa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facebook.com/l.php?u=http://www.dineshonjava.com/2012/12/spring-3-mvc-tiles-plugin-with-example.html#.VGe5-8mEcw0&amp;h=BAQEwJ6G0" TargetMode="External"/><Relationship Id="rId4" Type="http://schemas.openxmlformats.org/officeDocument/2006/relationships/hyperlink" Target="http://www.javacodegeeks.com/2013/04/spring-mvc-hibernate-maven-crud-operations-exampl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lstStyle/>
          <a:p>
            <a:r>
              <a:rPr lang="en-US" b="1" dirty="0"/>
              <a:t>Computerized Cash Advance System</a:t>
            </a:r>
            <a:endParaRPr lang="en-US" dirty="0"/>
          </a:p>
        </p:txBody>
      </p:sp>
      <p:sp>
        <p:nvSpPr>
          <p:cNvPr id="3" name="Subtitle 2"/>
          <p:cNvSpPr>
            <a:spLocks noGrp="1"/>
          </p:cNvSpPr>
          <p:nvPr>
            <p:ph type="subTitle" idx="1"/>
          </p:nvPr>
        </p:nvSpPr>
        <p:spPr>
          <a:xfrm>
            <a:off x="1600200" y="3584575"/>
            <a:ext cx="6172200" cy="1752600"/>
          </a:xfrm>
        </p:spPr>
        <p:txBody>
          <a:bodyPr/>
          <a:lstStyle/>
          <a:p>
            <a:r>
              <a:rPr lang="en-US" dirty="0" smtClean="0">
                <a:solidFill>
                  <a:schemeClr val="tx1"/>
                </a:solidFill>
              </a:rPr>
              <a:t>By: Clement Beauvais</a:t>
            </a:r>
          </a:p>
          <a:p>
            <a:r>
              <a:rPr lang="en-US" dirty="0" smtClean="0">
                <a:solidFill>
                  <a:schemeClr val="tx1"/>
                </a:solidFill>
              </a:rPr>
              <a:t>Financial Web Application </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214" y="29029"/>
            <a:ext cx="1549400" cy="1536700"/>
          </a:xfrm>
          <a:prstGeom prst="rect">
            <a:avLst/>
          </a:prstGeom>
        </p:spPr>
      </p:pic>
    </p:spTree>
    <p:extLst>
      <p:ext uri="{BB962C8B-B14F-4D97-AF65-F5344CB8AC3E}">
        <p14:creationId xmlns:p14="http://schemas.microsoft.com/office/powerpoint/2010/main" val="2262722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 servlet xml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0228"/>
            <a:ext cx="8229600" cy="4730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758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files </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10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t>
            </a:r>
            <a:r>
              <a:rPr lang="en-US" dirty="0" err="1" smtClean="0"/>
              <a:t>Controll</a:t>
            </a:r>
            <a:r>
              <a:rPr lang="en-US" dirty="0" smtClean="0"/>
              <a:t>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489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a:t>
            </a:r>
            <a:r>
              <a:rPr lang="en-US" dirty="0" smtClean="0"/>
              <a:t>MVC</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Spring MVC framework was chosen for the implementation of this application because it allows a smooth development of J2EE applications.</a:t>
            </a:r>
          </a:p>
          <a:p>
            <a:pPr lvl="0"/>
            <a:r>
              <a:rPr lang="en-US" dirty="0"/>
              <a:t>Spring provided a very clean division between my controllers, models, and views.</a:t>
            </a:r>
          </a:p>
          <a:p>
            <a:pPr lvl="0"/>
            <a:r>
              <a:rPr lang="en-US" dirty="0"/>
              <a:t>It was very flexible</a:t>
            </a:r>
          </a:p>
          <a:p>
            <a:pPr lvl="0"/>
            <a:r>
              <a:rPr lang="en-US" dirty="0"/>
              <a:t>It worked well with the view technology that I selected for the web application: Tile</a:t>
            </a:r>
          </a:p>
          <a:p>
            <a:pPr lvl="0"/>
            <a:r>
              <a:rPr lang="en-US" dirty="0"/>
              <a:t>Because of its popularity, I was able to find a lot more documentation for it when I needed help.</a:t>
            </a:r>
          </a:p>
          <a:p>
            <a:endParaRPr lang="en-US" dirty="0"/>
          </a:p>
        </p:txBody>
      </p:sp>
    </p:spTree>
    <p:extLst>
      <p:ext uri="{BB962C8B-B14F-4D97-AF65-F5344CB8AC3E}">
        <p14:creationId xmlns:p14="http://schemas.microsoft.com/office/powerpoint/2010/main" val="1396436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809" y="1905000"/>
            <a:ext cx="6509991" cy="4648200"/>
          </a:xfrm>
          <a:prstGeom prst="rect">
            <a:avLst/>
          </a:prstGeom>
          <a:noFill/>
          <a:ln>
            <a:noFill/>
          </a:ln>
        </p:spPr>
      </p:pic>
    </p:spTree>
    <p:extLst>
      <p:ext uri="{BB962C8B-B14F-4D97-AF65-F5344CB8AC3E}">
        <p14:creationId xmlns:p14="http://schemas.microsoft.com/office/powerpoint/2010/main" val="4112534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1" y="1676400"/>
            <a:ext cx="65532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681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XMl</a:t>
            </a:r>
            <a:r>
              <a:rPr lang="en-US" dirty="0" smtClean="0"/>
              <a:t> file </a:t>
            </a:r>
            <a:r>
              <a:rPr lang="en-US" dirty="0" smtClean="0"/>
              <a:t> </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7029450"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9280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POJO file</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229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807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DAO files </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0228"/>
            <a:ext cx="8229600" cy="4959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23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Hibernate</a:t>
            </a:r>
          </a:p>
        </p:txBody>
      </p:sp>
      <p:sp>
        <p:nvSpPr>
          <p:cNvPr id="3" name="Content Placeholder 2"/>
          <p:cNvSpPr>
            <a:spLocks noGrp="1"/>
          </p:cNvSpPr>
          <p:nvPr>
            <p:ph idx="1"/>
          </p:nvPr>
        </p:nvSpPr>
        <p:spPr/>
        <p:txBody>
          <a:bodyPr>
            <a:normAutofit fontScale="85000" lnSpcReduction="10000"/>
          </a:bodyPr>
          <a:lstStyle/>
          <a:p>
            <a:r>
              <a:rPr lang="en-US" dirty="0"/>
              <a:t>One of the reason why I had chosen hibernate is because Hibernate can be used to generate </a:t>
            </a:r>
            <a:r>
              <a:rPr lang="en-US" dirty="0" smtClean="0"/>
              <a:t>SQL</a:t>
            </a:r>
            <a:r>
              <a:rPr lang="en-US" dirty="0"/>
              <a:t> really quickly</a:t>
            </a:r>
            <a:r>
              <a:rPr lang="en-US" dirty="0" smtClean="0"/>
              <a:t> Hibernate </a:t>
            </a:r>
            <a:r>
              <a:rPr lang="en-US" dirty="0"/>
              <a:t>has its own query </a:t>
            </a:r>
            <a:r>
              <a:rPr lang="en-US" dirty="0" smtClean="0"/>
              <a:t>language and it can </a:t>
            </a:r>
            <a:r>
              <a:rPr lang="en-US" dirty="0"/>
              <a:t>automatically executes the necessary SQL statements</a:t>
            </a:r>
            <a:r>
              <a:rPr lang="en-US" dirty="0" smtClean="0"/>
              <a:t>. Other great advantage  Hibernate is that</a:t>
            </a:r>
            <a:endParaRPr lang="en-US" dirty="0" smtClean="0"/>
          </a:p>
          <a:p>
            <a:r>
              <a:rPr lang="en-US" dirty="0" smtClean="0"/>
              <a:t>Hibernate </a:t>
            </a:r>
            <a:r>
              <a:rPr lang="en-US" dirty="0"/>
              <a:t>supports relationships like One-To-Many</a:t>
            </a:r>
            <a:r>
              <a:rPr lang="en-US" dirty="0" smtClean="0"/>
              <a:t>, One-To-One</a:t>
            </a:r>
            <a:r>
              <a:rPr lang="en-US" dirty="0"/>
              <a:t>, Many-To-Many-to-Many, </a:t>
            </a:r>
            <a:r>
              <a:rPr lang="en-US" dirty="0" smtClean="0"/>
              <a:t>Many-To-One</a:t>
            </a:r>
          </a:p>
          <a:p>
            <a:r>
              <a:rPr lang="en-US" dirty="0"/>
              <a:t> hibernate supporting </a:t>
            </a:r>
            <a:r>
              <a:rPr lang="en-US" dirty="0" smtClean="0"/>
              <a:t>inheritance</a:t>
            </a:r>
          </a:p>
          <a:p>
            <a:r>
              <a:rPr lang="en-US" dirty="0"/>
              <a:t>Hibernate has capability to generate primary keys automatically while we are storing the records into </a:t>
            </a:r>
            <a:r>
              <a:rPr lang="en-US" dirty="0" smtClean="0"/>
              <a:t>database.</a:t>
            </a:r>
            <a:endParaRPr lang="en-US" dirty="0"/>
          </a:p>
          <a:p>
            <a:endParaRPr lang="en-US" dirty="0"/>
          </a:p>
        </p:txBody>
      </p:sp>
    </p:spTree>
    <p:extLst>
      <p:ext uri="{BB962C8B-B14F-4D97-AF65-F5344CB8AC3E}">
        <p14:creationId xmlns:p14="http://schemas.microsoft.com/office/powerpoint/2010/main" val="3210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Motivation </a:t>
            </a:r>
            <a:endParaRPr lang="en-US" dirty="0"/>
          </a:p>
        </p:txBody>
      </p:sp>
      <p:sp>
        <p:nvSpPr>
          <p:cNvPr id="3" name="Content Placeholder 2"/>
          <p:cNvSpPr>
            <a:spLocks noGrp="1"/>
          </p:cNvSpPr>
          <p:nvPr>
            <p:ph idx="1"/>
          </p:nvPr>
        </p:nvSpPr>
        <p:spPr/>
        <p:txBody>
          <a:bodyPr/>
          <a:lstStyle/>
          <a:p>
            <a:pPr marL="0" indent="0">
              <a:buNone/>
            </a:pPr>
            <a:r>
              <a:rPr lang="en-US" dirty="0" smtClean="0"/>
              <a:t>I was motivated by a friend name </a:t>
            </a:r>
            <a:r>
              <a:rPr lang="en-US" dirty="0" err="1"/>
              <a:t>V</a:t>
            </a:r>
            <a:r>
              <a:rPr lang="en-US" dirty="0" err="1" smtClean="0"/>
              <a:t>ernel</a:t>
            </a:r>
            <a:r>
              <a:rPr lang="en-US" dirty="0" smtClean="0"/>
              <a:t> </a:t>
            </a:r>
            <a:r>
              <a:rPr lang="en-US" dirty="0" err="1" smtClean="0"/>
              <a:t>Mamphil</a:t>
            </a:r>
            <a:endParaRPr lang="en-US" dirty="0" smtClean="0"/>
          </a:p>
          <a:p>
            <a:pPr>
              <a:buFont typeface="Arial" charset="0"/>
              <a:buChar char="•"/>
            </a:pPr>
            <a:r>
              <a:rPr lang="en-US" dirty="0" smtClean="0"/>
              <a:t>F&amp;B Release:</a:t>
            </a:r>
          </a:p>
          <a:p>
            <a:pPr marL="0" indent="0">
              <a:buNone/>
            </a:pPr>
            <a:r>
              <a:rPr lang="en-US" dirty="0"/>
              <a:t> </a:t>
            </a:r>
            <a:r>
              <a:rPr lang="en-US" dirty="0" smtClean="0"/>
              <a:t>based on borrowing money  </a:t>
            </a:r>
          </a:p>
          <a:p>
            <a:pPr marL="0" indent="0">
              <a:buNone/>
            </a:pPr>
            <a:r>
              <a:rPr lang="en-US" dirty="0" smtClean="0"/>
              <a:t>   </a:t>
            </a:r>
            <a:endParaRPr lang="en-US" dirty="0"/>
          </a:p>
        </p:txBody>
      </p:sp>
    </p:spTree>
    <p:extLst>
      <p:ext uri="{BB962C8B-B14F-4D97-AF65-F5344CB8AC3E}">
        <p14:creationId xmlns:p14="http://schemas.microsoft.com/office/powerpoint/2010/main" val="1074462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DATABASE</a:t>
            </a:r>
            <a:r>
              <a:rPr lang="en-US" sz="3200" dirty="0" smtClean="0"/>
              <a:t> ARCHITECTURE</a:t>
            </a:r>
            <a:endParaRPr lang="en-US" sz="3200" dirty="0"/>
          </a:p>
        </p:txBody>
      </p:sp>
      <p:pic>
        <p:nvPicPr>
          <p:cNvPr id="4" name="Content Placeholder 3"/>
          <p:cNvPicPr>
            <a:picLocks noGrp="1"/>
          </p:cNvPicPr>
          <p:nvPr>
            <p:ph idx="1"/>
          </p:nvPr>
        </p:nvPicPr>
        <p:blipFill>
          <a:blip r:embed="rId2"/>
          <a:stretch>
            <a:fillRect/>
          </a:stretch>
        </p:blipFill>
        <p:spPr>
          <a:xfrm>
            <a:off x="533400" y="1524000"/>
            <a:ext cx="8229600" cy="5105400"/>
          </a:xfrm>
          <a:prstGeom prst="rect">
            <a:avLst/>
          </a:prstGeom>
        </p:spPr>
      </p:pic>
    </p:spTree>
    <p:extLst>
      <p:ext uri="{BB962C8B-B14F-4D97-AF65-F5344CB8AC3E}">
        <p14:creationId xmlns:p14="http://schemas.microsoft.com/office/powerpoint/2010/main" val="3983362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ACTIVITIES</a:t>
            </a:r>
            <a:r>
              <a:rPr lang="en-US" dirty="0"/>
              <a:t>: The activity table carries four attribute, action performed, date, ID, and User ID. The User ID with in this Activity is what connects the Activity with the User ID tables.  </a:t>
            </a:r>
          </a:p>
          <a:p>
            <a:pPr lvl="0"/>
            <a:r>
              <a:rPr lang="en-US" dirty="0"/>
              <a:t>LOAN INFO: lone info have a one on one relationship with user table. It contains the available amount, credit limit, interest rate, and payment due as the attribute. The user table is connected to this table by a LOANID foreign key. </a:t>
            </a:r>
          </a:p>
          <a:p>
            <a:pPr lvl="0"/>
            <a:r>
              <a:rPr lang="en-US" dirty="0"/>
              <a:t>PAYMENTS: In this table we have payment type, the date of the payment and the payment amount,  the user table have a relationship with this table through Payment’s ID foreign key                            </a:t>
            </a:r>
          </a:p>
          <a:p>
            <a:pPr lvl="0"/>
            <a:r>
              <a:rPr lang="en-US" dirty="0"/>
              <a:t>USER: The user is the main table that connect all the tables to its self and it is doing this with the USER ID primary keys  </a:t>
            </a:r>
          </a:p>
          <a:p>
            <a:pPr lvl="0"/>
            <a:r>
              <a:rPr lang="en-US" dirty="0"/>
              <a:t>WITHDRAWALS: With the withdrawal table, this table has about 8 attribute one of them that represent the primary key the other is a foreign key that connect user table with the withdrawal. </a:t>
            </a:r>
          </a:p>
        </p:txBody>
      </p:sp>
    </p:spTree>
    <p:extLst>
      <p:ext uri="{BB962C8B-B14F-4D97-AF65-F5344CB8AC3E}">
        <p14:creationId xmlns:p14="http://schemas.microsoft.com/office/powerpoint/2010/main" val="2264755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INTERFACE DESIGN</a:t>
            </a:r>
            <a:endParaRPr lang="en-US" dirty="0"/>
          </a:p>
        </p:txBody>
      </p:sp>
      <p:pic>
        <p:nvPicPr>
          <p:cNvPr id="614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773181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08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749881"/>
            <a:ext cx="7620000" cy="480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02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Objective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This software allows a comprehensive computerization of a small Cash Advance business. It will allow the enterprise’s customers the ability to access their information online. </a:t>
            </a:r>
            <a:r>
              <a:rPr lang="en-US" dirty="0" smtClean="0"/>
              <a:t>Where they will have the </a:t>
            </a:r>
          </a:p>
          <a:p>
            <a:r>
              <a:rPr lang="en-US" dirty="0">
                <a:latin typeface="Times New Roman"/>
                <a:ea typeface="Calibri"/>
                <a:cs typeface="Times New Roman"/>
              </a:rPr>
              <a:t> </a:t>
            </a:r>
            <a:r>
              <a:rPr lang="en-US" dirty="0" smtClean="0">
                <a:latin typeface="Times New Roman"/>
                <a:ea typeface="Calibri"/>
                <a:cs typeface="Times New Roman"/>
              </a:rPr>
              <a:t>Ability </a:t>
            </a:r>
            <a:r>
              <a:rPr lang="en-US" dirty="0">
                <a:latin typeface="Times New Roman"/>
                <a:ea typeface="Calibri"/>
                <a:cs typeface="Times New Roman"/>
              </a:rPr>
              <a:t>to view outstanding loan amount</a:t>
            </a:r>
            <a:endParaRPr lang="en-US" sz="2800" dirty="0">
              <a:ea typeface="Calibri"/>
              <a:cs typeface="Times New Roman"/>
            </a:endParaRPr>
          </a:p>
          <a:p>
            <a:pPr>
              <a:lnSpc>
                <a:spcPct val="115000"/>
              </a:lnSpc>
              <a:spcBef>
                <a:spcPts val="0"/>
              </a:spcBef>
            </a:pPr>
            <a:r>
              <a:rPr lang="en-US" dirty="0">
                <a:latin typeface="Times New Roman"/>
                <a:ea typeface="Calibri"/>
                <a:cs typeface="Times New Roman"/>
              </a:rPr>
              <a:t>Ability to request a new loan amount within credit limit</a:t>
            </a:r>
            <a:endParaRPr lang="en-US" sz="2800" dirty="0">
              <a:ea typeface="Calibri"/>
              <a:cs typeface="Times New Roman"/>
            </a:endParaRPr>
          </a:p>
          <a:p>
            <a:pPr>
              <a:lnSpc>
                <a:spcPct val="115000"/>
              </a:lnSpc>
              <a:spcBef>
                <a:spcPts val="0"/>
              </a:spcBef>
            </a:pPr>
            <a:r>
              <a:rPr lang="en-US" dirty="0">
                <a:latin typeface="Times New Roman"/>
                <a:ea typeface="Calibri"/>
                <a:cs typeface="Times New Roman"/>
              </a:rPr>
              <a:t>Ability to make online payments</a:t>
            </a:r>
            <a:endParaRPr lang="en-US" sz="2800" dirty="0">
              <a:ea typeface="Calibri"/>
              <a:cs typeface="Times New Roman"/>
            </a:endParaRPr>
          </a:p>
          <a:p>
            <a:pPr>
              <a:lnSpc>
                <a:spcPct val="115000"/>
              </a:lnSpc>
              <a:spcBef>
                <a:spcPts val="0"/>
              </a:spcBef>
            </a:pPr>
            <a:r>
              <a:rPr lang="en-US" dirty="0">
                <a:latin typeface="Times New Roman"/>
                <a:ea typeface="Calibri"/>
                <a:cs typeface="Times New Roman"/>
              </a:rPr>
              <a:t>Ability to view withdrawal and payment history</a:t>
            </a:r>
            <a:endParaRPr lang="en-US" sz="2800" dirty="0">
              <a:ea typeface="Calibri"/>
              <a:cs typeface="Times New Roman"/>
            </a:endParaRPr>
          </a:p>
          <a:p>
            <a:pPr marL="0" lvl="0" indent="0">
              <a:lnSpc>
                <a:spcPct val="115000"/>
              </a:lnSpc>
              <a:spcBef>
                <a:spcPts val="0"/>
              </a:spcBef>
              <a:buNone/>
            </a:pPr>
            <a:endParaRPr lang="en-US" dirty="0" smtClean="0"/>
          </a:p>
          <a:p>
            <a:pPr marL="0" indent="0">
              <a:buNone/>
            </a:pPr>
            <a:endParaRPr lang="en-US" dirty="0"/>
          </a:p>
        </p:txBody>
      </p:sp>
    </p:spTree>
    <p:extLst>
      <p:ext uri="{BB962C8B-B14F-4D97-AF65-F5344CB8AC3E}">
        <p14:creationId xmlns:p14="http://schemas.microsoft.com/office/powerpoint/2010/main" val="940608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 </a:t>
            </a:r>
            <a:endParaRPr lang="en-US" dirty="0"/>
          </a:p>
        </p:txBody>
      </p:sp>
      <p:sp>
        <p:nvSpPr>
          <p:cNvPr id="3" name="Content Placeholder 2"/>
          <p:cNvSpPr>
            <a:spLocks noGrp="1"/>
          </p:cNvSpPr>
          <p:nvPr>
            <p:ph idx="1"/>
          </p:nvPr>
        </p:nvSpPr>
        <p:spPr/>
        <p:txBody>
          <a:bodyPr/>
          <a:lstStyle/>
          <a:p>
            <a:pPr marL="0" indent="0">
              <a:buNone/>
            </a:pPr>
            <a:r>
              <a:rPr lang="en-US" dirty="0" smtClean="0"/>
              <a:t>On the admin side </a:t>
            </a:r>
            <a:r>
              <a:rPr lang="en-US" dirty="0"/>
              <a:t>This </a:t>
            </a:r>
            <a:r>
              <a:rPr lang="en-US" dirty="0" smtClean="0"/>
              <a:t>software allows admins  the Ability to</a:t>
            </a:r>
          </a:p>
          <a:p>
            <a:r>
              <a:rPr lang="en-US" dirty="0"/>
              <a:t>  View a list of all credit requests </a:t>
            </a:r>
            <a:r>
              <a:rPr lang="en-US" dirty="0" smtClean="0"/>
              <a:t>from customers and non customers</a:t>
            </a:r>
          </a:p>
          <a:p>
            <a:r>
              <a:rPr lang="en-US" dirty="0"/>
              <a:t> Approve or reject credit </a:t>
            </a:r>
            <a:r>
              <a:rPr lang="en-US" dirty="0" smtClean="0"/>
              <a:t>requests</a:t>
            </a:r>
          </a:p>
          <a:p>
            <a:r>
              <a:rPr lang="en-US" dirty="0" smtClean="0"/>
              <a:t> Activate or deactivate users </a:t>
            </a:r>
            <a:r>
              <a:rPr lang="en-US" dirty="0"/>
              <a:t>from the system</a:t>
            </a:r>
          </a:p>
          <a:p>
            <a:r>
              <a:rPr lang="en-US" dirty="0"/>
              <a:t>Setup users’ payment due dates</a:t>
            </a:r>
            <a:endParaRPr lang="en-US" dirty="0" smtClean="0"/>
          </a:p>
          <a:p>
            <a:pPr marL="0" indent="0">
              <a:buNone/>
            </a:pPr>
            <a:endParaRPr lang="en-US" dirty="0"/>
          </a:p>
        </p:txBody>
      </p:sp>
    </p:spTree>
    <p:extLst>
      <p:ext uri="{BB962C8B-B14F-4D97-AF65-F5344CB8AC3E}">
        <p14:creationId xmlns:p14="http://schemas.microsoft.com/office/powerpoint/2010/main" val="1031302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Prier knowledge </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My prier knowledge before entering this project </a:t>
            </a:r>
          </a:p>
          <a:p>
            <a:r>
              <a:rPr lang="en-US" dirty="0" smtClean="0"/>
              <a:t>Programing in JAVA </a:t>
            </a:r>
          </a:p>
          <a:p>
            <a:r>
              <a:rPr lang="en-US" dirty="0" smtClean="0"/>
              <a:t>A little HTML /CSS</a:t>
            </a:r>
          </a:p>
          <a:p>
            <a:r>
              <a:rPr lang="en-US" dirty="0" smtClean="0"/>
              <a:t>A little Database skill </a:t>
            </a:r>
          </a:p>
          <a:p>
            <a:pPr marL="0" indent="0">
              <a:buNone/>
            </a:pPr>
            <a:r>
              <a:rPr lang="en-US" dirty="0" smtClean="0"/>
              <a:t>What truly helped me in getting this project started  </a:t>
            </a:r>
          </a:p>
          <a:p>
            <a:r>
              <a:rPr lang="en-US" dirty="0"/>
              <a:t>Dr. M Carol </a:t>
            </a:r>
            <a:r>
              <a:rPr lang="en-US" dirty="0" err="1" smtClean="0"/>
              <a:t>Hoeke</a:t>
            </a:r>
            <a:endParaRPr lang="en-US" dirty="0" smtClean="0"/>
          </a:p>
          <a:p>
            <a:r>
              <a:rPr lang="en-US" dirty="0" err="1" smtClean="0"/>
              <a:t>Anaja</a:t>
            </a:r>
            <a:r>
              <a:rPr lang="en-US" dirty="0" smtClean="0"/>
              <a:t> </a:t>
            </a:r>
            <a:r>
              <a:rPr lang="en-US" dirty="0" err="1" smtClean="0"/>
              <a:t>Metteluse</a:t>
            </a:r>
            <a:r>
              <a:rPr lang="en-US" dirty="0" smtClean="0"/>
              <a:t> </a:t>
            </a:r>
          </a:p>
          <a:p>
            <a:r>
              <a:rPr lang="en-US" dirty="0" smtClean="0"/>
              <a:t>Al </a:t>
            </a:r>
            <a:r>
              <a:rPr lang="en-US" dirty="0" err="1"/>
              <a:t>D</a:t>
            </a:r>
            <a:r>
              <a:rPr lang="en-US" dirty="0" err="1" smtClean="0"/>
              <a:t>elcy</a:t>
            </a:r>
            <a:endParaRPr lang="en-US" dirty="0" smtClean="0"/>
          </a:p>
          <a:p>
            <a:pPr marL="0" indent="0">
              <a:buNone/>
            </a:pPr>
            <a:endParaRPr lang="en-US" dirty="0"/>
          </a:p>
        </p:txBody>
      </p:sp>
    </p:spTree>
    <p:extLst>
      <p:ext uri="{BB962C8B-B14F-4D97-AF65-F5344CB8AC3E}">
        <p14:creationId xmlns:p14="http://schemas.microsoft.com/office/powerpoint/2010/main" val="364323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Sites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solidFill>
                  <a:prstClr val="black"/>
                </a:solidFill>
              </a:rPr>
              <a:t>Website called http://courses.caveofprogramming.com</a:t>
            </a:r>
            <a:r>
              <a:rPr lang="en-US" dirty="0" smtClean="0">
                <a:solidFill>
                  <a:prstClr val="black"/>
                </a:solidFill>
              </a:rPr>
              <a:t>/</a:t>
            </a:r>
            <a:endParaRPr lang="en-US" dirty="0" smtClean="0"/>
          </a:p>
          <a:p>
            <a:r>
              <a:rPr lang="en-US" dirty="0" err="1" smtClean="0"/>
              <a:t>mkyong</a:t>
            </a:r>
            <a:endParaRPr lang="en-US" dirty="0"/>
          </a:p>
          <a:p>
            <a:pPr marL="0" indent="0">
              <a:buNone/>
            </a:pPr>
            <a:r>
              <a:rPr lang="en-US" dirty="0">
                <a:hlinkClick r:id="rId3"/>
              </a:rPr>
              <a:t>http://www.mkyong.com/spring-security/spring-security-form-login-using-database</a:t>
            </a:r>
            <a:r>
              <a:rPr lang="en-US" dirty="0" smtClean="0">
                <a:hlinkClick r:id="rId3"/>
              </a:rPr>
              <a:t>/</a:t>
            </a:r>
            <a:endParaRPr lang="en-US" dirty="0" smtClean="0"/>
          </a:p>
          <a:p>
            <a:r>
              <a:rPr lang="en-US" dirty="0" smtClean="0">
                <a:solidFill>
                  <a:srgbClr val="3B5998"/>
                </a:solidFill>
                <a:latin typeface="+mj-lt"/>
                <a:hlinkClick r:id="rId4"/>
              </a:rPr>
              <a:t>http</a:t>
            </a:r>
            <a:r>
              <a:rPr lang="en-US" dirty="0">
                <a:solidFill>
                  <a:srgbClr val="3B5998"/>
                </a:solidFill>
                <a:latin typeface="+mj-lt"/>
                <a:hlinkClick r:id="rId4"/>
              </a:rPr>
              <a:t>://</a:t>
            </a:r>
            <a:r>
              <a:rPr lang="en-US" dirty="0" smtClean="0">
                <a:solidFill>
                  <a:srgbClr val="3B5998"/>
                </a:solidFill>
                <a:latin typeface="+mj-lt"/>
                <a:hlinkClick r:id="rId4"/>
              </a:rPr>
              <a:t>www.javacodegeeks.com/2013/04/spring-mvc-hibernate-maven-crud-operations-example.html</a:t>
            </a:r>
            <a:endParaRPr lang="en-US" dirty="0" smtClean="0">
              <a:solidFill>
                <a:srgbClr val="3B5998"/>
              </a:solidFill>
              <a:latin typeface="+mj-lt"/>
            </a:endParaRPr>
          </a:p>
          <a:p>
            <a:r>
              <a:rPr lang="en-US" u="sng" dirty="0">
                <a:solidFill>
                  <a:srgbClr val="3B5998"/>
                </a:solidFill>
                <a:latin typeface="Helvetica"/>
                <a:hlinkClick r:id="rId5"/>
              </a:rPr>
              <a:t>http://www.dineshonjava.com/2012/12/spring-3-mvc-tiles-plugin-with-example.html#.VGe5-8mEcw0</a:t>
            </a:r>
            <a:endParaRPr lang="en-US" dirty="0">
              <a:solidFill>
                <a:srgbClr val="373E4D"/>
              </a:solidFill>
              <a:latin typeface="Helvetica"/>
            </a:endParaRPr>
          </a:p>
          <a:p>
            <a:endParaRPr lang="en-US" dirty="0" smtClean="0">
              <a:solidFill>
                <a:srgbClr val="3B5998"/>
              </a:solidFill>
              <a:latin typeface="+mj-lt"/>
            </a:endParaRPr>
          </a:p>
          <a:p>
            <a:endParaRPr lang="en-US" dirty="0">
              <a:solidFill>
                <a:srgbClr val="373E4D"/>
              </a:solidFill>
              <a:latin typeface="+mj-lt"/>
            </a:endParaRPr>
          </a:p>
          <a:p>
            <a:pPr marL="0" indent="0">
              <a:buNone/>
            </a:pPr>
            <a:endParaRPr lang="en-US" dirty="0"/>
          </a:p>
        </p:txBody>
      </p:sp>
    </p:spTree>
    <p:extLst>
      <p:ext uri="{BB962C8B-B14F-4D97-AF65-F5344CB8AC3E}">
        <p14:creationId xmlns:p14="http://schemas.microsoft.com/office/powerpoint/2010/main" val="321712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 </a:t>
            </a:r>
            <a:endParaRPr lang="en-US" dirty="0"/>
          </a:p>
        </p:txBody>
      </p:sp>
      <p:sp>
        <p:nvSpPr>
          <p:cNvPr id="3" name="Content Placeholder 2"/>
          <p:cNvSpPr>
            <a:spLocks noGrp="1"/>
          </p:cNvSpPr>
          <p:nvPr>
            <p:ph idx="1"/>
          </p:nvPr>
        </p:nvSpPr>
        <p:spPr>
          <a:xfrm>
            <a:off x="381000" y="1600200"/>
            <a:ext cx="8305800" cy="5105400"/>
          </a:xfrm>
        </p:spPr>
        <p:txBody>
          <a:bodyPr>
            <a:normAutofit fontScale="92500" lnSpcReduction="10000"/>
          </a:bodyPr>
          <a:lstStyle/>
          <a:p>
            <a:r>
              <a:rPr lang="en-US" dirty="0"/>
              <a:t>This web application will be able to run on any web browser. Here are the technologies used:   </a:t>
            </a:r>
          </a:p>
          <a:p>
            <a:pPr lvl="0"/>
            <a:r>
              <a:rPr lang="en-US" dirty="0"/>
              <a:t>Eclipse Indigo with JDK 1.6 </a:t>
            </a:r>
            <a:endParaRPr lang="en-US" dirty="0" smtClean="0"/>
          </a:p>
          <a:p>
            <a:pPr lvl="0"/>
            <a:r>
              <a:rPr lang="en-US" dirty="0" smtClean="0"/>
              <a:t>J2EE</a:t>
            </a:r>
            <a:endParaRPr lang="en-US" dirty="0"/>
          </a:p>
          <a:p>
            <a:pPr lvl="0"/>
            <a:r>
              <a:rPr lang="en-US" dirty="0"/>
              <a:t>Apache Tomcat web server</a:t>
            </a:r>
          </a:p>
          <a:p>
            <a:pPr lvl="0"/>
            <a:r>
              <a:rPr lang="en-US" dirty="0"/>
              <a:t>MySQL Server 5.6 </a:t>
            </a:r>
            <a:r>
              <a:rPr lang="en-US" dirty="0" smtClean="0"/>
              <a:t>database</a:t>
            </a:r>
          </a:p>
          <a:p>
            <a:pPr lvl="0"/>
            <a:r>
              <a:rPr lang="en-US" dirty="0" smtClean="0"/>
              <a:t>BCRYP</a:t>
            </a:r>
            <a:r>
              <a:rPr lang="en-US" dirty="0"/>
              <a:t>T</a:t>
            </a:r>
            <a:r>
              <a:rPr lang="en-US" dirty="0" smtClean="0"/>
              <a:t> encryption for password  encryption</a:t>
            </a:r>
            <a:endParaRPr lang="en-US" dirty="0"/>
          </a:p>
          <a:p>
            <a:pPr lvl="0"/>
            <a:r>
              <a:rPr lang="en-US" dirty="0"/>
              <a:t>Spring MVC</a:t>
            </a:r>
          </a:p>
          <a:p>
            <a:pPr lvl="0"/>
            <a:r>
              <a:rPr lang="en-US" dirty="0"/>
              <a:t>Hibernate (Object-relational mapping API for data persistence</a:t>
            </a:r>
            <a:r>
              <a:rPr lang="en-US" dirty="0" smtClean="0"/>
              <a:t>)</a:t>
            </a:r>
          </a:p>
          <a:p>
            <a:pPr lvl="0"/>
            <a:endParaRPr lang="en-US" dirty="0"/>
          </a:p>
          <a:p>
            <a:endParaRPr lang="en-US" dirty="0"/>
          </a:p>
        </p:txBody>
      </p:sp>
    </p:spTree>
    <p:extLst>
      <p:ext uri="{BB962C8B-B14F-4D97-AF65-F5344CB8AC3E}">
        <p14:creationId xmlns:p14="http://schemas.microsoft.com/office/powerpoint/2010/main" val="2103205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4788" y="1371600"/>
            <a:ext cx="6973146" cy="5410200"/>
          </a:xfrm>
        </p:spPr>
      </p:pic>
    </p:spTree>
    <p:extLst>
      <p:ext uri="{BB962C8B-B14F-4D97-AF65-F5344CB8AC3E}">
        <p14:creationId xmlns:p14="http://schemas.microsoft.com/office/powerpoint/2010/main" val="400656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xml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593127"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5985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8958</TotalTime>
  <Words>1342</Words>
  <Application>Microsoft Office PowerPoint</Application>
  <PresentationFormat>On-screen Show (4:3)</PresentationFormat>
  <Paragraphs>110</Paragraphs>
  <Slides>23</Slides>
  <Notes>11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Computerized Cash Advance System</vt:lpstr>
      <vt:lpstr>Project Motivation </vt:lpstr>
      <vt:lpstr>Project Objective </vt:lpstr>
      <vt:lpstr>Project Objective </vt:lpstr>
      <vt:lpstr>Prier knowledge </vt:lpstr>
      <vt:lpstr>Sites </vt:lpstr>
      <vt:lpstr>Technologies used </vt:lpstr>
      <vt:lpstr>SYSTEM ARCHITECTURE</vt:lpstr>
      <vt:lpstr>Web xml</vt:lpstr>
      <vt:lpstr>Dispatcher servlet xml </vt:lpstr>
      <vt:lpstr>My files </vt:lpstr>
      <vt:lpstr>Main Controll  </vt:lpstr>
      <vt:lpstr>Spring MVC </vt:lpstr>
      <vt:lpstr>Spring MVC</vt:lpstr>
      <vt:lpstr>SYSTEM ARCHITECTURE</vt:lpstr>
      <vt:lpstr>XMl file  </vt:lpstr>
      <vt:lpstr>POJO file</vt:lpstr>
      <vt:lpstr>DAO files </vt:lpstr>
      <vt:lpstr> Hibernate</vt:lpstr>
      <vt:lpstr>DATABASE ARCHITECTURE</vt:lpstr>
      <vt:lpstr>TABLE</vt:lpstr>
      <vt:lpstr>HUMAN INTERFACE DESIGN</vt:lpstr>
      <vt:lpstr>Demonstration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Computerized Cash Advance System</dc:title>
  <dc:creator>Clement Beauvais</dc:creator>
  <cp:lastModifiedBy>Clement Beauvais</cp:lastModifiedBy>
  <cp:revision>16</cp:revision>
  <dcterms:created xsi:type="dcterms:W3CDTF">2014-11-21T21:02:44Z</dcterms:created>
  <dcterms:modified xsi:type="dcterms:W3CDTF">2014-12-07T01:32:46Z</dcterms:modified>
</cp:coreProperties>
</file>