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13"/>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14"/>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15"/>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13"/>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13"/>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14"/>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Selection_(relational_algebra)#cite_note-Codd1970-1"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3.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4.tif"/><Relationship Id="rId4" Type="http://schemas.openxmlformats.org/officeDocument/2006/relationships/image" Target="../media/image2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obed Beauvile                                                                                                                     05/06/2020"/>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lvl="5" marL="0" indent="0" defTabSz="825500">
              <a:lnSpc>
                <a:spcPct val="100000"/>
              </a:lnSpc>
              <a:spcBef>
                <a:spcPts val="0"/>
              </a:spcBef>
              <a:buSzTx/>
              <a:buNone/>
              <a:defRPr b="1" sz="3600"/>
            </a:pPr>
            <a:r>
              <a:t>Robed Beauvile                                                                                                                     05/06/2020</a:t>
            </a:r>
          </a:p>
        </p:txBody>
      </p:sp>
      <p:sp>
        <p:nvSpPr>
          <p:cNvPr id="152" name="Let’s learn SQL through Set Theory!"/>
          <p:cNvSpPr txBox="1"/>
          <p:nvPr>
            <p:ph type="ctrTitle"/>
          </p:nvPr>
        </p:nvSpPr>
        <p:spPr>
          <a:prstGeom prst="rect">
            <a:avLst/>
          </a:prstGeom>
        </p:spPr>
        <p:txBody>
          <a:bodyPr/>
          <a:lstStyle/>
          <a:p>
            <a:pPr/>
            <a:r>
              <a:t>Let’s learn SQL through Set Theory!</a:t>
            </a:r>
          </a:p>
        </p:txBody>
      </p:sp>
      <p:sp>
        <p:nvSpPr>
          <p:cNvPr id="153" name="Part 1"/>
          <p:cNvSpPr txBox="1"/>
          <p:nvPr>
            <p:ph type="subTitle" sz="quarter" idx="1"/>
          </p:nvPr>
        </p:nvSpPr>
        <p:spPr>
          <a:prstGeom prst="rect">
            <a:avLst/>
          </a:prstGeom>
        </p:spPr>
        <p:txBody>
          <a:bodyPr/>
          <a:lstStyle/>
          <a:p>
            <a:pPr lvl="4" algn="ctr"/>
            <a:r>
              <a:t>Part 1</a:t>
            </a:r>
          </a:p>
        </p:txBody>
      </p:sp>
      <p:sp>
        <p:nvSpPr>
          <p:cNvPr id="154" name="Slide Number"/>
          <p:cNvSpPr txBox="1"/>
          <p:nvPr>
            <p:ph type="sldNum" sz="quarter" idx="2"/>
          </p:nvPr>
        </p:nvSpPr>
        <p:spPr>
          <a:xfrm>
            <a:off x="12071299" y="13080999"/>
            <a:ext cx="241402"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REATE TABLE"/>
          <p:cNvSpPr txBox="1"/>
          <p:nvPr>
            <p:ph type="title"/>
          </p:nvPr>
        </p:nvSpPr>
        <p:spPr>
          <a:prstGeom prst="rect">
            <a:avLst/>
          </a:prstGeom>
        </p:spPr>
        <p:txBody>
          <a:bodyPr/>
          <a:lstStyle/>
          <a:p>
            <a:pPr/>
            <a:r>
              <a:t>CREATE TABLE</a:t>
            </a:r>
          </a:p>
        </p:txBody>
      </p:sp>
      <p:sp>
        <p:nvSpPr>
          <p:cNvPr id="200" name="CREATE TABLE does just what it sounds like: it creates a table in the database. You can specify the name of the table and the columns that should be in the table.…"/>
          <p:cNvSpPr txBox="1"/>
          <p:nvPr>
            <p:ph type="body" idx="1"/>
          </p:nvPr>
        </p:nvSpPr>
        <p:spPr>
          <a:xfrm>
            <a:off x="1206500" y="2744980"/>
            <a:ext cx="21971000" cy="9759536"/>
          </a:xfrm>
          <a:prstGeom prst="rect">
            <a:avLst/>
          </a:prstGeom>
        </p:spPr>
        <p:txBody>
          <a:bodyPr/>
          <a:lstStyle/>
          <a:p>
            <a:pPr marL="469391" indent="-469391" defTabSz="1877520">
              <a:spcBef>
                <a:spcPts val="3400"/>
              </a:spcBef>
              <a:defRPr sz="3696"/>
            </a:pPr>
            <a:r>
              <a:rPr>
                <a:solidFill>
                  <a:schemeClr val="accent5"/>
                </a:solidFill>
              </a:rPr>
              <a:t>CREATE TABLE </a:t>
            </a:r>
            <a:r>
              <a:t>does just what it sounds like: it creates a table in the database. You can specify the name of the table and the columns that should be in the table.</a:t>
            </a:r>
          </a:p>
          <a:p>
            <a:pPr lvl="3" marL="0" indent="0" defTabSz="1877520">
              <a:spcBef>
                <a:spcPts val="3400"/>
              </a:spcBef>
              <a:buSzTx/>
              <a:buNone/>
              <a:defRPr sz="3696"/>
            </a:pPr>
            <a:r>
              <a:rPr>
                <a:solidFill>
                  <a:schemeClr val="accent5"/>
                </a:solidFill>
              </a:rPr>
              <a:t>CREATE TABLE</a:t>
            </a:r>
            <a:r>
              <a:t> table_name (</a:t>
            </a:r>
          </a:p>
          <a:p>
            <a:pPr lvl="3" marL="0" indent="0" defTabSz="1877520">
              <a:spcBef>
                <a:spcPts val="3400"/>
              </a:spcBef>
              <a:buSzTx/>
              <a:buNone/>
              <a:defRPr sz="3696"/>
            </a:pPr>
            <a:r>
              <a:t>    column_name_1 datatype,</a:t>
            </a:r>
          </a:p>
          <a:p>
            <a:pPr lvl="3" marL="0" indent="0" defTabSz="1877520">
              <a:spcBef>
                <a:spcPts val="3400"/>
              </a:spcBef>
              <a:buSzTx/>
              <a:buNone/>
              <a:defRPr sz="3696"/>
            </a:pPr>
            <a:r>
              <a:t>    column_name_2 datatype,</a:t>
            </a:r>
          </a:p>
          <a:p>
            <a:pPr lvl="3" marL="0" indent="0" defTabSz="1877520">
              <a:spcBef>
                <a:spcPts val="3400"/>
              </a:spcBef>
              <a:buSzTx/>
              <a:buNone/>
              <a:defRPr sz="3696"/>
            </a:pPr>
            <a:r>
              <a:t>    column_name_3 datatype</a:t>
            </a:r>
          </a:p>
          <a:p>
            <a:pPr lvl="5" marL="0" indent="0" defTabSz="1877520">
              <a:spcBef>
                <a:spcPts val="3400"/>
              </a:spcBef>
              <a:buSzTx/>
              <a:buNone/>
              <a:defRPr sz="3696"/>
            </a:pPr>
            <a:r>
              <a:t>                       .</a:t>
            </a:r>
          </a:p>
          <a:p>
            <a:pPr lvl="5" marL="0" indent="0" defTabSz="1877520">
              <a:spcBef>
                <a:spcPts val="3400"/>
              </a:spcBef>
              <a:buSzTx/>
              <a:buNone/>
              <a:defRPr sz="3696"/>
            </a:pPr>
            <a:r>
              <a:t>                       .</a:t>
            </a:r>
          </a:p>
          <a:p>
            <a:pPr lvl="5" marL="0" indent="0" defTabSz="1877520">
              <a:spcBef>
                <a:spcPts val="3400"/>
              </a:spcBef>
              <a:buSzTx/>
              <a:buNone/>
              <a:defRPr sz="3696"/>
            </a:pPr>
            <a:r>
              <a:t>                       .</a:t>
            </a:r>
          </a:p>
          <a:p>
            <a:pPr lvl="5" marL="0" indent="0" defTabSz="1877520">
              <a:spcBef>
                <a:spcPts val="3400"/>
              </a:spcBef>
              <a:buSzTx/>
              <a:buNone/>
              <a:defRPr sz="3696"/>
            </a:pPr>
            <a:r>
              <a:t>   column_name_(</a:t>
            </a:r>
            <a14:m>
              <m:oMath>
                <m:r>
                  <a:rPr xmlns:a="http://schemas.openxmlformats.org/drawingml/2006/main" sz="4800" i="1">
                    <a:solidFill>
                      <a:srgbClr val="EE210C"/>
                    </a:solidFill>
                    <a:latin typeface="Cambria Math" panose="02040503050406030204" pitchFamily="18" charset="0"/>
                  </a:rPr>
                  <m:t>n</m:t>
                </m:r>
              </m:oMath>
            </a14:m>
            <a:r>
              <a:t>) datatype     </a:t>
            </a:r>
          </a:p>
          <a:p>
            <a:pPr lvl="3" marL="0" indent="0" defTabSz="1877520">
              <a:spcBef>
                <a:spcPts val="3400"/>
              </a:spcBef>
              <a:buSzTx/>
              <a:buNone/>
              <a:defRPr sz="3696"/>
            </a:pPr>
            <a:r>
              <a:t>);</a:t>
            </a:r>
          </a:p>
        </p:txBody>
      </p:sp>
      <p:pic>
        <p:nvPicPr>
          <p:cNvPr id="201" name="Screen Shot 2020-05-04 at 1.03.21 PM.png" descr="Screen Shot 2020-05-04 at 1.03.21 PM.png"/>
          <p:cNvPicPr>
            <a:picLocks noChangeAspect="1"/>
          </p:cNvPicPr>
          <p:nvPr/>
        </p:nvPicPr>
        <p:blipFill>
          <a:blip r:embed="rId2">
            <a:extLst/>
          </a:blip>
          <a:stretch>
            <a:fillRect/>
          </a:stretch>
        </p:blipFill>
        <p:spPr>
          <a:xfrm>
            <a:off x="12633782" y="4630644"/>
            <a:ext cx="10172645" cy="6680954"/>
          </a:xfrm>
          <a:prstGeom prst="rect">
            <a:avLst/>
          </a:prstGeom>
          <a:ln w="12700">
            <a:miter lim="400000"/>
          </a:ln>
        </p:spPr>
      </p:pic>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INSERT and VALUES"/>
          <p:cNvSpPr txBox="1"/>
          <p:nvPr>
            <p:ph type="title"/>
          </p:nvPr>
        </p:nvSpPr>
        <p:spPr>
          <a:xfrm>
            <a:off x="1206500" y="531279"/>
            <a:ext cx="11454194" cy="1433163"/>
          </a:xfrm>
          <a:prstGeom prst="rect">
            <a:avLst/>
          </a:prstGeom>
        </p:spPr>
        <p:txBody>
          <a:bodyPr/>
          <a:lstStyle/>
          <a:p>
            <a:pPr/>
            <a:r>
              <a:t>INSERT and VALUES</a:t>
            </a:r>
          </a:p>
        </p:txBody>
      </p:sp>
      <p:sp>
        <p:nvSpPr>
          <p:cNvPr id="205" name="INSERT INTO table_name (column1, column2, column3, …, column( ))…"/>
          <p:cNvSpPr txBox="1"/>
          <p:nvPr>
            <p:ph type="body" idx="1"/>
          </p:nvPr>
        </p:nvSpPr>
        <p:spPr>
          <a:xfrm>
            <a:off x="1206500" y="2577698"/>
            <a:ext cx="21971000" cy="10731439"/>
          </a:xfrm>
          <a:prstGeom prst="rect">
            <a:avLst/>
          </a:prstGeom>
        </p:spPr>
        <p:txBody>
          <a:bodyPr/>
          <a:lstStyle/>
          <a:p>
            <a:pPr marL="0" indent="0" defTabSz="1609303">
              <a:spcBef>
                <a:spcPts val="2900"/>
              </a:spcBef>
              <a:buSzTx/>
              <a:buNone/>
              <a:defRPr sz="3168"/>
            </a:pPr>
            <a:r>
              <a:rPr>
                <a:solidFill>
                  <a:schemeClr val="accent5"/>
                </a:solidFill>
              </a:rPr>
              <a:t>INSERT INTO</a:t>
            </a:r>
            <a:r>
              <a:t> </a:t>
            </a:r>
            <a:r>
              <a:rPr i="1"/>
              <a:t>table_name</a:t>
            </a:r>
            <a:r>
              <a:t> (</a:t>
            </a:r>
            <a:r>
              <a:rPr i="1"/>
              <a:t>column1</a:t>
            </a:r>
            <a:r>
              <a:t>,</a:t>
            </a:r>
            <a:r>
              <a:rPr i="1"/>
              <a:t> column2</a:t>
            </a:r>
            <a:r>
              <a:t>,</a:t>
            </a:r>
            <a:r>
              <a:rPr i="1"/>
              <a:t> column3</a:t>
            </a:r>
            <a:r>
              <a:t>, …, </a:t>
            </a:r>
            <a:r>
              <a:rPr i="1"/>
              <a:t>column</a:t>
            </a:r>
            <a:r>
              <a:t>(</a:t>
            </a:r>
            <a14:m>
              <m:oMath>
                <m:r>
                  <a:rPr xmlns:a="http://schemas.openxmlformats.org/drawingml/2006/main" sz="4150" i="1">
                    <a:solidFill>
                      <a:srgbClr val="EE210C"/>
                    </a:solidFill>
                    <a:latin typeface="Cambria Math" panose="02040503050406030204" pitchFamily="18" charset="0"/>
                  </a:rPr>
                  <m:t>n</m:t>
                </m:r>
              </m:oMath>
            </a14:m>
            <a:r>
              <a:t>))</a:t>
            </a:r>
          </a:p>
          <a:p>
            <a:pPr marL="0" indent="0" defTabSz="1609303">
              <a:spcBef>
                <a:spcPts val="2900"/>
              </a:spcBef>
              <a:buSzTx/>
              <a:buNone/>
              <a:defRPr sz="3168"/>
            </a:pPr>
            <a:r>
              <a:rPr>
                <a:solidFill>
                  <a:schemeClr val="accent5"/>
                </a:solidFill>
              </a:rPr>
              <a:t>VALUES</a:t>
            </a:r>
            <a:r>
              <a:t> (</a:t>
            </a:r>
            <a:r>
              <a:rPr i="1"/>
              <a:t>value1</a:t>
            </a:r>
            <a:r>
              <a:t>,</a:t>
            </a:r>
            <a:r>
              <a:rPr i="1"/>
              <a:t> value2</a:t>
            </a:r>
            <a:r>
              <a:t>,</a:t>
            </a:r>
            <a:r>
              <a:rPr i="1"/>
              <a:t> value3</a:t>
            </a:r>
            <a:r>
              <a:t>, …, </a:t>
            </a:r>
            <a:r>
              <a:rPr i="1"/>
              <a:t>value</a:t>
            </a:r>
            <a:r>
              <a:t>(</a:t>
            </a:r>
            <a14:m>
              <m:oMath>
                <m:r>
                  <a:rPr xmlns:a="http://schemas.openxmlformats.org/drawingml/2006/main" sz="4150" i="1">
                    <a:solidFill>
                      <a:srgbClr val="EE210C"/>
                    </a:solidFill>
                    <a:latin typeface="Cambria Math" panose="02040503050406030204" pitchFamily="18" charset="0"/>
                  </a:rPr>
                  <m:t>n</m:t>
                </m:r>
              </m:oMath>
            </a14:m>
            <a:r>
              <a:t>));</a:t>
            </a:r>
          </a:p>
          <a:p>
            <a:pPr marL="0" indent="0" defTabSz="1609303">
              <a:spcBef>
                <a:spcPts val="2900"/>
              </a:spcBef>
              <a:buSzTx/>
              <a:buNone/>
              <a:defRPr b="1" sz="3564"/>
            </a:pPr>
            <a:r>
              <a:t>FOR EXAMPLE:</a:t>
            </a:r>
          </a:p>
          <a:p>
            <a:pPr marL="0" indent="0" defTabSz="1609303">
              <a:spcBef>
                <a:spcPts val="2900"/>
              </a:spcBef>
              <a:buSzTx/>
              <a:buNone/>
              <a:defRPr sz="3168"/>
            </a:pPr>
            <a:r>
              <a:rPr>
                <a:solidFill>
                  <a:schemeClr val="accent5"/>
                </a:solidFill>
              </a:rPr>
              <a:t>INSERT INTO</a:t>
            </a:r>
            <a:r>
              <a:t> Person ( Name, Age, Weight )</a:t>
            </a:r>
          </a:p>
          <a:p>
            <a:pPr marL="0" indent="0" defTabSz="1609303">
              <a:spcBef>
                <a:spcPts val="2900"/>
              </a:spcBef>
              <a:buSzTx/>
              <a:buNone/>
              <a:defRPr sz="3168"/>
            </a:pPr>
            <a:r>
              <a:rPr>
                <a:solidFill>
                  <a:schemeClr val="accent5"/>
                </a:solidFill>
              </a:rPr>
              <a:t>VALUES</a:t>
            </a:r>
            <a:r>
              <a:t> ('Harry', 34, 80);</a:t>
            </a:r>
          </a:p>
          <a:p>
            <a:pPr marL="0" indent="0" defTabSz="1609303">
              <a:spcBef>
                <a:spcPts val="2900"/>
              </a:spcBef>
              <a:buSzTx/>
              <a:buNone/>
              <a:defRPr sz="3168"/>
            </a:pPr>
            <a:r>
              <a:rPr>
                <a:solidFill>
                  <a:schemeClr val="accent5"/>
                </a:solidFill>
              </a:rPr>
              <a:t>INSERT INTO</a:t>
            </a:r>
            <a:r>
              <a:t> Person ( Name, Age, Weight )</a:t>
            </a:r>
          </a:p>
          <a:p>
            <a:pPr marL="0" indent="0" defTabSz="1609303">
              <a:spcBef>
                <a:spcPts val="2900"/>
              </a:spcBef>
              <a:buSzTx/>
              <a:buNone/>
              <a:defRPr sz="3168"/>
            </a:pPr>
            <a:r>
              <a:rPr>
                <a:solidFill>
                  <a:schemeClr val="accent5"/>
                </a:solidFill>
              </a:rPr>
              <a:t>VALUES</a:t>
            </a:r>
            <a:r>
              <a:t> ('Sally', 28, 64);;</a:t>
            </a:r>
          </a:p>
          <a:p>
            <a:pPr marL="0" indent="0" defTabSz="1609303">
              <a:spcBef>
                <a:spcPts val="2900"/>
              </a:spcBef>
              <a:buSzTx/>
              <a:buNone/>
              <a:defRPr sz="3168"/>
            </a:pPr>
            <a:r>
              <a:rPr>
                <a:solidFill>
                  <a:schemeClr val="accent5"/>
                </a:solidFill>
              </a:rPr>
              <a:t>INSERT INTO</a:t>
            </a:r>
            <a:r>
              <a:t> Person ( Name, Age, Weight )</a:t>
            </a:r>
          </a:p>
          <a:p>
            <a:pPr marL="0" indent="0" defTabSz="1609303">
              <a:spcBef>
                <a:spcPts val="2900"/>
              </a:spcBef>
              <a:buSzTx/>
              <a:buNone/>
              <a:defRPr sz="3168"/>
            </a:pPr>
            <a:r>
              <a:rPr>
                <a:solidFill>
                  <a:schemeClr val="accent5"/>
                </a:solidFill>
              </a:rPr>
              <a:t>VALUES</a:t>
            </a:r>
            <a:r>
              <a:t> ('George', 29, 70);</a:t>
            </a:r>
          </a:p>
          <a:p>
            <a:pPr marL="0" indent="0" defTabSz="1609303">
              <a:spcBef>
                <a:spcPts val="2900"/>
              </a:spcBef>
              <a:buSzTx/>
              <a:buNone/>
              <a:defRPr sz="3168"/>
            </a:pPr>
            <a:r>
              <a:rPr>
                <a:solidFill>
                  <a:schemeClr val="accent5"/>
                </a:solidFill>
              </a:rPr>
              <a:t>INSERT INTO</a:t>
            </a:r>
            <a:r>
              <a:t> Person ( Name, Age, Weight )</a:t>
            </a:r>
          </a:p>
          <a:p>
            <a:pPr marL="0" indent="0" defTabSz="1609303">
              <a:spcBef>
                <a:spcPts val="2900"/>
              </a:spcBef>
              <a:buSzTx/>
              <a:buNone/>
              <a:defRPr sz="3168"/>
            </a:pPr>
            <a:r>
              <a:rPr>
                <a:solidFill>
                  <a:schemeClr val="accent5"/>
                </a:solidFill>
              </a:rPr>
              <a:t>VALUES</a:t>
            </a:r>
            <a:r>
              <a:t> ('Helena', 54, 54);</a:t>
            </a:r>
          </a:p>
          <a:p>
            <a:pPr marL="0" indent="0" defTabSz="1609303">
              <a:spcBef>
                <a:spcPts val="2900"/>
              </a:spcBef>
              <a:buSzTx/>
              <a:buNone/>
              <a:defRPr sz="3168"/>
            </a:pPr>
            <a:r>
              <a:rPr>
                <a:solidFill>
                  <a:schemeClr val="accent5"/>
                </a:solidFill>
              </a:rPr>
              <a:t>INSERT INTO</a:t>
            </a:r>
            <a:r>
              <a:t> Person ( Name, Age, Weight )</a:t>
            </a:r>
          </a:p>
          <a:p>
            <a:pPr marL="0" indent="0" defTabSz="1609303">
              <a:spcBef>
                <a:spcPts val="2900"/>
              </a:spcBef>
              <a:buSzTx/>
              <a:buNone/>
              <a:defRPr sz="3168"/>
            </a:pPr>
            <a:r>
              <a:rPr>
                <a:solidFill>
                  <a:schemeClr val="accent5"/>
                </a:solidFill>
              </a:rPr>
              <a:t>VALUES</a:t>
            </a:r>
            <a:r>
              <a:t> (‘Peter', 34, 80);</a:t>
            </a:r>
          </a:p>
        </p:txBody>
      </p:sp>
      <p:pic>
        <p:nvPicPr>
          <p:cNvPr id="206" name="Screen Shot 2020-05-03 at 11.41.31 AM.png" descr="Screen Shot 2020-05-03 at 11.41.31 AM.png"/>
          <p:cNvPicPr>
            <a:picLocks noChangeAspect="1"/>
          </p:cNvPicPr>
          <p:nvPr/>
        </p:nvPicPr>
        <p:blipFill>
          <a:blip r:embed="rId2">
            <a:extLst/>
          </a:blip>
          <a:stretch>
            <a:fillRect/>
          </a:stretch>
        </p:blipFill>
        <p:spPr>
          <a:xfrm>
            <a:off x="10914957" y="3409710"/>
            <a:ext cx="6476727" cy="9067416"/>
          </a:xfrm>
          <a:prstGeom prst="rect">
            <a:avLst/>
          </a:prstGeom>
          <a:ln w="12700">
            <a:miter lim="400000"/>
          </a:ln>
        </p:spPr>
      </p:pic>
      <p:sp>
        <p:nvSpPr>
          <p:cNvPr id="207" name="Person"/>
          <p:cNvSpPr txBox="1"/>
          <p:nvPr/>
        </p:nvSpPr>
        <p:spPr>
          <a:xfrm>
            <a:off x="12897849" y="12476695"/>
            <a:ext cx="2510943" cy="9325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600"/>
            </a:lvl1pPr>
          </a:lstStyle>
          <a:p>
            <a:pPr/>
            <a:r>
              <a:t>Person</a:t>
            </a:r>
          </a:p>
        </p:txBody>
      </p:sp>
      <p:sp>
        <p:nvSpPr>
          <p:cNvPr id="208" name="3-tuple"/>
          <p:cNvSpPr txBox="1"/>
          <p:nvPr/>
        </p:nvSpPr>
        <p:spPr>
          <a:xfrm>
            <a:off x="17771988" y="5312056"/>
            <a:ext cx="3431757" cy="9594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14:m>
              <m:oMath>
                <m:r>
                  <a:rPr xmlns:a="http://schemas.openxmlformats.org/drawingml/2006/main" sz="6200" i="1">
                    <a:solidFill>
                      <a:srgbClr val="FEFFFE"/>
                    </a:solidFill>
                    <a:latin typeface="Cambria Math" panose="02040503050406030204" pitchFamily="18" charset="0"/>
                  </a:rPr>
                  <m:t>⟵</m:t>
                </m:r>
              </m:oMath>
            </a14:m>
            <a:r>
              <a:t> 3-tuple</a:t>
            </a:r>
          </a:p>
        </p:txBody>
      </p:sp>
      <p:sp>
        <p:nvSpPr>
          <p:cNvPr id="209" name="3-tuple"/>
          <p:cNvSpPr txBox="1"/>
          <p:nvPr/>
        </p:nvSpPr>
        <p:spPr>
          <a:xfrm>
            <a:off x="17800857" y="6783349"/>
            <a:ext cx="3374018" cy="95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
                <m:r>
                  <a:rPr xmlns:a="http://schemas.openxmlformats.org/drawingml/2006/main" sz="6200" i="1">
                    <a:solidFill>
                      <a:srgbClr val="FEFFFE"/>
                    </a:solidFill>
                    <a:latin typeface="Cambria Math" panose="02040503050406030204" pitchFamily="18" charset="0"/>
                  </a:rPr>
                  <m:t>⟵</m:t>
                </m:r>
              </m:oMath>
            </a14:m>
            <a:r>
              <a:t> 3-tuple</a:t>
            </a:r>
          </a:p>
        </p:txBody>
      </p:sp>
      <p:sp>
        <p:nvSpPr>
          <p:cNvPr id="210" name="3-tuple"/>
          <p:cNvSpPr txBox="1"/>
          <p:nvPr/>
        </p:nvSpPr>
        <p:spPr>
          <a:xfrm>
            <a:off x="17800857" y="11384437"/>
            <a:ext cx="3374018" cy="95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
                <m:r>
                  <a:rPr xmlns:a="http://schemas.openxmlformats.org/drawingml/2006/main" sz="6200" i="1">
                    <a:solidFill>
                      <a:srgbClr val="FEFFFE"/>
                    </a:solidFill>
                    <a:latin typeface="Cambria Math" panose="02040503050406030204" pitchFamily="18" charset="0"/>
                  </a:rPr>
                  <m:t>⟵</m:t>
                </m:r>
              </m:oMath>
            </a14:m>
            <a:r>
              <a:t> 3-tuple</a:t>
            </a:r>
          </a:p>
        </p:txBody>
      </p:sp>
      <p:sp>
        <p:nvSpPr>
          <p:cNvPr id="211" name="3-tuple"/>
          <p:cNvSpPr txBox="1"/>
          <p:nvPr/>
        </p:nvSpPr>
        <p:spPr>
          <a:xfrm>
            <a:off x="17800857" y="9819540"/>
            <a:ext cx="3374018" cy="95945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
                <m:r>
                  <a:rPr xmlns:a="http://schemas.openxmlformats.org/drawingml/2006/main" sz="6200" i="1">
                    <a:solidFill>
                      <a:srgbClr val="FEFFFE"/>
                    </a:solidFill>
                    <a:latin typeface="Cambria Math" panose="02040503050406030204" pitchFamily="18" charset="0"/>
                  </a:rPr>
                  <m:t>⟵</m:t>
                </m:r>
              </m:oMath>
            </a14:m>
            <a:r>
              <a:t> 3-tuple</a:t>
            </a:r>
          </a:p>
        </p:txBody>
      </p:sp>
      <p:sp>
        <p:nvSpPr>
          <p:cNvPr id="212" name="3-tuple"/>
          <p:cNvSpPr txBox="1"/>
          <p:nvPr/>
        </p:nvSpPr>
        <p:spPr>
          <a:xfrm>
            <a:off x="17800857" y="8254642"/>
            <a:ext cx="3374018" cy="95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
                <m:r>
                  <a:rPr xmlns:a="http://schemas.openxmlformats.org/drawingml/2006/main" sz="6200" i="1">
                    <a:solidFill>
                      <a:srgbClr val="FEFFFE"/>
                    </a:solidFill>
                    <a:latin typeface="Cambria Math" panose="02040503050406030204" pitchFamily="18" charset="0"/>
                  </a:rPr>
                  <m:t>⟵</m:t>
                </m:r>
              </m:oMath>
            </a14:m>
            <a:r>
              <a:t> 3-tuple</a:t>
            </a:r>
          </a:p>
        </p:txBody>
      </p:sp>
      <p:sp>
        <p:nvSpPr>
          <p:cNvPr id="213" name="Equation"/>
          <p:cNvSpPr txBox="1"/>
          <p:nvPr/>
        </p:nvSpPr>
        <p:spPr>
          <a:xfrm>
            <a:off x="11745468" y="6748756"/>
            <a:ext cx="893065" cy="238964"/>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4800" i="1">
                      <a:solidFill>
                        <a:srgbClr val="FEFFFE"/>
                      </a:solidFill>
                      <a:latin typeface="Cambria Math" panose="02040503050406030204" pitchFamily="18" charset="0"/>
                    </a:rPr>
                    <m:t>⟵</m:t>
                  </m:r>
                </m:oMath>
              </m:oMathPara>
            </a14:m>
            <a:endParaRPr sz="4800">
              <a:solidFill>
                <a:srgbClr val="FFFFFF"/>
              </a:solidFill>
            </a:endParaRPr>
          </a:p>
        </p:txBody>
      </p:sp>
      <p:sp>
        <p:nvSpPr>
          <p:cNvPr id="214" name="Set"/>
          <p:cNvSpPr txBox="1"/>
          <p:nvPr/>
        </p:nvSpPr>
        <p:spPr>
          <a:xfrm>
            <a:off x="15488329" y="12463260"/>
            <a:ext cx="4569710" cy="9594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14:m>
              <m:oMath>
                <m:r>
                  <a:rPr xmlns:a="http://schemas.openxmlformats.org/drawingml/2006/main" sz="6200" i="1">
                    <a:solidFill>
                      <a:srgbClr val="FEFFFE"/>
                    </a:solidFill>
                    <a:latin typeface="Cambria Math" panose="02040503050406030204" pitchFamily="18" charset="0"/>
                  </a:rPr>
                  <m:t>⟵</m:t>
                </m:r>
              </m:oMath>
            </a14:m>
            <a:r>
              <a:t> Set</a:t>
            </a:r>
          </a:p>
        </p:txBody>
      </p:sp>
      <p:sp>
        <p:nvSpPr>
          <p:cNvPr id="215" name="(Name, Age, Weight)"/>
          <p:cNvSpPr txBox="1"/>
          <p:nvPr/>
        </p:nvSpPr>
        <p:spPr>
          <a:xfrm>
            <a:off x="17308766" y="3773539"/>
            <a:ext cx="7166340" cy="9594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14:m>
              <m:oMath>
                <m:r>
                  <a:rPr xmlns:a="http://schemas.openxmlformats.org/drawingml/2006/main" sz="6200" i="1">
                    <a:solidFill>
                      <a:srgbClr val="FEFFFE"/>
                    </a:solidFill>
                    <a:latin typeface="Cambria Math" panose="02040503050406030204" pitchFamily="18" charset="0"/>
                  </a:rPr>
                  <m:t>⟵</m:t>
                </m:r>
              </m:oMath>
            </a14:m>
            <a:r>
              <a:t> (Name, Age, Weight)</a:t>
            </a:r>
          </a:p>
        </p:txBody>
      </p:sp>
      <p:sp>
        <p:nvSpPr>
          <p:cNvPr id="2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ELECT and FROM"/>
          <p:cNvSpPr txBox="1"/>
          <p:nvPr>
            <p:ph type="title"/>
          </p:nvPr>
        </p:nvSpPr>
        <p:spPr>
          <a:prstGeom prst="rect">
            <a:avLst/>
          </a:prstGeom>
        </p:spPr>
        <p:txBody>
          <a:bodyPr/>
          <a:lstStyle>
            <a:lvl1pPr defTabSz="2170121">
              <a:lnSpc>
                <a:spcPct val="90000"/>
              </a:lnSpc>
              <a:spcBef>
                <a:spcPts val="4000"/>
              </a:spcBef>
              <a:defRPr spc="0" sz="8677"/>
            </a:lvl1pPr>
          </a:lstStyle>
          <a:p>
            <a:pPr/>
            <a:r>
              <a:t>SELECT and FROM</a:t>
            </a:r>
          </a:p>
        </p:txBody>
      </p:sp>
      <p:sp>
        <p:nvSpPr>
          <p:cNvPr id="219" name="The SELECT part of the command determines which columns of the DATA TABLE to show in the results.…"/>
          <p:cNvSpPr txBox="1"/>
          <p:nvPr>
            <p:ph type="body" idx="1"/>
          </p:nvPr>
        </p:nvSpPr>
        <p:spPr>
          <a:xfrm>
            <a:off x="995889" y="2663922"/>
            <a:ext cx="14685688" cy="9836778"/>
          </a:xfrm>
          <a:prstGeom prst="rect">
            <a:avLst/>
          </a:prstGeom>
        </p:spPr>
        <p:txBody>
          <a:bodyPr/>
          <a:lstStyle/>
          <a:p>
            <a:pPr marL="548639" indent="-548639" defTabSz="2194505">
              <a:spcBef>
                <a:spcPts val="4000"/>
              </a:spcBef>
              <a:defRPr sz="4319"/>
            </a:pPr>
            <a:r>
              <a:t>The </a:t>
            </a:r>
            <a:r>
              <a:rPr>
                <a:solidFill>
                  <a:schemeClr val="accent5"/>
                </a:solidFill>
                <a:latin typeface="Courier"/>
                <a:ea typeface="Courier"/>
                <a:cs typeface="Courier"/>
                <a:sym typeface="Courier"/>
              </a:rPr>
              <a:t>SELECT</a:t>
            </a:r>
            <a:r>
              <a:t> part of the command determines which columns of the </a:t>
            </a:r>
            <a:r>
              <a:rPr>
                <a:solidFill>
                  <a:schemeClr val="accent5"/>
                </a:solidFill>
              </a:rPr>
              <a:t>DATA TABLE</a:t>
            </a:r>
            <a:r>
              <a:t> to show in the results. </a:t>
            </a:r>
          </a:p>
          <a:p>
            <a:pPr marL="548639" indent="-548639" defTabSz="2194505">
              <a:spcBef>
                <a:spcPts val="4000"/>
              </a:spcBef>
              <a:defRPr sz="4319"/>
            </a:pPr>
            <a:r>
              <a:t>The example shows two columns </a:t>
            </a:r>
            <a:r>
              <a:rPr>
                <a:solidFill>
                  <a:schemeClr val="accent5"/>
                </a:solidFill>
                <a:latin typeface="Courier"/>
                <a:ea typeface="Courier"/>
                <a:cs typeface="Courier"/>
                <a:sym typeface="Courier"/>
              </a:rPr>
              <a:t>SELECT</a:t>
            </a:r>
            <a:r>
              <a:t>ed </a:t>
            </a:r>
            <a:r>
              <a:rPr>
                <a:solidFill>
                  <a:schemeClr val="accent5"/>
                </a:solidFill>
                <a:latin typeface="Courier"/>
                <a:ea typeface="Courier"/>
                <a:cs typeface="Courier"/>
                <a:sym typeface="Courier"/>
              </a:rPr>
              <a:t>FROM</a:t>
            </a:r>
            <a:r>
              <a:t> the “Person” table. </a:t>
            </a:r>
          </a:p>
          <a:p>
            <a:pPr marL="548639" indent="-548639" defTabSz="2194505">
              <a:spcBef>
                <a:spcPts val="4000"/>
              </a:spcBef>
              <a:defRPr sz="4319"/>
            </a:pPr>
            <a:r>
              <a:rPr>
                <a:solidFill>
                  <a:schemeClr val="accent5"/>
                </a:solidFill>
              </a:rPr>
              <a:t>SELECT</a:t>
            </a:r>
            <a:r>
              <a:t> </a:t>
            </a:r>
            <a:r>
              <a:t>column1</a:t>
            </a:r>
            <a:r>
              <a:t>,</a:t>
            </a:r>
            <a:r>
              <a:t> column2, … column(</a:t>
            </a:r>
            <a14:m>
              <m:oMath>
                <m:r>
                  <a:rPr xmlns:a="http://schemas.openxmlformats.org/drawingml/2006/main" sz="5650" i="1">
                    <a:solidFill>
                      <a:srgbClr val="EE210C"/>
                    </a:solidFill>
                    <a:latin typeface="Cambria Math" panose="02040503050406030204" pitchFamily="18" charset="0"/>
                  </a:rPr>
                  <m:t>n</m:t>
                </m:r>
              </m:oMath>
            </a14:m>
            <a:r>
              <a:t>)</a:t>
            </a:r>
          </a:p>
          <a:p>
            <a:pPr marL="0" indent="0" defTabSz="2194505">
              <a:spcBef>
                <a:spcPts val="4000"/>
              </a:spcBef>
              <a:buSzTx/>
              <a:buNone/>
              <a:defRPr sz="4319"/>
            </a:pPr>
            <a:r>
              <a:t>    </a:t>
            </a:r>
            <a:r>
              <a:rPr>
                <a:solidFill>
                  <a:schemeClr val="accent5"/>
                </a:solidFill>
              </a:rPr>
              <a:t>FROM</a:t>
            </a:r>
            <a:r>
              <a:t> </a:t>
            </a:r>
            <a:r>
              <a:t>table_name</a:t>
            </a:r>
          </a:p>
          <a:p>
            <a:pPr marL="0" indent="0" defTabSz="2194505">
              <a:spcBef>
                <a:spcPts val="4000"/>
              </a:spcBef>
              <a:buSzTx/>
              <a:buNone/>
              <a:defRPr sz="4319"/>
            </a:pPr>
            <a:r>
              <a:t>    </a:t>
            </a:r>
            <a:r>
              <a:rPr>
                <a:solidFill>
                  <a:schemeClr val="accent5"/>
                </a:solidFill>
              </a:rPr>
              <a:t>WHERE</a:t>
            </a:r>
            <a:r>
              <a:t> </a:t>
            </a:r>
            <a:r>
              <a:t>condition</a:t>
            </a:r>
            <a:r>
              <a:t>;</a:t>
            </a:r>
          </a:p>
          <a:p>
            <a:pPr marL="0" indent="0" defTabSz="2194505">
              <a:spcBef>
                <a:spcPts val="4000"/>
              </a:spcBef>
              <a:buSzTx/>
              <a:buNone/>
              <a:defRPr sz="4319"/>
            </a:pPr>
          </a:p>
          <a:p>
            <a:pPr marL="0" indent="0" defTabSz="2194505">
              <a:spcBef>
                <a:spcPts val="4000"/>
              </a:spcBef>
              <a:buSzTx/>
              <a:buNone/>
              <a:defRPr b="1" sz="4319"/>
            </a:pPr>
            <a:r>
              <a:t>FOR EXAMPLE:</a:t>
            </a:r>
          </a:p>
          <a:p>
            <a:pPr marL="0" indent="0" defTabSz="2194505">
              <a:spcBef>
                <a:spcPts val="4000"/>
              </a:spcBef>
              <a:buSzTx/>
              <a:buNone/>
              <a:defRPr sz="4319"/>
            </a:pPr>
            <a:r>
              <a:rPr>
                <a:solidFill>
                  <a:schemeClr val="accent5"/>
                </a:solidFill>
              </a:rPr>
              <a:t>SELECT</a:t>
            </a:r>
            <a:r>
              <a:t> Name</a:t>
            </a:r>
            <a:r>
              <a:rPr>
                <a:solidFill>
                  <a:srgbClr val="999999"/>
                </a:solidFill>
              </a:rPr>
              <a:t>,</a:t>
            </a:r>
            <a:r>
              <a:t> Age  </a:t>
            </a:r>
            <a:r>
              <a:rPr>
                <a:solidFill>
                  <a:schemeClr val="accent5"/>
                </a:solidFill>
              </a:rPr>
              <a:t>FROM</a:t>
            </a:r>
            <a:r>
              <a:t> Person</a:t>
            </a:r>
            <a:r>
              <a:rPr>
                <a:solidFill>
                  <a:srgbClr val="999999"/>
                </a:solidFill>
              </a:rPr>
              <a:t>;</a:t>
            </a:r>
          </a:p>
        </p:txBody>
      </p:sp>
      <p:pic>
        <p:nvPicPr>
          <p:cNvPr id="220" name="Screen Shot 2020-05-03 at 11.43.02 AM.png" descr="Screen Shot 2020-05-03 at 11.43.02 AM.png"/>
          <p:cNvPicPr>
            <a:picLocks noChangeAspect="1"/>
          </p:cNvPicPr>
          <p:nvPr/>
        </p:nvPicPr>
        <p:blipFill>
          <a:blip r:embed="rId2">
            <a:extLst/>
          </a:blip>
          <a:stretch>
            <a:fillRect/>
          </a:stretch>
        </p:blipFill>
        <p:spPr>
          <a:xfrm>
            <a:off x="16483530" y="1982215"/>
            <a:ext cx="4444116" cy="9836778"/>
          </a:xfrm>
          <a:prstGeom prst="rect">
            <a:avLst/>
          </a:prstGeom>
          <a:ln w="12700">
            <a:miter lim="400000"/>
          </a:ln>
        </p:spPr>
      </p:pic>
      <p:sp>
        <p:nvSpPr>
          <p:cNvPr id="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ELECT and FROM  ( WHERE )"/>
          <p:cNvSpPr txBox="1"/>
          <p:nvPr>
            <p:ph type="title"/>
          </p:nvPr>
        </p:nvSpPr>
        <p:spPr>
          <a:prstGeom prst="rect">
            <a:avLst/>
          </a:prstGeom>
        </p:spPr>
        <p:txBody>
          <a:bodyPr/>
          <a:lstStyle>
            <a:lvl1pPr defTabSz="2170121">
              <a:lnSpc>
                <a:spcPct val="90000"/>
              </a:lnSpc>
              <a:spcBef>
                <a:spcPts val="4000"/>
              </a:spcBef>
              <a:defRPr spc="0" sz="8677"/>
            </a:lvl1pPr>
          </a:lstStyle>
          <a:p>
            <a:pPr/>
            <a:r>
              <a:t>SELECT and FROM  ( WHERE )</a:t>
            </a:r>
          </a:p>
        </p:txBody>
      </p:sp>
      <p:sp>
        <p:nvSpPr>
          <p:cNvPr id="224" name="A selection ( sometimes called a restriction in reference to E.F. Codd's 1970 paper[1]) is a unary operation that denotes a subset of a DATA TABLE.…"/>
          <p:cNvSpPr txBox="1"/>
          <p:nvPr>
            <p:ph type="body" idx="1"/>
          </p:nvPr>
        </p:nvSpPr>
        <p:spPr>
          <a:xfrm>
            <a:off x="1206500" y="2647536"/>
            <a:ext cx="21971000" cy="10417731"/>
          </a:xfrm>
          <a:prstGeom prst="rect">
            <a:avLst/>
          </a:prstGeom>
        </p:spPr>
        <p:txBody>
          <a:bodyPr/>
          <a:lstStyle/>
          <a:p>
            <a:pPr marL="0" indent="0" defTabSz="2048204">
              <a:spcBef>
                <a:spcPts val="3700"/>
              </a:spcBef>
              <a:buSzTx/>
              <a:buNone/>
              <a:defRPr sz="4032"/>
            </a:pPr>
            <a:r>
              <a:t>A </a:t>
            </a:r>
            <a:r>
              <a:rPr b="1">
                <a:solidFill>
                  <a:schemeClr val="accent5"/>
                </a:solidFill>
              </a:rPr>
              <a:t>selection</a:t>
            </a:r>
            <a:r>
              <a:t> ( sometimes called a </a:t>
            </a:r>
            <a:r>
              <a:rPr b="1">
                <a:solidFill>
                  <a:schemeClr val="accent5"/>
                </a:solidFill>
              </a:rPr>
              <a:t>restriction</a:t>
            </a:r>
            <a:r>
              <a:t> in reference to E.F. Codd's 1970 paper</a:t>
            </a:r>
            <a:r>
              <a:rPr baseline="31999" sz="940">
                <a:solidFill>
                  <a:srgbClr val="0B0080"/>
                </a:solidFill>
                <a:hlinkClick r:id="rId2" invalidUrl="" action="" tgtFrame="" tooltip="" history="1" highlightClick="0" endSnd="0"/>
              </a:rPr>
              <a:t>[1]</a:t>
            </a:r>
            <a:r>
              <a:t>) is a </a:t>
            </a:r>
            <a:r>
              <a:rPr>
                <a:solidFill>
                  <a:schemeClr val="accent5"/>
                </a:solidFill>
              </a:rPr>
              <a:t>unary</a:t>
            </a:r>
            <a:r>
              <a:rPr>
                <a:solidFill>
                  <a:srgbClr val="0B0080"/>
                </a:solidFill>
              </a:rPr>
              <a:t> </a:t>
            </a:r>
            <a:r>
              <a:rPr>
                <a:solidFill>
                  <a:schemeClr val="accent5"/>
                </a:solidFill>
              </a:rPr>
              <a:t>operation</a:t>
            </a:r>
            <a:r>
              <a:t> that denotes a </a:t>
            </a:r>
            <a:r>
              <a:rPr>
                <a:solidFill>
                  <a:schemeClr val="accent5"/>
                </a:solidFill>
              </a:rPr>
              <a:t>subset</a:t>
            </a:r>
            <a:r>
              <a:t> of a </a:t>
            </a:r>
            <a:r>
              <a:rPr b="1">
                <a:solidFill>
                  <a:schemeClr val="accent5"/>
                </a:solidFill>
              </a:rPr>
              <a:t>DATA TABLE</a:t>
            </a:r>
            <a:r>
              <a:t>.</a:t>
            </a:r>
          </a:p>
          <a:p>
            <a:pPr marL="0" indent="0" defTabSz="2048204">
              <a:spcBef>
                <a:spcPts val="3700"/>
              </a:spcBef>
              <a:buSzTx/>
              <a:buNone/>
              <a:defRPr sz="4032"/>
            </a:pPr>
            <a:r>
              <a:t>A selection is written  as  </a:t>
            </a:r>
            <a14:m>
              <m:oMath>
                <m:sSub>
                  <m:e>
                    <m:r>
                      <a:rPr xmlns:a="http://schemas.openxmlformats.org/drawingml/2006/main" sz="5000" i="1">
                        <a:solidFill>
                          <a:srgbClr val="EE210C"/>
                        </a:solidFill>
                        <a:latin typeface="Cambria Math" panose="02040503050406030204" pitchFamily="18" charset="0"/>
                      </a:rPr>
                      <m:t>σ</m:t>
                    </m:r>
                  </m:e>
                  <m:sub>
                    <m:r>
                      <a:rPr xmlns:a="http://schemas.openxmlformats.org/drawingml/2006/main" sz="5000" i="1">
                        <a:solidFill>
                          <a:srgbClr val="EE210C"/>
                        </a:solidFill>
                        <a:latin typeface="Cambria Math" panose="02040503050406030204" pitchFamily="18" charset="0"/>
                      </a:rPr>
                      <m:t>a</m:t>
                    </m:r>
                    <m:r>
                      <a:rPr xmlns:a="http://schemas.openxmlformats.org/drawingml/2006/main" sz="5000" i="1">
                        <a:solidFill>
                          <a:srgbClr val="EE210C"/>
                        </a:solidFill>
                        <a:latin typeface="Cambria Math" panose="02040503050406030204" pitchFamily="18" charset="0"/>
                      </a:rPr>
                      <m:t>θ</m:t>
                    </m:r>
                    <m:r>
                      <a:rPr xmlns:a="http://schemas.openxmlformats.org/drawingml/2006/main" sz="5000" i="1">
                        <a:solidFill>
                          <a:srgbClr val="EE210C"/>
                        </a:solidFill>
                        <a:latin typeface="Cambria Math" panose="02040503050406030204" pitchFamily="18" charset="0"/>
                      </a:rPr>
                      <m:t>b</m:t>
                    </m:r>
                  </m:sub>
                </m:sSub>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R</m:t>
                </m:r>
                <m:r>
                  <a:rPr xmlns:a="http://schemas.openxmlformats.org/drawingml/2006/main" sz="5000" i="1">
                    <a:solidFill>
                      <a:srgbClr val="EE210C"/>
                    </a:solidFill>
                    <a:latin typeface="Cambria Math" panose="02040503050406030204" pitchFamily="18" charset="0"/>
                  </a:rPr>
                  <m:t>)</m:t>
                </m:r>
              </m:oMath>
            </a14:m>
            <a:r>
              <a:t> or  </a:t>
            </a:r>
            <a14:m>
              <m:oMath>
                <m:sSub>
                  <m:e>
                    <m:r>
                      <a:rPr xmlns:a="http://schemas.openxmlformats.org/drawingml/2006/main" sz="5000" i="1">
                        <a:solidFill>
                          <a:srgbClr val="EE210C"/>
                        </a:solidFill>
                        <a:latin typeface="Cambria Math" panose="02040503050406030204" pitchFamily="18" charset="0"/>
                      </a:rPr>
                      <m:t>σ</m:t>
                    </m:r>
                  </m:e>
                  <m:sub>
                    <m:r>
                      <a:rPr xmlns:a="http://schemas.openxmlformats.org/drawingml/2006/main" sz="5000" i="1">
                        <a:solidFill>
                          <a:srgbClr val="EE210C"/>
                        </a:solidFill>
                        <a:latin typeface="Cambria Math" panose="02040503050406030204" pitchFamily="18" charset="0"/>
                      </a:rPr>
                      <m:t>a</m:t>
                    </m:r>
                    <m:r>
                      <a:rPr xmlns:a="http://schemas.openxmlformats.org/drawingml/2006/main" sz="5000" i="1">
                        <a:solidFill>
                          <a:srgbClr val="EE210C"/>
                        </a:solidFill>
                        <a:latin typeface="Cambria Math" panose="02040503050406030204" pitchFamily="18" charset="0"/>
                      </a:rPr>
                      <m:t>θ</m:t>
                    </m:r>
                    <m:r>
                      <a:rPr xmlns:a="http://schemas.openxmlformats.org/drawingml/2006/main" sz="5000" i="1">
                        <a:solidFill>
                          <a:srgbClr val="EE210C"/>
                        </a:solidFill>
                        <a:latin typeface="Cambria Math" panose="02040503050406030204" pitchFamily="18" charset="0"/>
                      </a:rPr>
                      <m:t>ν</m:t>
                    </m:r>
                  </m:sub>
                </m:sSub>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R</m:t>
                </m:r>
                <m:r>
                  <a:rPr xmlns:a="http://schemas.openxmlformats.org/drawingml/2006/main" sz="5000" i="1">
                    <a:solidFill>
                      <a:srgbClr val="EE210C"/>
                    </a:solidFill>
                    <a:latin typeface="Cambria Math" panose="02040503050406030204" pitchFamily="18" charset="0"/>
                  </a:rPr>
                  <m:t>)</m:t>
                </m:r>
              </m:oMath>
            </a14:m>
            <a:r>
              <a:t> where:</a:t>
            </a:r>
          </a:p>
          <a:p>
            <a:pPr marL="512063" indent="-512063" defTabSz="2048204">
              <a:spcBef>
                <a:spcPts val="3700"/>
              </a:spcBef>
              <a:defRPr sz="4032"/>
            </a:pPr>
            <a:r>
              <a:rPr i="1">
                <a:solidFill>
                  <a:schemeClr val="accent5"/>
                </a:solidFill>
                <a:latin typeface="Times New Roman"/>
                <a:ea typeface="Times New Roman"/>
                <a:cs typeface="Times New Roman"/>
                <a:sym typeface="Times New Roman"/>
              </a:rPr>
              <a:t>a</a:t>
            </a:r>
            <a:r>
              <a:t> and </a:t>
            </a:r>
            <a:r>
              <a:rPr i="1">
                <a:solidFill>
                  <a:schemeClr val="accent5"/>
                </a:solidFill>
                <a:latin typeface="Times New Roman"/>
                <a:ea typeface="Times New Roman"/>
                <a:cs typeface="Times New Roman"/>
                <a:sym typeface="Times New Roman"/>
              </a:rPr>
              <a:t>b</a:t>
            </a:r>
            <a:r>
              <a:t> are attribute names</a:t>
            </a:r>
          </a:p>
          <a:p>
            <a:pPr marL="512063" indent="-512063" defTabSz="2048204">
              <a:spcBef>
                <a:spcPts val="3700"/>
              </a:spcBef>
              <a:defRPr sz="4032"/>
            </a:pPr>
            <a:r>
              <a:rPr i="1">
                <a:solidFill>
                  <a:schemeClr val="accent5"/>
                </a:solidFill>
                <a:latin typeface="Times New Roman"/>
                <a:ea typeface="Times New Roman"/>
                <a:cs typeface="Times New Roman"/>
                <a:sym typeface="Times New Roman"/>
              </a:rPr>
              <a:t>θ</a:t>
            </a:r>
            <a:r>
              <a:rPr>
                <a:solidFill>
                  <a:srgbClr val="222222"/>
                </a:solidFill>
              </a:rPr>
              <a:t> </a:t>
            </a:r>
            <a:r>
              <a:t>is a</a:t>
            </a:r>
            <a:r>
              <a:rPr>
                <a:solidFill>
                  <a:srgbClr val="222222"/>
                </a:solidFill>
              </a:rPr>
              <a:t> </a:t>
            </a:r>
            <a:r>
              <a:t>binary operation</a:t>
            </a:r>
            <a:r>
              <a:rPr>
                <a:solidFill>
                  <a:srgbClr val="222222"/>
                </a:solidFill>
              </a:rPr>
              <a:t> </a:t>
            </a:r>
            <a:r>
              <a:t>in the set </a:t>
            </a:r>
            <a14:m>
              <m:oMath>
                <m:r>
                  <a:rPr xmlns:a="http://schemas.openxmlformats.org/drawingml/2006/main" sz="4850" i="1">
                    <a:solidFill>
                      <a:srgbClr val="EE210C"/>
                    </a:solidFill>
                    <a:latin typeface="Cambria Math" panose="02040503050406030204" pitchFamily="18" charset="0"/>
                  </a:rPr>
                  <m:t>A</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&lt;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m:t>
                </m:r>
                <m:r>
                  <a:rPr xmlns:a="http://schemas.openxmlformats.org/drawingml/2006/main" sz="4850" i="1">
                    <a:solidFill>
                      <a:srgbClr val="EE210C"/>
                    </a:solidFill>
                    <a:latin typeface="Cambria Math" panose="02040503050406030204" pitchFamily="18" charset="0"/>
                  </a:rPr>
                  <m:t>&gt;</m:t>
                </m:r>
                <m:r>
                  <a:rPr xmlns:a="http://schemas.openxmlformats.org/drawingml/2006/main" sz="4850" i="1">
                    <a:solidFill>
                      <a:srgbClr val="EE210C"/>
                    </a:solidFill>
                    <a:latin typeface="Cambria Math" panose="02040503050406030204" pitchFamily="18" charset="0"/>
                  </a:rPr>
                  <m:t>}</m:t>
                </m:r>
              </m:oMath>
            </a14:m>
            <a:endParaRPr>
              <a:solidFill>
                <a:srgbClr val="222222"/>
              </a:solidFill>
            </a:endParaRPr>
          </a:p>
          <a:p>
            <a:pPr marL="512063" indent="-512063" defTabSz="2048204">
              <a:spcBef>
                <a:spcPts val="3700"/>
              </a:spcBef>
              <a:defRPr sz="4032"/>
            </a:pPr>
            <a:r>
              <a:rPr i="1">
                <a:solidFill>
                  <a:schemeClr val="accent5"/>
                </a:solidFill>
                <a:latin typeface="Times New Roman"/>
                <a:ea typeface="Times New Roman"/>
                <a:cs typeface="Times New Roman"/>
                <a:sym typeface="Times New Roman"/>
              </a:rPr>
              <a:t>v</a:t>
            </a:r>
            <a:r>
              <a:t> is a value constant</a:t>
            </a:r>
          </a:p>
          <a:p>
            <a:pPr marL="512063" indent="-512063" defTabSz="2048204">
              <a:spcBef>
                <a:spcPts val="3700"/>
              </a:spcBef>
              <a:defRPr sz="4032"/>
            </a:pPr>
            <a14:m>
              <m:oMath>
                <m:r>
                  <a:rPr xmlns:a="http://schemas.openxmlformats.org/drawingml/2006/main" sz="4900" i="1">
                    <a:solidFill>
                      <a:srgbClr val="EE210C"/>
                    </a:solidFill>
                    <a:latin typeface="Cambria Math" panose="02040503050406030204" pitchFamily="18" charset="0"/>
                  </a:rPr>
                  <m:t>R</m:t>
                </m:r>
              </m:oMath>
            </a14:m>
            <a:r>
              <a:t> is a </a:t>
            </a:r>
            <a:r>
              <a:rPr b="1">
                <a:solidFill>
                  <a:schemeClr val="accent5"/>
                </a:solidFill>
              </a:rPr>
              <a:t>DATA TABLE</a:t>
            </a:r>
            <a:endParaRPr b="1">
              <a:solidFill>
                <a:schemeClr val="accent5"/>
              </a:solidFill>
            </a:endParaRPr>
          </a:p>
          <a:p>
            <a:pPr marL="0" indent="0" defTabSz="2048204">
              <a:spcBef>
                <a:spcPts val="3700"/>
              </a:spcBef>
              <a:buSzTx/>
              <a:buNone/>
              <a:defRPr sz="4032"/>
            </a:pPr>
            <a:r>
              <a:t>The selection  </a:t>
            </a:r>
            <a14:m>
              <m:oMath>
                <m:sSub>
                  <m:e>
                    <m:r>
                      <a:rPr xmlns:a="http://schemas.openxmlformats.org/drawingml/2006/main" sz="5000" i="1">
                        <a:solidFill>
                          <a:srgbClr val="EE210C"/>
                        </a:solidFill>
                        <a:latin typeface="Cambria Math" panose="02040503050406030204" pitchFamily="18" charset="0"/>
                      </a:rPr>
                      <m:t>σ</m:t>
                    </m:r>
                  </m:e>
                  <m:sub>
                    <m:r>
                      <a:rPr xmlns:a="http://schemas.openxmlformats.org/drawingml/2006/main" sz="5000" i="1">
                        <a:solidFill>
                          <a:srgbClr val="EE210C"/>
                        </a:solidFill>
                        <a:latin typeface="Cambria Math" panose="02040503050406030204" pitchFamily="18" charset="0"/>
                      </a:rPr>
                      <m:t>a</m:t>
                    </m:r>
                    <m:r>
                      <a:rPr xmlns:a="http://schemas.openxmlformats.org/drawingml/2006/main" sz="5000" i="1">
                        <a:solidFill>
                          <a:srgbClr val="EE210C"/>
                        </a:solidFill>
                        <a:latin typeface="Cambria Math" panose="02040503050406030204" pitchFamily="18" charset="0"/>
                      </a:rPr>
                      <m:t>θ</m:t>
                    </m:r>
                    <m:r>
                      <a:rPr xmlns:a="http://schemas.openxmlformats.org/drawingml/2006/main" sz="5000" i="1">
                        <a:solidFill>
                          <a:srgbClr val="EE210C"/>
                        </a:solidFill>
                        <a:latin typeface="Cambria Math" panose="02040503050406030204" pitchFamily="18" charset="0"/>
                      </a:rPr>
                      <m:t>b</m:t>
                    </m:r>
                  </m:sub>
                </m:sSub>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R</m:t>
                </m:r>
                <m:r>
                  <a:rPr xmlns:a="http://schemas.openxmlformats.org/drawingml/2006/main" sz="5000" i="1">
                    <a:solidFill>
                      <a:srgbClr val="EE210C"/>
                    </a:solidFill>
                    <a:latin typeface="Cambria Math" panose="02040503050406030204" pitchFamily="18" charset="0"/>
                  </a:rPr>
                  <m:t>)</m:t>
                </m:r>
              </m:oMath>
            </a14:m>
            <a:r>
              <a:t> denotes all </a:t>
            </a:r>
            <a:r>
              <a:rPr>
                <a:solidFill>
                  <a:schemeClr val="accent5"/>
                </a:solidFill>
              </a:rPr>
              <a:t>tuples</a:t>
            </a:r>
            <a:r>
              <a:t> in </a:t>
            </a:r>
            <a:r>
              <a:rPr i="1">
                <a:solidFill>
                  <a:schemeClr val="accent5"/>
                </a:solidFill>
                <a:latin typeface="Times New Roman"/>
                <a:ea typeface="Times New Roman"/>
                <a:cs typeface="Times New Roman"/>
                <a:sym typeface="Times New Roman"/>
              </a:rPr>
              <a:t>R</a:t>
            </a:r>
            <a:r>
              <a:t> </a:t>
            </a:r>
            <a:r>
              <a:rPr b="1">
                <a:solidFill>
                  <a:schemeClr val="accent5"/>
                </a:solidFill>
              </a:rPr>
              <a:t>WHERE</a:t>
            </a:r>
            <a:r>
              <a:t> </a:t>
            </a:r>
            <a:r>
              <a:rPr i="1">
                <a:solidFill>
                  <a:schemeClr val="accent5"/>
                </a:solidFill>
                <a:latin typeface="Times New Roman"/>
                <a:ea typeface="Times New Roman"/>
                <a:cs typeface="Times New Roman"/>
                <a:sym typeface="Times New Roman"/>
              </a:rPr>
              <a:t>θ</a:t>
            </a:r>
            <a:r>
              <a:t> holds between the </a:t>
            </a:r>
            <a:r>
              <a:rPr i="1">
                <a:solidFill>
                  <a:schemeClr val="accent5"/>
                </a:solidFill>
                <a:latin typeface="Times New Roman"/>
                <a:ea typeface="Times New Roman"/>
                <a:cs typeface="Times New Roman"/>
                <a:sym typeface="Times New Roman"/>
              </a:rPr>
              <a:t>a</a:t>
            </a:r>
            <a:r>
              <a:t> and the </a:t>
            </a:r>
            <a:r>
              <a:rPr i="1">
                <a:solidFill>
                  <a:schemeClr val="accent5"/>
                </a:solidFill>
                <a:latin typeface="Times New Roman"/>
                <a:ea typeface="Times New Roman"/>
                <a:cs typeface="Times New Roman"/>
                <a:sym typeface="Times New Roman"/>
              </a:rPr>
              <a:t>b</a:t>
            </a:r>
            <a:r>
              <a:t> attribute.</a:t>
            </a:r>
          </a:p>
          <a:p>
            <a:pPr marL="0" indent="0" defTabSz="2048204">
              <a:spcBef>
                <a:spcPts val="3700"/>
              </a:spcBef>
              <a:buSzTx/>
              <a:buNone/>
              <a:defRPr sz="4032"/>
            </a:pPr>
            <a:r>
              <a:t>The selection  </a:t>
            </a:r>
            <a14:m>
              <m:oMath>
                <m:sSub>
                  <m:e>
                    <m:r>
                      <a:rPr xmlns:a="http://schemas.openxmlformats.org/drawingml/2006/main" sz="5000" i="1">
                        <a:solidFill>
                          <a:srgbClr val="EE210C"/>
                        </a:solidFill>
                        <a:latin typeface="Cambria Math" panose="02040503050406030204" pitchFamily="18" charset="0"/>
                      </a:rPr>
                      <m:t>σ</m:t>
                    </m:r>
                  </m:e>
                  <m:sub>
                    <m:r>
                      <a:rPr xmlns:a="http://schemas.openxmlformats.org/drawingml/2006/main" sz="5000" i="1">
                        <a:solidFill>
                          <a:srgbClr val="EE210C"/>
                        </a:solidFill>
                        <a:latin typeface="Cambria Math" panose="02040503050406030204" pitchFamily="18" charset="0"/>
                      </a:rPr>
                      <m:t>a</m:t>
                    </m:r>
                    <m:r>
                      <a:rPr xmlns:a="http://schemas.openxmlformats.org/drawingml/2006/main" sz="5000" i="1">
                        <a:solidFill>
                          <a:srgbClr val="EE210C"/>
                        </a:solidFill>
                        <a:latin typeface="Cambria Math" panose="02040503050406030204" pitchFamily="18" charset="0"/>
                      </a:rPr>
                      <m:t>θ</m:t>
                    </m:r>
                    <m:r>
                      <a:rPr xmlns:a="http://schemas.openxmlformats.org/drawingml/2006/main" sz="5000" i="1">
                        <a:solidFill>
                          <a:srgbClr val="EE210C"/>
                        </a:solidFill>
                        <a:latin typeface="Cambria Math" panose="02040503050406030204" pitchFamily="18" charset="0"/>
                      </a:rPr>
                      <m:t>ν</m:t>
                    </m:r>
                  </m:sub>
                </m:sSub>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R</m:t>
                </m:r>
                <m:r>
                  <a:rPr xmlns:a="http://schemas.openxmlformats.org/drawingml/2006/main" sz="5000" i="1">
                    <a:solidFill>
                      <a:srgbClr val="EE210C"/>
                    </a:solidFill>
                    <a:latin typeface="Cambria Math" panose="02040503050406030204" pitchFamily="18" charset="0"/>
                  </a:rPr>
                  <m:t>)</m:t>
                </m:r>
              </m:oMath>
            </a14:m>
            <a:r>
              <a:t> denotes all </a:t>
            </a:r>
            <a:r>
              <a:rPr>
                <a:solidFill>
                  <a:schemeClr val="accent5"/>
                </a:solidFill>
              </a:rPr>
              <a:t>tuples</a:t>
            </a:r>
            <a:r>
              <a:t> in </a:t>
            </a:r>
            <a:r>
              <a:rPr i="1">
                <a:solidFill>
                  <a:schemeClr val="accent5"/>
                </a:solidFill>
                <a:latin typeface="Times New Roman"/>
                <a:ea typeface="Times New Roman"/>
                <a:cs typeface="Times New Roman"/>
                <a:sym typeface="Times New Roman"/>
              </a:rPr>
              <a:t>R</a:t>
            </a:r>
            <a:r>
              <a:t> </a:t>
            </a:r>
            <a:r>
              <a:rPr b="1">
                <a:solidFill>
                  <a:schemeClr val="accent5"/>
                </a:solidFill>
              </a:rPr>
              <a:t>WHERE</a:t>
            </a:r>
            <a:r>
              <a:t> </a:t>
            </a:r>
            <a:r>
              <a:rPr i="1">
                <a:solidFill>
                  <a:schemeClr val="accent5"/>
                </a:solidFill>
                <a:latin typeface="Times New Roman"/>
                <a:ea typeface="Times New Roman"/>
                <a:cs typeface="Times New Roman"/>
                <a:sym typeface="Times New Roman"/>
              </a:rPr>
              <a:t>θ</a:t>
            </a:r>
            <a:r>
              <a:t> holds between the </a:t>
            </a:r>
            <a:r>
              <a:rPr i="1">
                <a:solidFill>
                  <a:schemeClr val="accent5"/>
                </a:solidFill>
                <a:latin typeface="Times New Roman"/>
                <a:ea typeface="Times New Roman"/>
                <a:cs typeface="Times New Roman"/>
                <a:sym typeface="Times New Roman"/>
              </a:rPr>
              <a:t>a</a:t>
            </a:r>
            <a:r>
              <a:t> attribute and the value </a:t>
            </a:r>
            <a:r>
              <a:rPr i="1">
                <a:solidFill>
                  <a:schemeClr val="accent5"/>
                </a:solidFill>
                <a:latin typeface="Times New Roman"/>
                <a:ea typeface="Times New Roman"/>
                <a:cs typeface="Times New Roman"/>
                <a:sym typeface="Times New Roman"/>
              </a:rPr>
              <a:t>v</a:t>
            </a:r>
            <a:r>
              <a:rPr i="1">
                <a:latin typeface="Times New Roman"/>
                <a:ea typeface="Times New Roman"/>
                <a:cs typeface="Times New Roman"/>
                <a:sym typeface="Times New Roman"/>
              </a:rPr>
              <a:t>.</a:t>
            </a:r>
            <a:endParaRPr sz="4800">
              <a:solidFill>
                <a:srgbClr val="EE220D"/>
              </a:solidFill>
            </a:endParaRPr>
          </a:p>
        </p:txBody>
      </p:sp>
      <p:sp>
        <p:nvSpPr>
          <p:cNvPr id="2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LECT and FROM  ( WHERE ) cont… example"/>
          <p:cNvSpPr txBox="1"/>
          <p:nvPr>
            <p:ph type="title"/>
          </p:nvPr>
        </p:nvSpPr>
        <p:spPr>
          <a:xfrm>
            <a:off x="1206500" y="554680"/>
            <a:ext cx="21971000" cy="1433164"/>
          </a:xfrm>
          <a:prstGeom prst="rect">
            <a:avLst/>
          </a:prstGeom>
        </p:spPr>
        <p:txBody>
          <a:bodyPr/>
          <a:lstStyle/>
          <a:p>
            <a:pPr lvl="1" defTabSz="2267655">
              <a:defRPr spc="-158" sz="7905"/>
            </a:pPr>
            <a:r>
              <a:t>SELECT and FROM  ( WHERE ) cont… example</a:t>
            </a:r>
          </a:p>
        </p:txBody>
      </p:sp>
      <p:sp>
        <p:nvSpPr>
          <p:cNvPr id="228" name="For example, consider the following tables where the…"/>
          <p:cNvSpPr txBox="1"/>
          <p:nvPr>
            <p:ph type="body" sz="half" idx="1"/>
          </p:nvPr>
        </p:nvSpPr>
        <p:spPr>
          <a:xfrm>
            <a:off x="15870535" y="2077316"/>
            <a:ext cx="7306965" cy="10594673"/>
          </a:xfrm>
          <a:prstGeom prst="rect">
            <a:avLst/>
          </a:prstGeom>
        </p:spPr>
        <p:txBody>
          <a:bodyPr/>
          <a:lstStyle/>
          <a:p>
            <a:pPr marL="0" indent="0">
              <a:buSzTx/>
              <a:buNone/>
            </a:pPr>
            <a:r>
              <a:t>For example, consider the following tables where the </a:t>
            </a:r>
          </a:p>
          <a:p>
            <a:pPr/>
            <a:r>
              <a:t>First table gives the </a:t>
            </a:r>
            <a:r>
              <a:rPr b="1">
                <a:solidFill>
                  <a:schemeClr val="accent5"/>
                </a:solidFill>
              </a:rPr>
              <a:t>DATA TABLE</a:t>
            </a:r>
            <a:r>
              <a:t> </a:t>
            </a:r>
            <a:r>
              <a:rPr>
                <a:solidFill>
                  <a:schemeClr val="accent5"/>
                </a:solidFill>
                <a:latin typeface="Times New Roman"/>
                <a:ea typeface="Times New Roman"/>
                <a:cs typeface="Times New Roman"/>
                <a:sym typeface="Times New Roman"/>
              </a:rPr>
              <a:t>Person</a:t>
            </a:r>
            <a:r>
              <a:t>,       </a:t>
            </a:r>
          </a:p>
          <a:p>
            <a:pPr/>
            <a:r>
              <a:t>The second table gives the result of  </a:t>
            </a:r>
            <a14:m>
              <m:oMath>
                <m:sSub>
                  <m:e>
                    <m:r>
                      <a:rPr xmlns:a="http://schemas.openxmlformats.org/drawingml/2006/main" sz="5850" i="1">
                        <a:solidFill>
                          <a:srgbClr val="EE210C"/>
                        </a:solidFill>
                        <a:latin typeface="Cambria Math" panose="02040503050406030204" pitchFamily="18" charset="0"/>
                      </a:rPr>
                      <m:t>σ</m:t>
                    </m:r>
                  </m:e>
                  <m:sub>
                    <m:r>
                      <a:rPr xmlns:a="http://schemas.openxmlformats.org/drawingml/2006/main" sz="5850" i="1">
                        <a:solidFill>
                          <a:srgbClr val="EE210C"/>
                        </a:solidFill>
                        <a:latin typeface="Cambria Math" panose="02040503050406030204" pitchFamily="18" charset="0"/>
                      </a:rPr>
                      <m:t>A</m:t>
                    </m:r>
                    <m:r>
                      <a:rPr xmlns:a="http://schemas.openxmlformats.org/drawingml/2006/main" sz="5850" i="1">
                        <a:solidFill>
                          <a:srgbClr val="EE210C"/>
                        </a:solidFill>
                        <a:latin typeface="Cambria Math" panose="02040503050406030204" pitchFamily="18" charset="0"/>
                      </a:rPr>
                      <m:t>g</m:t>
                    </m:r>
                    <m:r>
                      <a:rPr xmlns:a="http://schemas.openxmlformats.org/drawingml/2006/main" sz="5850" i="1">
                        <a:solidFill>
                          <a:srgbClr val="EE210C"/>
                        </a:solidFill>
                        <a:latin typeface="Cambria Math" panose="02040503050406030204" pitchFamily="18" charset="0"/>
                      </a:rPr>
                      <m:t>e</m:t>
                    </m:r>
                    <m:r>
                      <a:rPr xmlns:a="http://schemas.openxmlformats.org/drawingml/2006/main" sz="5850" i="1">
                        <a:solidFill>
                          <a:srgbClr val="EE210C"/>
                        </a:solidFill>
                        <a:latin typeface="Cambria Math" panose="02040503050406030204" pitchFamily="18" charset="0"/>
                      </a:rPr>
                      <m:t>≥</m:t>
                    </m:r>
                    <m:r>
                      <a:rPr xmlns:a="http://schemas.openxmlformats.org/drawingml/2006/main" sz="5850" i="1">
                        <a:solidFill>
                          <a:srgbClr val="EE210C"/>
                        </a:solidFill>
                        <a:latin typeface="Cambria Math" panose="02040503050406030204" pitchFamily="18" charset="0"/>
                      </a:rPr>
                      <m:t>34</m:t>
                    </m:r>
                  </m:sub>
                </m:sSub>
                <m:r>
                  <a:rPr xmlns:a="http://schemas.openxmlformats.org/drawingml/2006/main" sz="5850" i="1">
                    <a:solidFill>
                      <a:srgbClr val="EE210C"/>
                    </a:solidFill>
                    <a:latin typeface="Cambria Math" panose="02040503050406030204" pitchFamily="18" charset="0"/>
                  </a:rPr>
                  <m:t>(</m:t>
                </m:r>
                <m:r>
                  <a:rPr xmlns:a="http://schemas.openxmlformats.org/drawingml/2006/main" sz="5850" i="1">
                    <a:solidFill>
                      <a:srgbClr val="EE210C"/>
                    </a:solidFill>
                    <a:latin typeface="Cambria Math" panose="02040503050406030204" pitchFamily="18" charset="0"/>
                  </a:rPr>
                  <m:t>P</m:t>
                </m:r>
                <m:r>
                  <a:rPr xmlns:a="http://schemas.openxmlformats.org/drawingml/2006/main" sz="5850" i="1">
                    <a:solidFill>
                      <a:srgbClr val="EE210C"/>
                    </a:solidFill>
                    <a:latin typeface="Cambria Math" panose="02040503050406030204" pitchFamily="18" charset="0"/>
                  </a:rPr>
                  <m:t>e</m:t>
                </m:r>
                <m:r>
                  <a:rPr xmlns:a="http://schemas.openxmlformats.org/drawingml/2006/main" sz="5850" i="1">
                    <a:solidFill>
                      <a:srgbClr val="EE210C"/>
                    </a:solidFill>
                    <a:latin typeface="Cambria Math" panose="02040503050406030204" pitchFamily="18" charset="0"/>
                  </a:rPr>
                  <m:t>r</m:t>
                </m:r>
                <m:r>
                  <a:rPr xmlns:a="http://schemas.openxmlformats.org/drawingml/2006/main" sz="5850" i="1">
                    <a:solidFill>
                      <a:srgbClr val="EE210C"/>
                    </a:solidFill>
                    <a:latin typeface="Cambria Math" panose="02040503050406030204" pitchFamily="18" charset="0"/>
                  </a:rPr>
                  <m:t>s</m:t>
                </m:r>
                <m:r>
                  <a:rPr xmlns:a="http://schemas.openxmlformats.org/drawingml/2006/main" sz="5850" i="1">
                    <a:solidFill>
                      <a:srgbClr val="EE210C"/>
                    </a:solidFill>
                    <a:latin typeface="Cambria Math" panose="02040503050406030204" pitchFamily="18" charset="0"/>
                  </a:rPr>
                  <m:t>o</m:t>
                </m:r>
                <m:r>
                  <a:rPr xmlns:a="http://schemas.openxmlformats.org/drawingml/2006/main" sz="5850" i="1">
                    <a:solidFill>
                      <a:srgbClr val="EE210C"/>
                    </a:solidFill>
                    <a:latin typeface="Cambria Math" panose="02040503050406030204" pitchFamily="18" charset="0"/>
                  </a:rPr>
                  <m:t>n</m:t>
                </m:r>
                <m:r>
                  <a:rPr xmlns:a="http://schemas.openxmlformats.org/drawingml/2006/main" sz="5850" i="1">
                    <a:solidFill>
                      <a:srgbClr val="EE210C"/>
                    </a:solidFill>
                    <a:latin typeface="Cambria Math" panose="02040503050406030204" pitchFamily="18" charset="0"/>
                  </a:rPr>
                  <m:t>)</m:t>
                </m:r>
              </m:oMath>
            </a14:m>
            <a:r>
              <a:t>. </a:t>
            </a:r>
          </a:p>
          <a:p>
            <a:pPr/>
            <a:r>
              <a:t>The third table gives the result of </a:t>
            </a:r>
            <a14:m>
              <m:oMath>
                <m:sSub>
                  <m:e>
                    <m:r>
                      <a:rPr xmlns:a="http://schemas.openxmlformats.org/drawingml/2006/main" sz="5850" i="1">
                        <a:solidFill>
                          <a:srgbClr val="EE210C"/>
                        </a:solidFill>
                        <a:latin typeface="Cambria Math" panose="02040503050406030204" pitchFamily="18" charset="0"/>
                      </a:rPr>
                      <m:t>σ</m:t>
                    </m:r>
                  </m:e>
                  <m:sub>
                    <m:r>
                      <a:rPr xmlns:a="http://schemas.openxmlformats.org/drawingml/2006/main" sz="5850" i="1">
                        <a:solidFill>
                          <a:srgbClr val="EE210C"/>
                        </a:solidFill>
                        <a:latin typeface="Cambria Math" panose="02040503050406030204" pitchFamily="18" charset="0"/>
                      </a:rPr>
                      <m:t>A</m:t>
                    </m:r>
                    <m:r>
                      <a:rPr xmlns:a="http://schemas.openxmlformats.org/drawingml/2006/main" sz="5850" i="1">
                        <a:solidFill>
                          <a:srgbClr val="EE210C"/>
                        </a:solidFill>
                        <a:latin typeface="Cambria Math" panose="02040503050406030204" pitchFamily="18" charset="0"/>
                      </a:rPr>
                      <m:t>g</m:t>
                    </m:r>
                    <m:r>
                      <a:rPr xmlns:a="http://schemas.openxmlformats.org/drawingml/2006/main" sz="5850" i="1">
                        <a:solidFill>
                          <a:srgbClr val="EE210C"/>
                        </a:solidFill>
                        <a:latin typeface="Cambria Math" panose="02040503050406030204" pitchFamily="18" charset="0"/>
                      </a:rPr>
                      <m:t>e</m:t>
                    </m:r>
                    <m:r>
                      <a:rPr xmlns:a="http://schemas.openxmlformats.org/drawingml/2006/main" sz="5850" i="1">
                        <a:solidFill>
                          <a:srgbClr val="EE210C"/>
                        </a:solidFill>
                        <a:latin typeface="Cambria Math" panose="02040503050406030204" pitchFamily="18" charset="0"/>
                      </a:rPr>
                      <m:t>=</m:t>
                    </m:r>
                    <m:r>
                      <a:rPr xmlns:a="http://schemas.openxmlformats.org/drawingml/2006/main" sz="5850" i="1">
                        <a:solidFill>
                          <a:srgbClr val="EE210C"/>
                        </a:solidFill>
                        <a:latin typeface="Cambria Math" panose="02040503050406030204" pitchFamily="18" charset="0"/>
                      </a:rPr>
                      <m:t>W</m:t>
                    </m:r>
                    <m:r>
                      <a:rPr xmlns:a="http://schemas.openxmlformats.org/drawingml/2006/main" sz="5850" i="1">
                        <a:solidFill>
                          <a:srgbClr val="EE210C"/>
                        </a:solidFill>
                        <a:latin typeface="Cambria Math" panose="02040503050406030204" pitchFamily="18" charset="0"/>
                      </a:rPr>
                      <m:t>e</m:t>
                    </m:r>
                    <m:r>
                      <a:rPr xmlns:a="http://schemas.openxmlformats.org/drawingml/2006/main" sz="5850" i="1">
                        <a:solidFill>
                          <a:srgbClr val="EE210C"/>
                        </a:solidFill>
                        <a:latin typeface="Cambria Math" panose="02040503050406030204" pitchFamily="18" charset="0"/>
                      </a:rPr>
                      <m:t>i</m:t>
                    </m:r>
                    <m:r>
                      <a:rPr xmlns:a="http://schemas.openxmlformats.org/drawingml/2006/main" sz="5850" i="1">
                        <a:solidFill>
                          <a:srgbClr val="EE210C"/>
                        </a:solidFill>
                        <a:latin typeface="Cambria Math" panose="02040503050406030204" pitchFamily="18" charset="0"/>
                      </a:rPr>
                      <m:t>g</m:t>
                    </m:r>
                    <m:r>
                      <a:rPr xmlns:a="http://schemas.openxmlformats.org/drawingml/2006/main" sz="5850" i="1">
                        <a:solidFill>
                          <a:srgbClr val="EE210C"/>
                        </a:solidFill>
                        <a:latin typeface="Cambria Math" panose="02040503050406030204" pitchFamily="18" charset="0"/>
                      </a:rPr>
                      <m:t>h</m:t>
                    </m:r>
                    <m:r>
                      <a:rPr xmlns:a="http://schemas.openxmlformats.org/drawingml/2006/main" sz="5850" i="1">
                        <a:solidFill>
                          <a:srgbClr val="EE210C"/>
                        </a:solidFill>
                        <a:latin typeface="Cambria Math" panose="02040503050406030204" pitchFamily="18" charset="0"/>
                      </a:rPr>
                      <m:t>t</m:t>
                    </m:r>
                  </m:sub>
                </m:sSub>
                <m:r>
                  <a:rPr xmlns:a="http://schemas.openxmlformats.org/drawingml/2006/main" sz="5850" i="1">
                    <a:solidFill>
                      <a:srgbClr val="EE210C"/>
                    </a:solidFill>
                    <a:latin typeface="Cambria Math" panose="02040503050406030204" pitchFamily="18" charset="0"/>
                  </a:rPr>
                  <m:t>(</m:t>
                </m:r>
                <m:r>
                  <a:rPr xmlns:a="http://schemas.openxmlformats.org/drawingml/2006/main" sz="5850" i="1">
                    <a:solidFill>
                      <a:srgbClr val="EE210C"/>
                    </a:solidFill>
                    <a:latin typeface="Cambria Math" panose="02040503050406030204" pitchFamily="18" charset="0"/>
                  </a:rPr>
                  <m:t>P</m:t>
                </m:r>
                <m:r>
                  <a:rPr xmlns:a="http://schemas.openxmlformats.org/drawingml/2006/main" sz="5850" i="1">
                    <a:solidFill>
                      <a:srgbClr val="EE210C"/>
                    </a:solidFill>
                    <a:latin typeface="Cambria Math" panose="02040503050406030204" pitchFamily="18" charset="0"/>
                  </a:rPr>
                  <m:t>e</m:t>
                </m:r>
                <m:r>
                  <a:rPr xmlns:a="http://schemas.openxmlformats.org/drawingml/2006/main" sz="5850" i="1">
                    <a:solidFill>
                      <a:srgbClr val="EE210C"/>
                    </a:solidFill>
                    <a:latin typeface="Cambria Math" panose="02040503050406030204" pitchFamily="18" charset="0"/>
                  </a:rPr>
                  <m:t>r</m:t>
                </m:r>
                <m:r>
                  <a:rPr xmlns:a="http://schemas.openxmlformats.org/drawingml/2006/main" sz="5850" i="1">
                    <a:solidFill>
                      <a:srgbClr val="EE210C"/>
                    </a:solidFill>
                    <a:latin typeface="Cambria Math" panose="02040503050406030204" pitchFamily="18" charset="0"/>
                  </a:rPr>
                  <m:t>s</m:t>
                </m:r>
                <m:r>
                  <a:rPr xmlns:a="http://schemas.openxmlformats.org/drawingml/2006/main" sz="5850" i="1">
                    <a:solidFill>
                      <a:srgbClr val="EE210C"/>
                    </a:solidFill>
                    <a:latin typeface="Cambria Math" panose="02040503050406030204" pitchFamily="18" charset="0"/>
                  </a:rPr>
                  <m:t>o</m:t>
                </m:r>
                <m:r>
                  <a:rPr xmlns:a="http://schemas.openxmlformats.org/drawingml/2006/main" sz="5850" i="1">
                    <a:solidFill>
                      <a:srgbClr val="EE210C"/>
                    </a:solidFill>
                    <a:latin typeface="Cambria Math" panose="02040503050406030204" pitchFamily="18" charset="0"/>
                  </a:rPr>
                  <m:t>n</m:t>
                </m:r>
                <m:r>
                  <a:rPr xmlns:a="http://schemas.openxmlformats.org/drawingml/2006/main" sz="5850" i="1">
                    <a:solidFill>
                      <a:srgbClr val="EE210C"/>
                    </a:solidFill>
                    <a:latin typeface="Cambria Math" panose="02040503050406030204" pitchFamily="18" charset="0"/>
                  </a:rPr>
                  <m:t>)</m:t>
                </m:r>
              </m:oMath>
            </a14:m>
            <a:r>
              <a:t>.</a:t>
            </a:r>
            <a:endParaRPr>
              <a:solidFill>
                <a:srgbClr val="EE220D"/>
              </a:solidFill>
            </a:endParaRPr>
          </a:p>
        </p:txBody>
      </p:sp>
      <p:pic>
        <p:nvPicPr>
          <p:cNvPr id="229" name="Screen Shot 2020-05-03 at 10.14.31 AM.png" descr="Screen Shot 2020-05-03 at 10.14.31 AM.png"/>
          <p:cNvPicPr>
            <a:picLocks noChangeAspect="1"/>
          </p:cNvPicPr>
          <p:nvPr/>
        </p:nvPicPr>
        <p:blipFill>
          <a:blip r:embed="rId2">
            <a:extLst/>
          </a:blip>
          <a:stretch>
            <a:fillRect/>
          </a:stretch>
        </p:blipFill>
        <p:spPr>
          <a:xfrm>
            <a:off x="1185969" y="4768856"/>
            <a:ext cx="13456770" cy="7215308"/>
          </a:xfrm>
          <a:prstGeom prst="rect">
            <a:avLst/>
          </a:prstGeom>
          <a:ln w="12700">
            <a:miter lim="400000"/>
          </a:ln>
        </p:spPr>
      </p:pic>
      <p:sp>
        <p:nvSpPr>
          <p:cNvPr id="230" name="Rectangle"/>
          <p:cNvSpPr txBox="1"/>
          <p:nvPr/>
        </p:nvSpPr>
        <p:spPr>
          <a:xfrm>
            <a:off x="1378782" y="1863263"/>
            <a:ext cx="13924281" cy="26795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14:m>
              <m:oMath>
                <m:sSub>
                  <m:e>
                    <m:r>
                      <a:rPr xmlns:a="http://schemas.openxmlformats.org/drawingml/2006/main" sz="4350" i="1">
                        <a:solidFill>
                          <a:srgbClr val="EE210C"/>
                        </a:solidFill>
                        <a:latin typeface="Cambria Math" panose="02040503050406030204" pitchFamily="18" charset="0"/>
                      </a:rPr>
                      <m:t>σ</m:t>
                    </m:r>
                  </m:e>
                  <m:sub>
                    <m:r>
                      <a:rPr xmlns:a="http://schemas.openxmlformats.org/drawingml/2006/main" sz="4350" i="1">
                        <a:solidFill>
                          <a:srgbClr val="EE210C"/>
                        </a:solidFill>
                        <a:latin typeface="Cambria Math" panose="02040503050406030204" pitchFamily="18" charset="0"/>
                      </a:rPr>
                      <m:t>A</m:t>
                    </m:r>
                    <m:r>
                      <a:rPr xmlns:a="http://schemas.openxmlformats.org/drawingml/2006/main" sz="4350" i="1">
                        <a:solidFill>
                          <a:srgbClr val="EE210C"/>
                        </a:solidFill>
                        <a:latin typeface="Cambria Math" panose="02040503050406030204" pitchFamily="18" charset="0"/>
                      </a:rPr>
                      <m:t>g</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34</m:t>
                    </m:r>
                  </m:sub>
                </m:sSub>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P</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r</m:t>
                </m:r>
                <m:r>
                  <a:rPr xmlns:a="http://schemas.openxmlformats.org/drawingml/2006/main" sz="4350" i="1">
                    <a:solidFill>
                      <a:srgbClr val="EE210C"/>
                    </a:solidFill>
                    <a:latin typeface="Cambria Math" panose="02040503050406030204" pitchFamily="18" charset="0"/>
                  </a:rPr>
                  <m:t>s</m:t>
                </m:r>
                <m:r>
                  <a:rPr xmlns:a="http://schemas.openxmlformats.org/drawingml/2006/main" sz="4350" i="1">
                    <a:solidFill>
                      <a:srgbClr val="EE210C"/>
                    </a:solidFill>
                    <a:latin typeface="Cambria Math" panose="02040503050406030204" pitchFamily="18" charset="0"/>
                  </a:rPr>
                  <m:t>o</m:t>
                </m:r>
                <m:r>
                  <a:rPr xmlns:a="http://schemas.openxmlformats.org/drawingml/2006/main" sz="4350" i="1">
                    <a:solidFill>
                      <a:srgbClr val="EE210C"/>
                    </a:solidFill>
                    <a:latin typeface="Cambria Math" panose="02040503050406030204" pitchFamily="18" charset="0"/>
                  </a:rPr>
                  <m:t>n</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N</m:t>
                </m:r>
                <m:r>
                  <a:rPr xmlns:a="http://schemas.openxmlformats.org/drawingml/2006/main" sz="4350" i="1">
                    <a:solidFill>
                      <a:srgbClr val="EE210C"/>
                    </a:solidFill>
                    <a:latin typeface="Cambria Math" panose="02040503050406030204" pitchFamily="18" charset="0"/>
                  </a:rPr>
                  <m:t>a</m:t>
                </m:r>
                <m:r>
                  <a:rPr xmlns:a="http://schemas.openxmlformats.org/drawingml/2006/main" sz="4350" i="1">
                    <a:solidFill>
                      <a:srgbClr val="EE210C"/>
                    </a:solidFill>
                    <a:latin typeface="Cambria Math" panose="02040503050406030204" pitchFamily="18" charset="0"/>
                  </a:rPr>
                  <m:t>m</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A</m:t>
                </m:r>
                <m:r>
                  <a:rPr xmlns:a="http://schemas.openxmlformats.org/drawingml/2006/main" sz="4350" i="1">
                    <a:solidFill>
                      <a:srgbClr val="EE210C"/>
                    </a:solidFill>
                    <a:latin typeface="Cambria Math" panose="02040503050406030204" pitchFamily="18" charset="0"/>
                  </a:rPr>
                  <m:t>g</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W</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i</m:t>
                </m:r>
                <m:r>
                  <a:rPr xmlns:a="http://schemas.openxmlformats.org/drawingml/2006/main" sz="4350" i="1">
                    <a:solidFill>
                      <a:srgbClr val="EE210C"/>
                    </a:solidFill>
                    <a:latin typeface="Cambria Math" panose="02040503050406030204" pitchFamily="18" charset="0"/>
                  </a:rPr>
                  <m:t>g</m:t>
                </m:r>
                <m:r>
                  <a:rPr xmlns:a="http://schemas.openxmlformats.org/drawingml/2006/main" sz="4350" i="1">
                    <a:solidFill>
                      <a:srgbClr val="EE210C"/>
                    </a:solidFill>
                    <a:latin typeface="Cambria Math" panose="02040503050406030204" pitchFamily="18" charset="0"/>
                  </a:rPr>
                  <m:t>h</m:t>
                </m:r>
                <m:r>
                  <a:rPr xmlns:a="http://schemas.openxmlformats.org/drawingml/2006/main" sz="4350" i="1">
                    <a:solidFill>
                      <a:srgbClr val="EE210C"/>
                    </a:solidFill>
                    <a:latin typeface="Cambria Math" panose="02040503050406030204" pitchFamily="18" charset="0"/>
                  </a:rPr>
                  <m:t>t</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P</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r</m:t>
                </m:r>
                <m:r>
                  <a:rPr xmlns:a="http://schemas.openxmlformats.org/drawingml/2006/main" sz="4350" i="1">
                    <a:solidFill>
                      <a:srgbClr val="EE210C"/>
                    </a:solidFill>
                    <a:latin typeface="Cambria Math" panose="02040503050406030204" pitchFamily="18" charset="0"/>
                  </a:rPr>
                  <m:t>s</m:t>
                </m:r>
                <m:r>
                  <a:rPr xmlns:a="http://schemas.openxmlformats.org/drawingml/2006/main" sz="4350" i="1">
                    <a:solidFill>
                      <a:srgbClr val="EE210C"/>
                    </a:solidFill>
                    <a:latin typeface="Cambria Math" panose="02040503050406030204" pitchFamily="18" charset="0"/>
                  </a:rPr>
                  <m:t>o</m:t>
                </m:r>
                <m:r>
                  <a:rPr xmlns:a="http://schemas.openxmlformats.org/drawingml/2006/main" sz="4350" i="1">
                    <a:solidFill>
                      <a:srgbClr val="EE210C"/>
                    </a:solidFill>
                    <a:latin typeface="Cambria Math" panose="02040503050406030204" pitchFamily="18" charset="0"/>
                  </a:rPr>
                  <m:t>n</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A</m:t>
                </m:r>
                <m:r>
                  <a:rPr xmlns:a="http://schemas.openxmlformats.org/drawingml/2006/main" sz="4350" i="1">
                    <a:solidFill>
                      <a:srgbClr val="EE210C"/>
                    </a:solidFill>
                    <a:latin typeface="Cambria Math" panose="02040503050406030204" pitchFamily="18" charset="0"/>
                  </a:rPr>
                  <m:t>g</m:t>
                </m:r>
                <m:r>
                  <a:rPr xmlns:a="http://schemas.openxmlformats.org/drawingml/2006/main" sz="4350" i="1">
                    <a:solidFill>
                      <a:srgbClr val="EE210C"/>
                    </a:solidFill>
                    <a:latin typeface="Cambria Math" panose="02040503050406030204" pitchFamily="18" charset="0"/>
                  </a:rPr>
                  <m:t>e</m:t>
                </m:r>
                <m:r>
                  <a:rPr xmlns:a="http://schemas.openxmlformats.org/drawingml/2006/main" sz="4350" i="1">
                    <a:solidFill>
                      <a:srgbClr val="EE210C"/>
                    </a:solidFill>
                    <a:latin typeface="Cambria Math" panose="02040503050406030204" pitchFamily="18" charset="0"/>
                  </a:rPr>
                  <m:t>≥</m:t>
                </m:r>
                <m:r>
                  <a:rPr xmlns:a="http://schemas.openxmlformats.org/drawingml/2006/main" sz="4350" i="1">
                    <a:solidFill>
                      <a:srgbClr val="EE210C"/>
                    </a:solidFill>
                    <a:latin typeface="Cambria Math" panose="02040503050406030204" pitchFamily="18" charset="0"/>
                  </a:rPr>
                  <m:t>34</m:t>
                </m:r>
                <m:r>
                  <a:rPr xmlns:a="http://schemas.openxmlformats.org/drawingml/2006/main" sz="4350" i="1">
                    <a:solidFill>
                      <a:srgbClr val="EE210C"/>
                    </a:solidFill>
                    <a:latin typeface="Cambria Math" panose="02040503050406030204" pitchFamily="18" charset="0"/>
                  </a:rPr>
                  <m:t>}</m:t>
                </m:r>
              </m:oMath>
            </a14:m>
            <a:r>
              <a:rPr>
                <a:solidFill>
                  <a:schemeClr val="accent5"/>
                </a:solidFill>
              </a:rPr>
              <a:t> </a:t>
            </a:r>
            <a:endParaRPr>
              <a:solidFill>
                <a:schemeClr val="accent5"/>
              </a:solidFill>
            </a:endParaRPr>
          </a:p>
          <a:p>
            <a:pPr>
              <a:defRPr sz="5400"/>
            </a:pPr>
            <a14:m>
              <m:oMathPara>
                <m:oMathParaPr>
                  <m:jc m:val="left"/>
                </m:oMathParaPr>
                <m:oMath>
                  <m:sSub>
                    <m:e>
                      <m:r>
                        <a:rPr xmlns:a="http://schemas.openxmlformats.org/drawingml/2006/main" sz="3850" i="1">
                          <a:solidFill>
                            <a:srgbClr val="EE210C"/>
                          </a:solidFill>
                          <a:latin typeface="Cambria Math" panose="02040503050406030204" pitchFamily="18" charset="0"/>
                        </a:rPr>
                        <m:t>σ</m:t>
                      </m:r>
                    </m:e>
                    <m:sub>
                      <m:r>
                        <a:rPr xmlns:a="http://schemas.openxmlformats.org/drawingml/2006/main" sz="3850" i="1">
                          <a:solidFill>
                            <a:srgbClr val="EE210C"/>
                          </a:solidFill>
                          <a:latin typeface="Cambria Math" panose="02040503050406030204" pitchFamily="18" charset="0"/>
                        </a:rPr>
                        <m:t>A</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W</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i</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h</m:t>
                      </m:r>
                      <m:r>
                        <a:rPr xmlns:a="http://schemas.openxmlformats.org/drawingml/2006/main" sz="3850" i="1">
                          <a:solidFill>
                            <a:srgbClr val="EE210C"/>
                          </a:solidFill>
                          <a:latin typeface="Cambria Math" panose="02040503050406030204" pitchFamily="18" charset="0"/>
                        </a:rPr>
                        <m:t>t</m:t>
                      </m:r>
                    </m:sub>
                  </m:sSub>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P</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r</m:t>
                  </m:r>
                  <m:r>
                    <a:rPr xmlns:a="http://schemas.openxmlformats.org/drawingml/2006/main" sz="3850" i="1">
                      <a:solidFill>
                        <a:srgbClr val="EE210C"/>
                      </a:solidFill>
                      <a:latin typeface="Cambria Math" panose="02040503050406030204" pitchFamily="18" charset="0"/>
                    </a:rPr>
                    <m:t>s</m:t>
                  </m:r>
                  <m:r>
                    <a:rPr xmlns:a="http://schemas.openxmlformats.org/drawingml/2006/main" sz="3850" i="1">
                      <a:solidFill>
                        <a:srgbClr val="EE210C"/>
                      </a:solidFill>
                      <a:latin typeface="Cambria Math" panose="02040503050406030204" pitchFamily="18" charset="0"/>
                    </a:rPr>
                    <m:t>o</m:t>
                  </m:r>
                  <m:r>
                    <a:rPr xmlns:a="http://schemas.openxmlformats.org/drawingml/2006/main" sz="3850" i="1">
                      <a:solidFill>
                        <a:srgbClr val="EE210C"/>
                      </a:solidFill>
                      <a:latin typeface="Cambria Math" panose="02040503050406030204" pitchFamily="18" charset="0"/>
                    </a:rPr>
                    <m:t>n</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N</m:t>
                  </m:r>
                  <m:r>
                    <a:rPr xmlns:a="http://schemas.openxmlformats.org/drawingml/2006/main" sz="3850" i="1">
                      <a:solidFill>
                        <a:srgbClr val="EE210C"/>
                      </a:solidFill>
                      <a:latin typeface="Cambria Math" panose="02040503050406030204" pitchFamily="18" charset="0"/>
                    </a:rPr>
                    <m:t>a</m:t>
                  </m:r>
                  <m:r>
                    <a:rPr xmlns:a="http://schemas.openxmlformats.org/drawingml/2006/main" sz="3850" i="1">
                      <a:solidFill>
                        <a:srgbClr val="EE210C"/>
                      </a:solidFill>
                      <a:latin typeface="Cambria Math" panose="02040503050406030204" pitchFamily="18" charset="0"/>
                    </a:rPr>
                    <m:t>m</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A</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W</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i</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h</m:t>
                  </m:r>
                  <m:r>
                    <a:rPr xmlns:a="http://schemas.openxmlformats.org/drawingml/2006/main" sz="3850" i="1">
                      <a:solidFill>
                        <a:srgbClr val="EE210C"/>
                      </a:solidFill>
                      <a:latin typeface="Cambria Math" panose="02040503050406030204" pitchFamily="18" charset="0"/>
                    </a:rPr>
                    <m:t>t</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P</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r</m:t>
                  </m:r>
                  <m:r>
                    <a:rPr xmlns:a="http://schemas.openxmlformats.org/drawingml/2006/main" sz="3850" i="1">
                      <a:solidFill>
                        <a:srgbClr val="EE210C"/>
                      </a:solidFill>
                      <a:latin typeface="Cambria Math" panose="02040503050406030204" pitchFamily="18" charset="0"/>
                    </a:rPr>
                    <m:t>s</m:t>
                  </m:r>
                  <m:r>
                    <a:rPr xmlns:a="http://schemas.openxmlformats.org/drawingml/2006/main" sz="3850" i="1">
                      <a:solidFill>
                        <a:srgbClr val="EE210C"/>
                      </a:solidFill>
                      <a:latin typeface="Cambria Math" panose="02040503050406030204" pitchFamily="18" charset="0"/>
                    </a:rPr>
                    <m:t>o</m:t>
                  </m:r>
                  <m:r>
                    <a:rPr xmlns:a="http://schemas.openxmlformats.org/drawingml/2006/main" sz="3850" i="1">
                      <a:solidFill>
                        <a:srgbClr val="EE210C"/>
                      </a:solidFill>
                      <a:latin typeface="Cambria Math" panose="02040503050406030204" pitchFamily="18" charset="0"/>
                    </a:rPr>
                    <m:t>n</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A</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m:t>
                  </m:r>
                  <m:r>
                    <a:rPr xmlns:a="http://schemas.openxmlformats.org/drawingml/2006/main" sz="3850" i="1">
                      <a:solidFill>
                        <a:srgbClr val="EE210C"/>
                      </a:solidFill>
                      <a:latin typeface="Cambria Math" panose="02040503050406030204" pitchFamily="18" charset="0"/>
                    </a:rPr>
                    <m:t>W</m:t>
                  </m:r>
                  <m:r>
                    <a:rPr xmlns:a="http://schemas.openxmlformats.org/drawingml/2006/main" sz="3850" i="1">
                      <a:solidFill>
                        <a:srgbClr val="EE210C"/>
                      </a:solidFill>
                      <a:latin typeface="Cambria Math" panose="02040503050406030204" pitchFamily="18" charset="0"/>
                    </a:rPr>
                    <m:t>e</m:t>
                  </m:r>
                  <m:r>
                    <a:rPr xmlns:a="http://schemas.openxmlformats.org/drawingml/2006/main" sz="3850" i="1">
                      <a:solidFill>
                        <a:srgbClr val="EE210C"/>
                      </a:solidFill>
                      <a:latin typeface="Cambria Math" panose="02040503050406030204" pitchFamily="18" charset="0"/>
                    </a:rPr>
                    <m:t>i</m:t>
                  </m:r>
                  <m:r>
                    <a:rPr xmlns:a="http://schemas.openxmlformats.org/drawingml/2006/main" sz="3850" i="1">
                      <a:solidFill>
                        <a:srgbClr val="EE210C"/>
                      </a:solidFill>
                      <a:latin typeface="Cambria Math" panose="02040503050406030204" pitchFamily="18" charset="0"/>
                    </a:rPr>
                    <m:t>g</m:t>
                  </m:r>
                  <m:r>
                    <a:rPr xmlns:a="http://schemas.openxmlformats.org/drawingml/2006/main" sz="3850" i="1">
                      <a:solidFill>
                        <a:srgbClr val="EE210C"/>
                      </a:solidFill>
                      <a:latin typeface="Cambria Math" panose="02040503050406030204" pitchFamily="18" charset="0"/>
                    </a:rPr>
                    <m:t>h</m:t>
                  </m:r>
                  <m:r>
                    <a:rPr xmlns:a="http://schemas.openxmlformats.org/drawingml/2006/main" sz="3850" i="1">
                      <a:solidFill>
                        <a:srgbClr val="EE210C"/>
                      </a:solidFill>
                      <a:latin typeface="Cambria Math" panose="02040503050406030204" pitchFamily="18" charset="0"/>
                    </a:rPr>
                    <m:t>t</m:t>
                  </m:r>
                  <m:r>
                    <a:rPr xmlns:a="http://schemas.openxmlformats.org/drawingml/2006/main" sz="3850" i="1">
                      <a:solidFill>
                        <a:srgbClr val="EE210C"/>
                      </a:solidFill>
                      <a:latin typeface="Cambria Math" panose="02040503050406030204" pitchFamily="18" charset="0"/>
                    </a:rPr>
                    <m:t>}</m:t>
                  </m:r>
                </m:oMath>
              </m:oMathPara>
            </a14:m>
            <a:endParaRPr>
              <a:solidFill>
                <a:srgbClr val="EE220D"/>
              </a:solidFill>
            </a:endParaRPr>
          </a:p>
        </p:txBody>
      </p:sp>
      <p:sp>
        <p:nvSpPr>
          <p:cNvPr id="2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ELECT and FROM  ( WHERE ) cont…"/>
          <p:cNvSpPr txBox="1"/>
          <p:nvPr>
            <p:ph type="title"/>
          </p:nvPr>
        </p:nvSpPr>
        <p:spPr>
          <a:xfrm>
            <a:off x="884717" y="594963"/>
            <a:ext cx="21971001" cy="1433164"/>
          </a:xfrm>
          <a:prstGeom prst="rect">
            <a:avLst/>
          </a:prstGeom>
        </p:spPr>
        <p:txBody>
          <a:bodyPr/>
          <a:lstStyle>
            <a:lvl1pPr defTabSz="2170121">
              <a:lnSpc>
                <a:spcPct val="90000"/>
              </a:lnSpc>
              <a:spcBef>
                <a:spcPts val="4000"/>
              </a:spcBef>
              <a:defRPr spc="0" sz="8677"/>
            </a:lvl1pPr>
          </a:lstStyle>
          <a:p>
            <a:pPr/>
            <a:r>
              <a:t>SELECT and FROM  ( WHERE ) cont…</a:t>
            </a:r>
          </a:p>
        </p:txBody>
      </p:sp>
      <p:sp>
        <p:nvSpPr>
          <p:cNvPr id="234" name="Generalized selection is a unary operation written as   where   is a propositional formula that consist of atoms and members of   i.e. all operations with…"/>
          <p:cNvSpPr txBox="1"/>
          <p:nvPr>
            <p:ph type="body" sz="half" idx="1"/>
          </p:nvPr>
        </p:nvSpPr>
        <p:spPr>
          <a:xfrm>
            <a:off x="598070" y="1890404"/>
            <a:ext cx="10183248" cy="11094302"/>
          </a:xfrm>
          <a:prstGeom prst="rect">
            <a:avLst/>
          </a:prstGeom>
        </p:spPr>
        <p:txBody>
          <a:bodyPr/>
          <a:lstStyle/>
          <a:p>
            <a:pPr marL="591312" indent="-591312" defTabSz="2365188">
              <a:spcBef>
                <a:spcPts val="4300"/>
              </a:spcBef>
              <a:defRPr sz="4656"/>
            </a:pPr>
            <a:r>
              <a:rPr b="1">
                <a:solidFill>
                  <a:schemeClr val="accent5"/>
                </a:solidFill>
              </a:rPr>
              <a:t>Generalized selection</a:t>
            </a:r>
            <a:r>
              <a:t> is a </a:t>
            </a:r>
            <a:r>
              <a:rPr>
                <a:solidFill>
                  <a:schemeClr val="accent5"/>
                </a:solidFill>
              </a:rPr>
              <a:t>unary</a:t>
            </a:r>
            <a:r>
              <a:rPr>
                <a:solidFill>
                  <a:srgbClr val="0B0080"/>
                </a:solidFill>
              </a:rPr>
              <a:t> </a:t>
            </a:r>
            <a:r>
              <a:rPr>
                <a:solidFill>
                  <a:schemeClr val="accent5"/>
                </a:solidFill>
              </a:rPr>
              <a:t>operation</a:t>
            </a:r>
            <a:r>
              <a:t> written as </a:t>
            </a:r>
            <a14:m>
              <m:oMath>
                <m:sSub>
                  <m:e>
                    <m:r>
                      <a:rPr xmlns:a="http://schemas.openxmlformats.org/drawingml/2006/main" sz="5800" i="1">
                        <a:solidFill>
                          <a:srgbClr val="EE210C"/>
                        </a:solidFill>
                        <a:latin typeface="Cambria Math" panose="02040503050406030204" pitchFamily="18" charset="0"/>
                      </a:rPr>
                      <m:t>σ</m:t>
                    </m:r>
                  </m:e>
                  <m:sub>
                    <m:r>
                      <a:rPr xmlns:a="http://schemas.openxmlformats.org/drawingml/2006/main" sz="5800" i="1">
                        <a:solidFill>
                          <a:srgbClr val="EE210C"/>
                        </a:solidFill>
                        <a:latin typeface="Cambria Math" panose="02040503050406030204" pitchFamily="18" charset="0"/>
                      </a:rPr>
                      <m:t>φ</m:t>
                    </m:r>
                  </m:sub>
                </m:sSub>
                <m:r>
                  <a:rPr xmlns:a="http://schemas.openxmlformats.org/drawingml/2006/main" sz="5800" i="1">
                    <a:solidFill>
                      <a:srgbClr val="EE210C"/>
                    </a:solidFill>
                    <a:latin typeface="Cambria Math" panose="02040503050406030204" pitchFamily="18" charset="0"/>
                  </a:rPr>
                  <m:t>(</m:t>
                </m:r>
                <m:r>
                  <a:rPr xmlns:a="http://schemas.openxmlformats.org/drawingml/2006/main" sz="5800" i="1">
                    <a:solidFill>
                      <a:srgbClr val="EE210C"/>
                    </a:solidFill>
                    <a:latin typeface="Cambria Math" panose="02040503050406030204" pitchFamily="18" charset="0"/>
                  </a:rPr>
                  <m:t>R</m:t>
                </m:r>
                <m:r>
                  <a:rPr xmlns:a="http://schemas.openxmlformats.org/drawingml/2006/main" sz="5800" i="1">
                    <a:solidFill>
                      <a:srgbClr val="EE210C"/>
                    </a:solidFill>
                    <a:latin typeface="Cambria Math" panose="02040503050406030204" pitchFamily="18" charset="0"/>
                  </a:rPr>
                  <m:t>)</m:t>
                </m:r>
              </m:oMath>
            </a14:m>
            <a:r>
              <a:rPr>
                <a:solidFill>
                  <a:schemeClr val="accent5"/>
                </a:solidFill>
              </a:rPr>
              <a:t> </a:t>
            </a:r>
            <a:r>
              <a:t>where </a:t>
            </a:r>
            <a14:m>
              <m:oMath>
                <m:r>
                  <a:rPr xmlns:a="http://schemas.openxmlformats.org/drawingml/2006/main" sz="6200" i="1">
                    <a:solidFill>
                      <a:srgbClr val="EE210C"/>
                    </a:solidFill>
                    <a:latin typeface="Cambria Math" panose="02040503050406030204" pitchFamily="18" charset="0"/>
                  </a:rPr>
                  <m:t>φ</m:t>
                </m:r>
              </m:oMath>
            </a14:m>
            <a:r>
              <a:t> is a propositional formula that consist of atoms and members of </a:t>
            </a:r>
            <a14:m>
              <m:oMath>
                <m:r>
                  <a:rPr xmlns:a="http://schemas.openxmlformats.org/drawingml/2006/main" sz="5550" i="1">
                    <a:solidFill>
                      <a:srgbClr val="EE210C"/>
                    </a:solidFill>
                    <a:latin typeface="Cambria Math" panose="02040503050406030204" pitchFamily="18" charset="0"/>
                  </a:rPr>
                  <m:t>A</m:t>
                </m:r>
              </m:oMath>
            </a14:m>
            <a:r>
              <a:rPr>
                <a:solidFill>
                  <a:schemeClr val="accent5"/>
                </a:solidFill>
              </a:rPr>
              <a:t> </a:t>
            </a:r>
            <a:r>
              <a:t>i.e. all operations with</a:t>
            </a:r>
            <a14:m>
              <m:oMath>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a</m:t>
                </m:r>
                <m:r>
                  <a:rPr xmlns:a="http://schemas.openxmlformats.org/drawingml/2006/main" sz="5650" i="1">
                    <a:solidFill>
                      <a:srgbClr val="EE210C"/>
                    </a:solidFill>
                    <a:latin typeface="Cambria Math" panose="02040503050406030204" pitchFamily="18" charset="0"/>
                  </a:rPr>
                  <m:t>n</m:t>
                </m:r>
                <m:r>
                  <a:rPr xmlns:a="http://schemas.openxmlformats.org/drawingml/2006/main" sz="5650" i="1">
                    <a:solidFill>
                      <a:srgbClr val="EE210C"/>
                    </a:solidFill>
                    <a:latin typeface="Cambria Math" panose="02040503050406030204" pitchFamily="18" charset="0"/>
                  </a:rPr>
                  <m:t>d</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o</m:t>
                </m:r>
                <m:r>
                  <a:rPr xmlns:a="http://schemas.openxmlformats.org/drawingml/2006/main" sz="5650" i="1">
                    <a:solidFill>
                      <a:srgbClr val="EE210C"/>
                    </a:solidFill>
                    <a:latin typeface="Cambria Math" panose="02040503050406030204" pitchFamily="18" charset="0"/>
                  </a:rPr>
                  <m:t>r</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n</m:t>
                </m:r>
                <m:r>
                  <a:rPr xmlns:a="http://schemas.openxmlformats.org/drawingml/2006/main" sz="5650" i="1">
                    <a:solidFill>
                      <a:srgbClr val="EE210C"/>
                    </a:solidFill>
                    <a:latin typeface="Cambria Math" panose="02040503050406030204" pitchFamily="18" charset="0"/>
                  </a:rPr>
                  <m:t>o</m:t>
                </m:r>
                <m:r>
                  <a:rPr xmlns:a="http://schemas.openxmlformats.org/drawingml/2006/main" sz="5650" i="1">
                    <a:solidFill>
                      <a:srgbClr val="EE210C"/>
                    </a:solidFill>
                    <a:latin typeface="Cambria Math" panose="02040503050406030204" pitchFamily="18" charset="0"/>
                  </a:rPr>
                  <m:t>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A</m:t>
                </m:r>
              </m:oMath>
            </a14:m>
          </a:p>
          <a:p>
            <a:pPr marL="591312" indent="-591312" defTabSz="2365188">
              <a:spcBef>
                <a:spcPts val="4300"/>
              </a:spcBef>
              <a:defRPr sz="4656"/>
            </a:pPr>
            <a:r>
              <a:t>This selection selects all those </a:t>
            </a:r>
            <a:r>
              <a:rPr b="1">
                <a:solidFill>
                  <a:schemeClr val="accent5"/>
                </a:solidFill>
              </a:rPr>
              <a:t>tuples</a:t>
            </a:r>
            <a:r>
              <a:t> in </a:t>
            </a:r>
            <a:r>
              <a:rPr i="1">
                <a:solidFill>
                  <a:schemeClr val="accent5"/>
                </a:solidFill>
                <a:latin typeface="Times New Roman"/>
                <a:ea typeface="Times New Roman"/>
                <a:cs typeface="Times New Roman"/>
                <a:sym typeface="Times New Roman"/>
              </a:rPr>
              <a:t>R</a:t>
            </a:r>
            <a:r>
              <a:t> for which </a:t>
            </a:r>
            <a14:m>
              <m:oMath>
                <m:r>
                  <a:rPr xmlns:a="http://schemas.openxmlformats.org/drawingml/2006/main" sz="6200" i="1">
                    <a:solidFill>
                      <a:srgbClr val="EE210C"/>
                    </a:solidFill>
                    <a:latin typeface="Cambria Math" panose="02040503050406030204" pitchFamily="18" charset="0"/>
                  </a:rPr>
                  <m:t>φ</m:t>
                </m:r>
              </m:oMath>
            </a14:m>
            <a:r>
              <a:t> holds.</a:t>
            </a:r>
          </a:p>
          <a:p>
            <a:pPr marL="591312" indent="-591312" defTabSz="2365188">
              <a:spcBef>
                <a:spcPts val="4300"/>
              </a:spcBef>
              <a:defRPr sz="4656"/>
            </a:pPr>
            <a:r>
              <a:t>For an example, consider the following tables where the first table gives the </a:t>
            </a:r>
            <a:r>
              <a:rPr>
                <a:solidFill>
                  <a:schemeClr val="accent5"/>
                </a:solidFill>
                <a:latin typeface="Times New Roman"/>
                <a:ea typeface="Times New Roman"/>
                <a:cs typeface="Times New Roman"/>
                <a:sym typeface="Times New Roman"/>
              </a:rPr>
              <a:t>Person</a:t>
            </a:r>
            <a:r>
              <a:t> table and the second the result of </a:t>
            </a:r>
            <a14:m>
              <m:oMath>
                <m:sSub>
                  <m:e>
                    <m:r>
                      <a:rPr xmlns:a="http://schemas.openxmlformats.org/drawingml/2006/main" sz="5650" i="1">
                        <a:solidFill>
                          <a:srgbClr val="EE210C"/>
                        </a:solidFill>
                        <a:latin typeface="Cambria Math" panose="02040503050406030204" pitchFamily="18" charset="0"/>
                      </a:rPr>
                      <m:t>σ</m:t>
                    </m:r>
                  </m:e>
                  <m:sub>
                    <m:r>
                      <a:rPr xmlns:a="http://schemas.openxmlformats.org/drawingml/2006/main" sz="5650" i="1">
                        <a:solidFill>
                          <a:srgbClr val="EE210C"/>
                        </a:solidFill>
                        <a:latin typeface="Cambria Math" panose="02040503050406030204" pitchFamily="18" charset="0"/>
                      </a:rPr>
                      <m:t>A</m:t>
                    </m:r>
                    <m:r>
                      <a:rPr xmlns:a="http://schemas.openxmlformats.org/drawingml/2006/main" sz="5650" i="1">
                        <a:solidFill>
                          <a:srgbClr val="EE210C"/>
                        </a:solidFill>
                        <a:latin typeface="Cambria Math" panose="02040503050406030204" pitchFamily="18" charset="0"/>
                      </a:rPr>
                      <m:t>g</m:t>
                    </m:r>
                    <m:r>
                      <a:rPr xmlns:a="http://schemas.openxmlformats.org/drawingml/2006/main" sz="5650" i="1">
                        <a:solidFill>
                          <a:srgbClr val="EE210C"/>
                        </a:solidFill>
                        <a:latin typeface="Cambria Math" panose="02040503050406030204" pitchFamily="18" charset="0"/>
                      </a:rPr>
                      <m:t>e</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30</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W</m:t>
                    </m:r>
                    <m:r>
                      <a:rPr xmlns:a="http://schemas.openxmlformats.org/drawingml/2006/main" sz="5650" i="1">
                        <a:solidFill>
                          <a:srgbClr val="EE210C"/>
                        </a:solidFill>
                        <a:latin typeface="Cambria Math" panose="02040503050406030204" pitchFamily="18" charset="0"/>
                      </a:rPr>
                      <m:t>e</m:t>
                    </m:r>
                    <m:r>
                      <a:rPr xmlns:a="http://schemas.openxmlformats.org/drawingml/2006/main" sz="5650" i="1">
                        <a:solidFill>
                          <a:srgbClr val="EE210C"/>
                        </a:solidFill>
                        <a:latin typeface="Cambria Math" panose="02040503050406030204" pitchFamily="18" charset="0"/>
                      </a:rPr>
                      <m:t>i</m:t>
                    </m:r>
                    <m:r>
                      <a:rPr xmlns:a="http://schemas.openxmlformats.org/drawingml/2006/main" sz="5650" i="1">
                        <a:solidFill>
                          <a:srgbClr val="EE210C"/>
                        </a:solidFill>
                        <a:latin typeface="Cambria Math" panose="02040503050406030204" pitchFamily="18" charset="0"/>
                      </a:rPr>
                      <m:t>g</m:t>
                    </m:r>
                    <m:r>
                      <a:rPr xmlns:a="http://schemas.openxmlformats.org/drawingml/2006/main" sz="5650" i="1">
                        <a:solidFill>
                          <a:srgbClr val="EE210C"/>
                        </a:solidFill>
                        <a:latin typeface="Cambria Math" panose="02040503050406030204" pitchFamily="18" charset="0"/>
                      </a:rPr>
                      <m:t>h</m:t>
                    </m:r>
                    <m:r>
                      <a:rPr xmlns:a="http://schemas.openxmlformats.org/drawingml/2006/main" sz="5650" i="1">
                        <a:solidFill>
                          <a:srgbClr val="EE210C"/>
                        </a:solidFill>
                        <a:latin typeface="Cambria Math" panose="02040503050406030204" pitchFamily="18" charset="0"/>
                      </a:rPr>
                      <m:t>t</m:t>
                    </m:r>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60</m:t>
                    </m:r>
                  </m:sub>
                </m:sSub>
                <m:r>
                  <a:rPr xmlns:a="http://schemas.openxmlformats.org/drawingml/2006/main" sz="5650" i="1">
                    <a:solidFill>
                      <a:srgbClr val="EE210C"/>
                    </a:solidFill>
                    <a:latin typeface="Cambria Math" panose="02040503050406030204" pitchFamily="18" charset="0"/>
                  </a:rPr>
                  <m:t>(</m:t>
                </m:r>
                <m:r>
                  <a:rPr xmlns:a="http://schemas.openxmlformats.org/drawingml/2006/main" sz="5650" i="1">
                    <a:solidFill>
                      <a:srgbClr val="EE210C"/>
                    </a:solidFill>
                    <a:latin typeface="Cambria Math" panose="02040503050406030204" pitchFamily="18" charset="0"/>
                  </a:rPr>
                  <m:t>P</m:t>
                </m:r>
                <m:r>
                  <a:rPr xmlns:a="http://schemas.openxmlformats.org/drawingml/2006/main" sz="5650" i="1">
                    <a:solidFill>
                      <a:srgbClr val="EE210C"/>
                    </a:solidFill>
                    <a:latin typeface="Cambria Math" panose="02040503050406030204" pitchFamily="18" charset="0"/>
                  </a:rPr>
                  <m:t>e</m:t>
                </m:r>
                <m:r>
                  <a:rPr xmlns:a="http://schemas.openxmlformats.org/drawingml/2006/main" sz="5650" i="1">
                    <a:solidFill>
                      <a:srgbClr val="EE210C"/>
                    </a:solidFill>
                    <a:latin typeface="Cambria Math" panose="02040503050406030204" pitchFamily="18" charset="0"/>
                  </a:rPr>
                  <m:t>r</m:t>
                </m:r>
                <m:r>
                  <a:rPr xmlns:a="http://schemas.openxmlformats.org/drawingml/2006/main" sz="5650" i="1">
                    <a:solidFill>
                      <a:srgbClr val="EE210C"/>
                    </a:solidFill>
                    <a:latin typeface="Cambria Math" panose="02040503050406030204" pitchFamily="18" charset="0"/>
                  </a:rPr>
                  <m:t>s</m:t>
                </m:r>
                <m:r>
                  <a:rPr xmlns:a="http://schemas.openxmlformats.org/drawingml/2006/main" sz="5650" i="1">
                    <a:solidFill>
                      <a:srgbClr val="EE210C"/>
                    </a:solidFill>
                    <a:latin typeface="Cambria Math" panose="02040503050406030204" pitchFamily="18" charset="0"/>
                  </a:rPr>
                  <m:t>o</m:t>
                </m:r>
                <m:r>
                  <a:rPr xmlns:a="http://schemas.openxmlformats.org/drawingml/2006/main" sz="5650" i="1">
                    <a:solidFill>
                      <a:srgbClr val="EE210C"/>
                    </a:solidFill>
                    <a:latin typeface="Cambria Math" panose="02040503050406030204" pitchFamily="18" charset="0"/>
                  </a:rPr>
                  <m:t>n</m:t>
                </m:r>
                <m:r>
                  <a:rPr xmlns:a="http://schemas.openxmlformats.org/drawingml/2006/main" sz="5650" i="1">
                    <a:solidFill>
                      <a:srgbClr val="EE210C"/>
                    </a:solidFill>
                    <a:latin typeface="Cambria Math" panose="02040503050406030204" pitchFamily="18" charset="0"/>
                  </a:rPr>
                  <m:t>)</m:t>
                </m:r>
              </m:oMath>
            </a14:m>
            <a:r>
              <a:t> </a:t>
            </a:r>
            <a:endParaRPr sz="4800">
              <a:solidFill>
                <a:srgbClr val="EE220D"/>
              </a:solidFill>
            </a:endParaRPr>
          </a:p>
        </p:txBody>
      </p:sp>
      <p:pic>
        <p:nvPicPr>
          <p:cNvPr id="235" name="Screen Shot 2020-05-03 at 1.10.34 PM.png" descr="Screen Shot 2020-05-03 at 1.10.34 PM.png"/>
          <p:cNvPicPr>
            <a:picLocks noChangeAspect="1"/>
          </p:cNvPicPr>
          <p:nvPr/>
        </p:nvPicPr>
        <p:blipFill>
          <a:blip r:embed="rId2">
            <a:extLst/>
          </a:blip>
          <a:stretch>
            <a:fillRect/>
          </a:stretch>
        </p:blipFill>
        <p:spPr>
          <a:xfrm>
            <a:off x="11525298" y="3401708"/>
            <a:ext cx="12312255" cy="8071694"/>
          </a:xfrm>
          <a:prstGeom prst="rect">
            <a:avLst/>
          </a:prstGeom>
          <a:ln w="12700">
            <a:miter lim="400000"/>
          </a:ln>
        </p:spPr>
      </p:pic>
      <p:sp>
        <p:nvSpPr>
          <p:cNvPr id="236" name="Example"/>
          <p:cNvSpPr txBox="1"/>
          <p:nvPr/>
        </p:nvSpPr>
        <p:spPr>
          <a:xfrm>
            <a:off x="16444394" y="2312470"/>
            <a:ext cx="2474063"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Example</a:t>
            </a:r>
          </a:p>
        </p:txBody>
      </p:sp>
      <p:sp>
        <p:nvSpPr>
          <p:cNvPr id="2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Screen Shot 2020-05-04 at 1.51.53 PM.png" descr="Screen Shot 2020-05-04 at 1.51.53 PM.png"/>
          <p:cNvPicPr>
            <a:picLocks noChangeAspect="1"/>
          </p:cNvPicPr>
          <p:nvPr/>
        </p:nvPicPr>
        <p:blipFill>
          <a:blip r:embed="rId2">
            <a:extLst/>
          </a:blip>
          <a:stretch>
            <a:fillRect/>
          </a:stretch>
        </p:blipFill>
        <p:spPr>
          <a:xfrm>
            <a:off x="3103743" y="1076498"/>
            <a:ext cx="18063272" cy="12984989"/>
          </a:xfrm>
          <a:prstGeom prst="rect">
            <a:avLst/>
          </a:prstGeom>
          <a:ln w="12700">
            <a:miter lim="400000"/>
          </a:ln>
        </p:spPr>
      </p:pic>
      <p:sp>
        <p:nvSpPr>
          <p:cNvPr id="240" name="Customers"/>
          <p:cNvSpPr txBox="1"/>
          <p:nvPr/>
        </p:nvSpPr>
        <p:spPr>
          <a:xfrm>
            <a:off x="10644378" y="122310"/>
            <a:ext cx="3095245"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Customers</a:t>
            </a:r>
          </a:p>
        </p:txBody>
      </p:sp>
      <p:sp>
        <p:nvSpPr>
          <p:cNvPr id="2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ELECT and FROM  ( WHERE ) cont…"/>
          <p:cNvSpPr txBox="1"/>
          <p:nvPr>
            <p:ph type="title"/>
          </p:nvPr>
        </p:nvSpPr>
        <p:spPr>
          <a:xfrm>
            <a:off x="949087" y="390872"/>
            <a:ext cx="21971001" cy="1433164"/>
          </a:xfrm>
          <a:prstGeom prst="rect">
            <a:avLst/>
          </a:prstGeom>
        </p:spPr>
        <p:txBody>
          <a:bodyPr/>
          <a:lstStyle>
            <a:lvl1pPr defTabSz="2170121">
              <a:lnSpc>
                <a:spcPct val="90000"/>
              </a:lnSpc>
              <a:spcBef>
                <a:spcPts val="4000"/>
              </a:spcBef>
              <a:defRPr spc="0" sz="8677"/>
            </a:lvl1pPr>
          </a:lstStyle>
          <a:p>
            <a:pPr/>
            <a:r>
              <a:t>SELECT and FROM  ( WHERE ) cont…</a:t>
            </a:r>
          </a:p>
        </p:txBody>
      </p:sp>
      <p:sp>
        <p:nvSpPr>
          <p:cNvPr id="244" name="Another example using the commands"/>
          <p:cNvSpPr txBox="1"/>
          <p:nvPr>
            <p:ph type="body" idx="13"/>
          </p:nvPr>
        </p:nvSpPr>
        <p:spPr>
          <a:xfrm>
            <a:off x="949087" y="1754538"/>
            <a:ext cx="21971001" cy="934780"/>
          </a:xfrm>
          <a:prstGeom prst="rect">
            <a:avLst/>
          </a:prstGeom>
          <a:extLst>
            <a:ext uri="{C572A759-6A51-4108-AA02-DFA0A04FC94B}">
              <ma14:wrappingTextBoxFlag xmlns:ma14="http://schemas.microsoft.com/office/mac/drawingml/2011/main" val="1"/>
            </a:ext>
          </a:extLst>
        </p:spPr>
        <p:txBody>
          <a:bodyPr/>
          <a:lstStyle/>
          <a:p>
            <a:pPr/>
            <a:r>
              <a:t>Another example using the commands</a:t>
            </a:r>
          </a:p>
        </p:txBody>
      </p:sp>
      <p:sp>
        <p:nvSpPr>
          <p:cNvPr id="245" name="SELECT column1, column2, … column( )…"/>
          <p:cNvSpPr txBox="1"/>
          <p:nvPr>
            <p:ph type="body" idx="1"/>
          </p:nvPr>
        </p:nvSpPr>
        <p:spPr>
          <a:xfrm>
            <a:off x="1206500" y="2751927"/>
            <a:ext cx="21971000" cy="9752589"/>
          </a:xfrm>
          <a:prstGeom prst="rect">
            <a:avLst/>
          </a:prstGeom>
        </p:spPr>
        <p:txBody>
          <a:bodyPr/>
          <a:lstStyle/>
          <a:p>
            <a:pPr marL="0" indent="0">
              <a:buSzTx/>
              <a:buNone/>
            </a:pPr>
            <a:r>
              <a:rPr>
                <a:solidFill>
                  <a:schemeClr val="accent5"/>
                </a:solidFill>
              </a:rPr>
              <a:t>SELECT</a:t>
            </a:r>
            <a:r>
              <a:t> </a:t>
            </a:r>
            <a:r>
              <a:t>column1</a:t>
            </a:r>
            <a:r>
              <a:t>,</a:t>
            </a:r>
            <a:r>
              <a:t> column2, … column(</a:t>
            </a:r>
            <a14:m>
              <m:oMath>
                <m:r>
                  <a:rPr xmlns:a="http://schemas.openxmlformats.org/drawingml/2006/main" sz="6250" i="1">
                    <a:solidFill>
                      <a:srgbClr val="EE210C"/>
                    </a:solidFill>
                    <a:latin typeface="Cambria Math" panose="02040503050406030204" pitchFamily="18" charset="0"/>
                  </a:rPr>
                  <m:t>n</m:t>
                </m:r>
              </m:oMath>
            </a14:m>
            <a:r>
              <a:t>)</a:t>
            </a:r>
          </a:p>
          <a:p>
            <a:pPr marL="0" indent="0">
              <a:buSzTx/>
              <a:buNone/>
            </a:pPr>
            <a:r>
              <a:rPr>
                <a:solidFill>
                  <a:schemeClr val="accent5"/>
                </a:solidFill>
              </a:rPr>
              <a:t>FROM</a:t>
            </a:r>
            <a:r>
              <a:t> </a:t>
            </a:r>
            <a:r>
              <a:t>table_name</a:t>
            </a:r>
          </a:p>
          <a:p>
            <a:pPr marL="0" indent="0">
              <a:buSzTx/>
              <a:buNone/>
            </a:pPr>
            <a:r>
              <a:rPr>
                <a:solidFill>
                  <a:schemeClr val="accent5"/>
                </a:solidFill>
              </a:rPr>
              <a:t>WHERE</a:t>
            </a:r>
            <a:r>
              <a:t> </a:t>
            </a:r>
            <a:r>
              <a:t>condition</a:t>
            </a:r>
            <a:r>
              <a:t>;</a:t>
            </a:r>
          </a:p>
          <a:p>
            <a:pPr marL="0" indent="0">
              <a:buSzTx/>
              <a:buNone/>
            </a:pPr>
            <a:r>
              <a:t>For example:</a:t>
            </a:r>
          </a:p>
          <a:p>
            <a:pPr marL="0" indent="0">
              <a:buSzTx/>
              <a:buNone/>
            </a:pPr>
            <a:r>
              <a:rPr>
                <a:solidFill>
                  <a:schemeClr val="accent5"/>
                </a:solidFill>
              </a:rPr>
              <a:t>SELECT</a:t>
            </a:r>
            <a:r>
              <a:t> </a:t>
            </a:r>
            <a:r>
              <a:rPr>
                <a:solidFill>
                  <a:schemeClr val="accent5"/>
                </a:solidFill>
              </a:rPr>
              <a:t>*</a:t>
            </a:r>
            <a:r>
              <a:t> </a:t>
            </a:r>
            <a:r>
              <a:rPr>
                <a:solidFill>
                  <a:schemeClr val="accent5"/>
                </a:solidFill>
              </a:rPr>
              <a:t>FROM</a:t>
            </a:r>
            <a:r>
              <a:t> </a:t>
            </a:r>
            <a:r>
              <a:t>Customers </a:t>
            </a:r>
            <a:r>
              <a:rPr>
                <a:solidFill>
                  <a:schemeClr val="accent5"/>
                </a:solidFill>
              </a:rPr>
              <a:t>WHERE</a:t>
            </a:r>
            <a:r>
              <a:t> </a:t>
            </a:r>
            <a:r>
              <a:t>Country = ‘</a:t>
            </a:r>
            <a:r>
              <a:rPr>
                <a:solidFill>
                  <a:schemeClr val="accent5"/>
                </a:solidFill>
              </a:rPr>
              <a:t>Mexico</a:t>
            </a:r>
            <a:r>
              <a:t>’ </a:t>
            </a:r>
            <a:r>
              <a:t>;</a:t>
            </a:r>
          </a:p>
        </p:txBody>
      </p:sp>
      <p:pic>
        <p:nvPicPr>
          <p:cNvPr id="246" name="Screen Shot 2020-05-04 at 2.23.13 PM.png" descr="Screen Shot 2020-05-04 at 2.23.13 PM.png"/>
          <p:cNvPicPr>
            <a:picLocks noChangeAspect="1"/>
          </p:cNvPicPr>
          <p:nvPr/>
        </p:nvPicPr>
        <p:blipFill>
          <a:blip r:embed="rId2">
            <a:extLst/>
          </a:blip>
          <a:stretch>
            <a:fillRect/>
          </a:stretch>
        </p:blipFill>
        <p:spPr>
          <a:xfrm>
            <a:off x="2161505" y="9020161"/>
            <a:ext cx="19546164" cy="4034440"/>
          </a:xfrm>
          <a:prstGeom prst="rect">
            <a:avLst/>
          </a:prstGeom>
          <a:ln w="12700">
            <a:miter lim="400000"/>
          </a:ln>
        </p:spPr>
      </p:pic>
      <p:sp>
        <p:nvSpPr>
          <p:cNvPr id="2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ELECT and FROM  ( WHERE ) cont…"/>
          <p:cNvSpPr txBox="1"/>
          <p:nvPr>
            <p:ph type="title"/>
          </p:nvPr>
        </p:nvSpPr>
        <p:spPr>
          <a:xfrm>
            <a:off x="1206500" y="554680"/>
            <a:ext cx="21971000" cy="1433164"/>
          </a:xfrm>
          <a:prstGeom prst="rect">
            <a:avLst/>
          </a:prstGeom>
        </p:spPr>
        <p:txBody>
          <a:bodyPr/>
          <a:lstStyle>
            <a:lvl1pPr defTabSz="2170121">
              <a:lnSpc>
                <a:spcPct val="90000"/>
              </a:lnSpc>
              <a:spcBef>
                <a:spcPts val="4000"/>
              </a:spcBef>
              <a:defRPr spc="0" sz="8677"/>
            </a:lvl1pPr>
          </a:lstStyle>
          <a:p>
            <a:pPr/>
            <a:r>
              <a:t>SELECT and FROM  ( WHERE ) cont…</a:t>
            </a:r>
          </a:p>
        </p:txBody>
      </p:sp>
      <p:sp>
        <p:nvSpPr>
          <p:cNvPr id="250" name="Another example using the commands cont…"/>
          <p:cNvSpPr txBox="1"/>
          <p:nvPr>
            <p:ph type="body" idx="13"/>
          </p:nvPr>
        </p:nvSpPr>
        <p:spPr>
          <a:xfrm>
            <a:off x="1206500" y="1838325"/>
            <a:ext cx="21971000" cy="934780"/>
          </a:xfrm>
          <a:prstGeom prst="rect">
            <a:avLst/>
          </a:prstGeom>
          <a:extLst>
            <a:ext uri="{C572A759-6A51-4108-AA02-DFA0A04FC94B}">
              <ma14:wrappingTextBoxFlag xmlns:ma14="http://schemas.microsoft.com/office/mac/drawingml/2011/main" val="1"/>
            </a:ext>
          </a:extLst>
        </p:spPr>
        <p:txBody>
          <a:bodyPr/>
          <a:lstStyle/>
          <a:p>
            <a:pPr/>
            <a:r>
              <a:t>Another example using the commands cont…</a:t>
            </a:r>
          </a:p>
        </p:txBody>
      </p:sp>
      <p:sp>
        <p:nvSpPr>
          <p:cNvPr id="251" name="SELECT ContactName, City, Country FROM Customers WHERE Country &gt;= 'USA';"/>
          <p:cNvSpPr txBox="1"/>
          <p:nvPr>
            <p:ph type="body" idx="1"/>
          </p:nvPr>
        </p:nvSpPr>
        <p:spPr>
          <a:xfrm>
            <a:off x="657166" y="3085577"/>
            <a:ext cx="23069668" cy="9699753"/>
          </a:xfrm>
          <a:prstGeom prst="rect">
            <a:avLst/>
          </a:prstGeom>
        </p:spPr>
        <p:txBody>
          <a:bodyPr/>
          <a:lstStyle/>
          <a:p>
            <a:pPr marL="0" indent="0">
              <a:buSzTx/>
              <a:buNone/>
            </a:pPr>
            <a:r>
              <a:rPr>
                <a:solidFill>
                  <a:schemeClr val="accent5"/>
                </a:solidFill>
              </a:rPr>
              <a:t>SELECT</a:t>
            </a:r>
            <a:r>
              <a:t> ContactName, City, Country </a:t>
            </a:r>
            <a:r>
              <a:rPr>
                <a:solidFill>
                  <a:schemeClr val="accent5"/>
                </a:solidFill>
              </a:rPr>
              <a:t>FROM</a:t>
            </a:r>
            <a:r>
              <a:t> Customers </a:t>
            </a:r>
            <a:r>
              <a:rPr>
                <a:solidFill>
                  <a:schemeClr val="accent5"/>
                </a:solidFill>
              </a:rPr>
              <a:t>WHERE</a:t>
            </a:r>
            <a:r>
              <a:t> Country &gt;= '</a:t>
            </a:r>
            <a:r>
              <a:rPr>
                <a:solidFill>
                  <a:schemeClr val="accent5"/>
                </a:solidFill>
              </a:rPr>
              <a:t>USA</a:t>
            </a:r>
            <a:r>
              <a:t>';</a:t>
            </a:r>
          </a:p>
        </p:txBody>
      </p:sp>
      <p:pic>
        <p:nvPicPr>
          <p:cNvPr id="252" name="Screen Shot 2020-05-04 at 2.32.42 PM.png" descr="Screen Shot 2020-05-04 at 2.32.42 PM.png"/>
          <p:cNvPicPr>
            <a:picLocks noChangeAspect="1"/>
          </p:cNvPicPr>
          <p:nvPr/>
        </p:nvPicPr>
        <p:blipFill>
          <a:blip r:embed="rId2">
            <a:extLst/>
          </a:blip>
          <a:stretch>
            <a:fillRect/>
          </a:stretch>
        </p:blipFill>
        <p:spPr>
          <a:xfrm>
            <a:off x="3698249" y="4458506"/>
            <a:ext cx="16987502" cy="10382932"/>
          </a:xfrm>
          <a:prstGeom prst="rect">
            <a:avLst/>
          </a:prstGeom>
          <a:ln w="12700">
            <a:miter lim="400000"/>
          </a:ln>
        </p:spPr>
      </p:pic>
      <p:sp>
        <p:nvSpPr>
          <p:cNvPr id="2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ELECT and FROM  ( WHERE ) cont…"/>
          <p:cNvSpPr txBox="1"/>
          <p:nvPr>
            <p:ph type="title"/>
          </p:nvPr>
        </p:nvSpPr>
        <p:spPr>
          <a:xfrm>
            <a:off x="1206500" y="554680"/>
            <a:ext cx="21971000" cy="1433164"/>
          </a:xfrm>
          <a:prstGeom prst="rect">
            <a:avLst/>
          </a:prstGeom>
        </p:spPr>
        <p:txBody>
          <a:bodyPr/>
          <a:lstStyle>
            <a:lvl1pPr defTabSz="2170121">
              <a:lnSpc>
                <a:spcPct val="90000"/>
              </a:lnSpc>
              <a:spcBef>
                <a:spcPts val="4000"/>
              </a:spcBef>
              <a:defRPr spc="0" sz="8677"/>
            </a:lvl1pPr>
          </a:lstStyle>
          <a:p>
            <a:pPr/>
            <a:r>
              <a:t>SELECT and FROM  ( WHERE ) cont…</a:t>
            </a:r>
          </a:p>
        </p:txBody>
      </p:sp>
      <p:sp>
        <p:nvSpPr>
          <p:cNvPr id="256" name="Another example using the commands cont…"/>
          <p:cNvSpPr txBox="1"/>
          <p:nvPr>
            <p:ph type="body" idx="13"/>
          </p:nvPr>
        </p:nvSpPr>
        <p:spPr>
          <a:xfrm>
            <a:off x="1206500" y="1838325"/>
            <a:ext cx="21971000" cy="934780"/>
          </a:xfrm>
          <a:prstGeom prst="rect">
            <a:avLst/>
          </a:prstGeom>
          <a:extLst>
            <a:ext uri="{C572A759-6A51-4108-AA02-DFA0A04FC94B}">
              <ma14:wrappingTextBoxFlag xmlns:ma14="http://schemas.microsoft.com/office/mac/drawingml/2011/main" val="1"/>
            </a:ext>
          </a:extLst>
        </p:spPr>
        <p:txBody>
          <a:bodyPr/>
          <a:lstStyle/>
          <a:p>
            <a:pPr/>
            <a:r>
              <a:t>Another example using the commands cont…</a:t>
            </a:r>
          </a:p>
        </p:txBody>
      </p:sp>
      <p:sp>
        <p:nvSpPr>
          <p:cNvPr id="257" name="SELECT ContactName, City                                                                             FROM Customers                                                                                              WHERE Country &gt; 'USA';"/>
          <p:cNvSpPr txBox="1"/>
          <p:nvPr>
            <p:ph type="body" idx="1"/>
          </p:nvPr>
        </p:nvSpPr>
        <p:spPr>
          <a:xfrm>
            <a:off x="1206500" y="2865734"/>
            <a:ext cx="21971000" cy="7041254"/>
          </a:xfrm>
          <a:prstGeom prst="rect">
            <a:avLst/>
          </a:prstGeom>
        </p:spPr>
        <p:txBody>
          <a:bodyPr/>
          <a:lstStyle/>
          <a:p>
            <a:pPr lvl="2" marL="0" indent="0">
              <a:buSzTx/>
              <a:buNone/>
            </a:pPr>
          </a:p>
          <a:p>
            <a:pPr lvl="2" marL="0" indent="0">
              <a:buSzTx/>
              <a:buNone/>
            </a:pPr>
            <a:r>
              <a:rPr>
                <a:solidFill>
                  <a:schemeClr val="accent5"/>
                </a:solidFill>
              </a:rPr>
              <a:t>SELECT</a:t>
            </a:r>
            <a:r>
              <a:t> ContactName, City                                                                             </a:t>
            </a:r>
            <a:r>
              <a:rPr>
                <a:solidFill>
                  <a:schemeClr val="accent5"/>
                </a:solidFill>
              </a:rPr>
              <a:t>FROM</a:t>
            </a:r>
            <a:r>
              <a:t> Customers                                                                                              </a:t>
            </a:r>
            <a:r>
              <a:rPr>
                <a:solidFill>
                  <a:schemeClr val="accent5"/>
                </a:solidFill>
              </a:rPr>
              <a:t>WHERE</a:t>
            </a:r>
            <a:r>
              <a:t> Country &gt; '</a:t>
            </a:r>
            <a:r>
              <a:rPr>
                <a:solidFill>
                  <a:schemeClr val="accent5"/>
                </a:solidFill>
              </a:rPr>
              <a:t>USA</a:t>
            </a:r>
            <a:r>
              <a:t>';</a:t>
            </a:r>
          </a:p>
        </p:txBody>
      </p:sp>
      <p:pic>
        <p:nvPicPr>
          <p:cNvPr id="258" name="Screen Shot 2020-05-04 at 2.36.00 PM.png" descr="Screen Shot 2020-05-04 at 2.36.00 PM.png"/>
          <p:cNvPicPr>
            <a:picLocks noChangeAspect="1"/>
          </p:cNvPicPr>
          <p:nvPr/>
        </p:nvPicPr>
        <p:blipFill>
          <a:blip r:embed="rId2">
            <a:extLst/>
          </a:blip>
          <a:stretch>
            <a:fillRect/>
          </a:stretch>
        </p:blipFill>
        <p:spPr>
          <a:xfrm>
            <a:off x="2017117" y="7367637"/>
            <a:ext cx="20349766" cy="3494221"/>
          </a:xfrm>
          <a:prstGeom prst="rect">
            <a:avLst/>
          </a:prstGeom>
          <a:ln w="12700">
            <a:miter lim="400000"/>
          </a:ln>
        </p:spPr>
      </p:pic>
      <p:sp>
        <p:nvSpPr>
          <p:cNvPr id="2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o what is a Database?"/>
          <p:cNvSpPr txBox="1"/>
          <p:nvPr>
            <p:ph type="title"/>
          </p:nvPr>
        </p:nvSpPr>
        <p:spPr>
          <a:prstGeom prst="rect">
            <a:avLst/>
          </a:prstGeom>
        </p:spPr>
        <p:txBody>
          <a:bodyPr/>
          <a:lstStyle/>
          <a:p>
            <a:pPr/>
            <a:r>
              <a:t>So what is a Database?</a:t>
            </a:r>
          </a:p>
        </p:txBody>
      </p:sp>
      <p:sp>
        <p:nvSpPr>
          <p:cNvPr id="157" name="Slide Subtitl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58" name="Database is a systematic collection of data. They support storage and manipulation of data and they make data management quite easy.…"/>
          <p:cNvSpPr txBox="1"/>
          <p:nvPr>
            <p:ph type="body" idx="1"/>
          </p:nvPr>
        </p:nvSpPr>
        <p:spPr>
          <a:xfrm>
            <a:off x="1206500" y="2727521"/>
            <a:ext cx="21971000" cy="8779338"/>
          </a:xfrm>
          <a:prstGeom prst="rect">
            <a:avLst/>
          </a:prstGeom>
          <a:effectLst>
            <a:reflection blurRad="0" stA="50000" stPos="0" endA="0" endPos="40000" dist="0" dir="5400000" fadeDir="5400000" sx="100000" sy="-100000" kx="0" ky="0" algn="bl" rotWithShape="0"/>
          </a:effectLst>
        </p:spPr>
        <p:txBody>
          <a:bodyPr/>
          <a:lstStyle/>
          <a:p>
            <a:pPr marL="0" indent="0" defTabSz="2292038">
              <a:spcBef>
                <a:spcPts val="4200"/>
              </a:spcBef>
              <a:buSzTx/>
              <a:buNone/>
              <a:defRPr sz="4512"/>
            </a:pPr>
            <a:r>
              <a:t>Database is a systematic collection of data. They support storage and manipulation of data and they make data management quite easy. </a:t>
            </a:r>
          </a:p>
          <a:p>
            <a:pPr marL="0" indent="0" defTabSz="2292038">
              <a:spcBef>
                <a:spcPts val="4200"/>
              </a:spcBef>
              <a:buSzTx/>
              <a:buNone/>
              <a:defRPr sz="4512"/>
            </a:pPr>
            <a:r>
              <a:t>A few examples would be:</a:t>
            </a:r>
          </a:p>
          <a:p>
            <a:pPr marL="573023" indent="-573023" defTabSz="2292038">
              <a:spcBef>
                <a:spcPts val="4200"/>
              </a:spcBef>
              <a:defRPr sz="4512"/>
            </a:pPr>
            <a:r>
              <a:t>Facebook, which needs to store, manipulate and present data related to members, their friends, member activities, messages, advertisements and lot more.</a:t>
            </a:r>
          </a:p>
          <a:p>
            <a:pPr marL="573023" indent="-573023" defTabSz="2292038">
              <a:spcBef>
                <a:spcPts val="4200"/>
              </a:spcBef>
              <a:defRPr sz="4512"/>
            </a:pPr>
            <a:r>
              <a:t>Your electricity service provider is obviously using a database to manage billing,   to deal with client related issues, to handle fault data, etc.  </a:t>
            </a:r>
          </a:p>
          <a:p>
            <a:pPr marL="573023" indent="-573023" defTabSz="2292038">
              <a:spcBef>
                <a:spcPts val="4200"/>
              </a:spcBef>
              <a:defRPr sz="4512"/>
            </a:pPr>
            <a:r>
              <a:t>Even the University of Pittsburgh has many databases like the University Library System ( ULS ). It contains a collection of articles, books, journals and even databases!</a:t>
            </a:r>
          </a:p>
        </p:txBody>
      </p:sp>
      <p:sp>
        <p:nvSpPr>
          <p:cNvPr id="15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INNER JOIN (JOIN)"/>
          <p:cNvSpPr txBox="1"/>
          <p:nvPr>
            <p:ph type="title"/>
          </p:nvPr>
        </p:nvSpPr>
        <p:spPr>
          <a:prstGeom prst="rect">
            <a:avLst/>
          </a:prstGeom>
        </p:spPr>
        <p:txBody>
          <a:bodyPr/>
          <a:lstStyle/>
          <a:p>
            <a:pPr/>
            <a:r>
              <a:t>INNER JOIN (JOIN)</a:t>
            </a:r>
          </a:p>
        </p:txBody>
      </p:sp>
      <p:sp>
        <p:nvSpPr>
          <p:cNvPr id="262" name="… and LEFT JOIN, RIGHT JOIN, FULL OUTER JOIN"/>
          <p:cNvSpPr txBox="1"/>
          <p:nvPr>
            <p:ph type="body" idx="13"/>
          </p:nvPr>
        </p:nvSpPr>
        <p:spPr>
          <a:xfrm>
            <a:off x="1219200" y="2258662"/>
            <a:ext cx="21971000" cy="934780"/>
          </a:xfrm>
          <a:prstGeom prst="rect">
            <a:avLst/>
          </a:prstGeom>
          <a:extLst>
            <a:ext uri="{C572A759-6A51-4108-AA02-DFA0A04FC94B}">
              <ma14:wrappingTextBoxFlag xmlns:ma14="http://schemas.microsoft.com/office/mac/drawingml/2011/main" val="1"/>
            </a:ext>
          </a:extLst>
        </p:spPr>
        <p:txBody>
          <a:bodyPr/>
          <a:lstStyle/>
          <a:p>
            <a:pPr/>
            <a:r>
              <a:t>… and LEFT JOIN, RIGHT JOIN, FULL OUTER JOIN</a:t>
            </a:r>
          </a:p>
        </p:txBody>
      </p:sp>
      <p:sp>
        <p:nvSpPr>
          <p:cNvPr id="263" name="JOIN, also called INNER JOIN, selects ROW RECORDS that have matching values in two tables depending on the fields.…"/>
          <p:cNvSpPr txBox="1"/>
          <p:nvPr>
            <p:ph type="body" idx="1"/>
          </p:nvPr>
        </p:nvSpPr>
        <p:spPr>
          <a:xfrm>
            <a:off x="1206500" y="3441073"/>
            <a:ext cx="21971000" cy="9063443"/>
          </a:xfrm>
          <a:prstGeom prst="rect">
            <a:avLst/>
          </a:prstGeom>
        </p:spPr>
        <p:txBody>
          <a:bodyPr/>
          <a:lstStyle/>
          <a:p>
            <a:pPr marL="518160" indent="-518160" defTabSz="2072588">
              <a:spcBef>
                <a:spcPts val="3800"/>
              </a:spcBef>
              <a:defRPr sz="4080"/>
            </a:pPr>
            <a:r>
              <a:rPr>
                <a:solidFill>
                  <a:schemeClr val="accent5"/>
                </a:solidFill>
              </a:rPr>
              <a:t>JOIN</a:t>
            </a:r>
            <a:r>
              <a:t>, also called </a:t>
            </a:r>
            <a:r>
              <a:rPr>
                <a:solidFill>
                  <a:schemeClr val="accent5"/>
                </a:solidFill>
              </a:rPr>
              <a:t>INNER JOIN</a:t>
            </a:r>
            <a:r>
              <a:t>, selects </a:t>
            </a:r>
            <a:r>
              <a:rPr>
                <a:solidFill>
                  <a:schemeClr val="accent5"/>
                </a:solidFill>
              </a:rPr>
              <a:t>ROW RECORDS</a:t>
            </a:r>
            <a:r>
              <a:t> that have matching values in two tables depending on the fields.</a:t>
            </a:r>
          </a:p>
          <a:p>
            <a:pPr marL="518160" indent="-518160" defTabSz="2072588">
              <a:spcBef>
                <a:spcPts val="3800"/>
              </a:spcBef>
              <a:defRPr sz="4080"/>
            </a:pPr>
            <a:r>
              <a:t>A </a:t>
            </a:r>
            <a:r>
              <a:rPr>
                <a:solidFill>
                  <a:schemeClr val="accent5"/>
                </a:solidFill>
              </a:rPr>
              <a:t>LEFT JOIN</a:t>
            </a:r>
            <a:r>
              <a:t> returns all rows from the </a:t>
            </a:r>
            <a:r>
              <a:rPr>
                <a:solidFill>
                  <a:schemeClr val="accent5"/>
                </a:solidFill>
              </a:rPr>
              <a:t>left</a:t>
            </a:r>
            <a:r>
              <a:t> table, and the matched rows from the right table. Rows in the left table will be returned even if there was no match in the right table. The rows from the left table with no match in the right table will have </a:t>
            </a:r>
            <a:r>
              <a:rPr>
                <a:solidFill>
                  <a:schemeClr val="accent5"/>
                </a:solidFill>
              </a:rPr>
              <a:t>NULL</a:t>
            </a:r>
            <a:r>
              <a:t> for right table values.</a:t>
            </a:r>
          </a:p>
          <a:p>
            <a:pPr marL="518160" indent="-518160" defTabSz="2072588">
              <a:spcBef>
                <a:spcPts val="3800"/>
              </a:spcBef>
              <a:defRPr sz="4080"/>
            </a:pPr>
            <a:r>
              <a:t>A </a:t>
            </a:r>
            <a:r>
              <a:rPr>
                <a:solidFill>
                  <a:schemeClr val="accent5"/>
                </a:solidFill>
              </a:rPr>
              <a:t>RIGHT JOIN</a:t>
            </a:r>
            <a:r>
              <a:t> returns all rows from the </a:t>
            </a:r>
            <a:r>
              <a:rPr>
                <a:solidFill>
                  <a:schemeClr val="accent5"/>
                </a:solidFill>
              </a:rPr>
              <a:t>right</a:t>
            </a:r>
            <a:r>
              <a:t> table, and the matched rows from the left table. This will return all rows from the right table even where there is no match in the left table. Rows in the right table that have no match in the left table will have </a:t>
            </a:r>
            <a:r>
              <a:rPr>
                <a:solidFill>
                  <a:schemeClr val="accent5"/>
                </a:solidFill>
              </a:rPr>
              <a:t>NULL</a:t>
            </a:r>
            <a:r>
              <a:t> values for left table columns.</a:t>
            </a:r>
          </a:p>
          <a:p>
            <a:pPr marL="518160" indent="-518160" defTabSz="2072588">
              <a:spcBef>
                <a:spcPts val="3800"/>
              </a:spcBef>
              <a:defRPr sz="4080"/>
            </a:pPr>
            <a:r>
              <a:t>A </a:t>
            </a:r>
            <a:r>
              <a:rPr>
                <a:solidFill>
                  <a:schemeClr val="accent5"/>
                </a:solidFill>
              </a:rPr>
              <a:t>FULL OUTER JOIN</a:t>
            </a:r>
            <a:r>
              <a:t> returns </a:t>
            </a:r>
            <a:r>
              <a:rPr>
                <a:solidFill>
                  <a:schemeClr val="accent5"/>
                </a:solidFill>
              </a:rPr>
              <a:t>all</a:t>
            </a:r>
            <a:r>
              <a:t> rows for which there is a match in either of the tables. So if there are rows in the left table that do not have matches in the right table, those will be included. Also, if there are rows in the right table that do not have matches in the left table, those will be included.</a:t>
            </a:r>
          </a:p>
        </p:txBody>
      </p:sp>
      <p:sp>
        <p:nvSpPr>
          <p:cNvPr id="2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JOIN, Primary Key, and Foreign Key"/>
          <p:cNvSpPr txBox="1"/>
          <p:nvPr>
            <p:ph type="title"/>
          </p:nvPr>
        </p:nvSpPr>
        <p:spPr>
          <a:xfrm>
            <a:off x="1206500" y="420402"/>
            <a:ext cx="21971000" cy="1433164"/>
          </a:xfrm>
          <a:prstGeom prst="rect">
            <a:avLst/>
          </a:prstGeom>
        </p:spPr>
        <p:txBody>
          <a:bodyPr/>
          <a:lstStyle/>
          <a:p>
            <a:pPr/>
            <a:r>
              <a:t>JOIN, Primary Key, and Foreign Key</a:t>
            </a:r>
          </a:p>
        </p:txBody>
      </p:sp>
      <p:sp>
        <p:nvSpPr>
          <p:cNvPr id="267" name="In the following tables the DepartmentID column of the Department table (which can be designated as Department.DepartmentID) is the primary key, while Employee.DepartmentID is a foreign key."/>
          <p:cNvSpPr txBox="1"/>
          <p:nvPr>
            <p:ph type="body" idx="1"/>
          </p:nvPr>
        </p:nvSpPr>
        <p:spPr>
          <a:xfrm>
            <a:off x="1206500" y="2119699"/>
            <a:ext cx="22622130" cy="9750239"/>
          </a:xfrm>
          <a:prstGeom prst="rect">
            <a:avLst/>
          </a:prstGeom>
        </p:spPr>
        <p:txBody>
          <a:bodyPr/>
          <a:lstStyle/>
          <a:p>
            <a:pPr marL="0" indent="0">
              <a:buSzTx/>
              <a:buNone/>
            </a:pPr>
            <a:r>
              <a:t>In the following tables the </a:t>
            </a:r>
            <a:r>
              <a:rPr>
                <a:solidFill>
                  <a:schemeClr val="accent5"/>
                </a:solidFill>
              </a:rPr>
              <a:t>DepartmentID</a:t>
            </a:r>
            <a:r>
              <a:t> column of the Department table (which can be designated as </a:t>
            </a:r>
            <a:r>
              <a:rPr>
                <a:solidFill>
                  <a:schemeClr val="accent5"/>
                </a:solidFill>
              </a:rPr>
              <a:t>Department.DepartmentID</a:t>
            </a:r>
            <a:r>
              <a:t>) is the </a:t>
            </a:r>
            <a:r>
              <a:rPr b="1">
                <a:solidFill>
                  <a:schemeClr val="accent5"/>
                </a:solidFill>
              </a:rPr>
              <a:t>primary key</a:t>
            </a:r>
            <a:r>
              <a:t>, while </a:t>
            </a:r>
            <a:r>
              <a:rPr>
                <a:solidFill>
                  <a:schemeClr val="accent5"/>
                </a:solidFill>
              </a:rPr>
              <a:t>Employee.DepartmentID</a:t>
            </a:r>
            <a:r>
              <a:t> is a </a:t>
            </a:r>
            <a:r>
              <a:rPr b="1">
                <a:solidFill>
                  <a:schemeClr val="accent5"/>
                </a:solidFill>
              </a:rPr>
              <a:t>foreign key</a:t>
            </a:r>
            <a:r>
              <a:t>.</a:t>
            </a:r>
          </a:p>
        </p:txBody>
      </p:sp>
      <p:pic>
        <p:nvPicPr>
          <p:cNvPr id="268" name="Screen Shot 2020-05-03 at 2.24.54 PM.png" descr="Screen Shot 2020-05-03 at 2.24.54 PM.png"/>
          <p:cNvPicPr>
            <a:picLocks noChangeAspect="1"/>
          </p:cNvPicPr>
          <p:nvPr/>
        </p:nvPicPr>
        <p:blipFill>
          <a:blip r:embed="rId2">
            <a:extLst/>
          </a:blip>
          <a:stretch>
            <a:fillRect/>
          </a:stretch>
        </p:blipFill>
        <p:spPr>
          <a:xfrm>
            <a:off x="1129313" y="4736408"/>
            <a:ext cx="15327111" cy="7627576"/>
          </a:xfrm>
          <a:prstGeom prst="rect">
            <a:avLst/>
          </a:prstGeom>
          <a:ln w="12700">
            <a:miter lim="400000"/>
          </a:ln>
        </p:spPr>
      </p:pic>
      <p:sp>
        <p:nvSpPr>
          <p:cNvPr id="269" name="Primary key - The primary key is defined as a column (or set of columns) where each value is unique and identifies a single row of the table.…"/>
          <p:cNvSpPr txBox="1"/>
          <p:nvPr/>
        </p:nvSpPr>
        <p:spPr>
          <a:xfrm>
            <a:off x="17325902" y="4021805"/>
            <a:ext cx="6629728" cy="88353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32815" indent="-432815" defTabSz="1731220">
              <a:spcBef>
                <a:spcPts val="3100"/>
              </a:spcBef>
              <a:buSzPct val="123000"/>
              <a:buChar char="•"/>
              <a:defRPr sz="3407"/>
            </a:pPr>
            <a:r>
              <a:rPr b="1">
                <a:solidFill>
                  <a:schemeClr val="accent5"/>
                </a:solidFill>
              </a:rPr>
              <a:t>Primary key </a:t>
            </a:r>
            <a:r>
              <a:t>-</a:t>
            </a:r>
            <a:r>
              <a:rPr b="1">
                <a:solidFill>
                  <a:schemeClr val="accent5"/>
                </a:solidFill>
              </a:rPr>
              <a:t> </a:t>
            </a:r>
            <a:r>
              <a:t>The primary key is defined as a column (or set of columns) where each value is unique and identifies a single row of the table.</a:t>
            </a:r>
          </a:p>
          <a:p>
            <a:pPr marL="432815" indent="-432815" defTabSz="1731220">
              <a:spcBef>
                <a:spcPts val="3100"/>
              </a:spcBef>
              <a:buSzPct val="123000"/>
              <a:buChar char="•"/>
              <a:defRPr sz="3407"/>
            </a:pPr>
            <a:r>
              <a:rPr b="1">
                <a:solidFill>
                  <a:schemeClr val="accent5"/>
                </a:solidFill>
              </a:rPr>
              <a:t>Foreign key</a:t>
            </a:r>
            <a:r>
              <a:rPr>
                <a:solidFill>
                  <a:schemeClr val="accent5"/>
                </a:solidFill>
              </a:rPr>
              <a:t> </a:t>
            </a:r>
            <a:r>
              <a:t>-</a:t>
            </a:r>
            <a:r>
              <a:rPr>
                <a:solidFill>
                  <a:schemeClr val="accent5"/>
                </a:solidFill>
              </a:rPr>
              <a:t> </a:t>
            </a:r>
            <a:r>
              <a:t>A foreign key is a column or a set of columns in one table that references the primary key columns in another table </a:t>
            </a:r>
          </a:p>
          <a:p>
            <a:pPr marL="432815" indent="-432815" defTabSz="1731220">
              <a:spcBef>
                <a:spcPts val="3100"/>
              </a:spcBef>
              <a:buSzPct val="123000"/>
              <a:buChar char="•"/>
              <a:defRPr b="1" sz="3407"/>
            </a:pPr>
            <a:r>
              <a:rPr b="0"/>
              <a:t>For example </a:t>
            </a:r>
            <a:r>
              <a:rPr>
                <a:solidFill>
                  <a:schemeClr val="accent5"/>
                </a:solidFill>
              </a:rPr>
              <a:t>Employee.DepartmentID</a:t>
            </a:r>
            <a:r>
              <a:rPr b="0"/>
              <a:t> is a foreign key, any value existing as the number of department ID in </a:t>
            </a:r>
            <a:r>
              <a:rPr b="0">
                <a:solidFill>
                  <a:schemeClr val="accent5"/>
                </a:solidFill>
              </a:rPr>
              <a:t>Employee table</a:t>
            </a:r>
            <a:r>
              <a:rPr b="0"/>
              <a:t> must also exist as a department ID in the </a:t>
            </a:r>
            <a:r>
              <a:rPr b="0">
                <a:solidFill>
                  <a:schemeClr val="accent5"/>
                </a:solidFill>
              </a:rPr>
              <a:t>Department table</a:t>
            </a:r>
          </a:p>
        </p:txBody>
      </p:sp>
      <p:sp>
        <p:nvSpPr>
          <p:cNvPr id="2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Rectangle"/>
          <p:cNvSpPr/>
          <p:nvPr/>
        </p:nvSpPr>
        <p:spPr>
          <a:xfrm>
            <a:off x="19633229" y="1660055"/>
            <a:ext cx="4093297" cy="2938094"/>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273" name="JOIN"/>
          <p:cNvSpPr txBox="1"/>
          <p:nvPr>
            <p:ph type="title"/>
          </p:nvPr>
        </p:nvSpPr>
        <p:spPr>
          <a:xfrm>
            <a:off x="735738" y="133459"/>
            <a:ext cx="21971001" cy="1433164"/>
          </a:xfrm>
          <a:prstGeom prst="rect">
            <a:avLst/>
          </a:prstGeom>
        </p:spPr>
        <p:txBody>
          <a:bodyPr/>
          <a:lstStyle/>
          <a:p>
            <a:pPr/>
            <a:r>
              <a:t>JOIN</a:t>
            </a:r>
          </a:p>
        </p:txBody>
      </p:sp>
      <p:pic>
        <p:nvPicPr>
          <p:cNvPr id="274" name="Screen Shot 2020-05-03 at 2.42.02 PM.png" descr="Screen Shot 2020-05-03 at 2.42.02 PM.png"/>
          <p:cNvPicPr>
            <a:picLocks noChangeAspect="1"/>
          </p:cNvPicPr>
          <p:nvPr/>
        </p:nvPicPr>
        <p:blipFill>
          <a:blip r:embed="rId2">
            <a:extLst/>
          </a:blip>
          <a:stretch>
            <a:fillRect/>
          </a:stretch>
        </p:blipFill>
        <p:spPr>
          <a:xfrm>
            <a:off x="717318" y="2019749"/>
            <a:ext cx="18748543" cy="2599187"/>
          </a:xfrm>
          <a:prstGeom prst="rect">
            <a:avLst/>
          </a:prstGeom>
          <a:ln w="12700">
            <a:miter lim="400000"/>
          </a:ln>
        </p:spPr>
      </p:pic>
      <p:pic>
        <p:nvPicPr>
          <p:cNvPr id="275" name="Screen Shot 2020-05-03 at 2.42.22 PM.png" descr="Screen Shot 2020-05-03 at 2.42.22 PM.png"/>
          <p:cNvPicPr>
            <a:picLocks noChangeAspect="1"/>
          </p:cNvPicPr>
          <p:nvPr/>
        </p:nvPicPr>
        <p:blipFill>
          <a:blip r:embed="rId3">
            <a:extLst/>
          </a:blip>
          <a:stretch>
            <a:fillRect/>
          </a:stretch>
        </p:blipFill>
        <p:spPr>
          <a:xfrm>
            <a:off x="735738" y="5897656"/>
            <a:ext cx="21971001" cy="7084853"/>
          </a:xfrm>
          <a:prstGeom prst="rect">
            <a:avLst/>
          </a:prstGeom>
          <a:ln w="12700">
            <a:miter lim="400000"/>
          </a:ln>
        </p:spPr>
      </p:pic>
      <p:pic>
        <p:nvPicPr>
          <p:cNvPr id="276" name="Image" descr="Image"/>
          <p:cNvPicPr>
            <a:picLocks noChangeAspect="1"/>
          </p:cNvPicPr>
          <p:nvPr/>
        </p:nvPicPr>
        <p:blipFill>
          <a:blip r:embed="rId4">
            <a:extLst/>
          </a:blip>
          <a:stretch>
            <a:fillRect/>
          </a:stretch>
        </p:blipFill>
        <p:spPr>
          <a:xfrm>
            <a:off x="19697086" y="1665538"/>
            <a:ext cx="3965584" cy="2685783"/>
          </a:xfrm>
          <a:prstGeom prst="rect">
            <a:avLst/>
          </a:prstGeom>
          <a:ln w="12700">
            <a:miter lim="400000"/>
          </a:ln>
        </p:spPr>
      </p:pic>
      <p:sp>
        <p:nvSpPr>
          <p:cNvPr id="277" name="Text"/>
          <p:cNvSpPr txBox="1"/>
          <p:nvPr/>
        </p:nvSpPr>
        <p:spPr>
          <a:xfrm>
            <a:off x="20535692" y="4691581"/>
            <a:ext cx="2288370" cy="95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Para>
                <m:oMathParaPr>
                  <m:jc m:val="left"/>
                </m:oMathParaPr>
                <m:oMath>
                  <m:r>
                    <a:rPr xmlns:a="http://schemas.openxmlformats.org/drawingml/2006/main" sz="5950" i="1">
                      <a:solidFill>
                        <a:srgbClr val="FEFFFE"/>
                      </a:solidFill>
                      <a:latin typeface="Cambria Math" panose="02040503050406030204" pitchFamily="18" charset="0"/>
                    </a:rPr>
                    <m:t>(</m:t>
                  </m:r>
                  <m:r>
                    <a:rPr xmlns:a="http://schemas.openxmlformats.org/drawingml/2006/main" sz="5950" i="1">
                      <a:solidFill>
                        <a:srgbClr val="FEFFFE"/>
                      </a:solidFill>
                      <a:latin typeface="Cambria Math" panose="02040503050406030204" pitchFamily="18" charset="0"/>
                    </a:rPr>
                    <m:t>A</m:t>
                  </m:r>
                  <m:r>
                    <a:rPr xmlns:a="http://schemas.openxmlformats.org/drawingml/2006/main" sz="5950" i="1">
                      <a:solidFill>
                        <a:srgbClr val="FEFFFE"/>
                      </a:solidFill>
                      <a:latin typeface="Cambria Math" panose="02040503050406030204" pitchFamily="18" charset="0"/>
                    </a:rPr>
                    <m:t>∩</m:t>
                  </m:r>
                  <m:r>
                    <a:rPr xmlns:a="http://schemas.openxmlformats.org/drawingml/2006/main" sz="5950" i="1">
                      <a:solidFill>
                        <a:srgbClr val="FEFFFE"/>
                      </a:solidFill>
                      <a:latin typeface="Cambria Math" panose="02040503050406030204" pitchFamily="18" charset="0"/>
                    </a:rPr>
                    <m:t>B</m:t>
                  </m:r>
                  <m:r>
                    <a:rPr xmlns:a="http://schemas.openxmlformats.org/drawingml/2006/main" sz="5950" i="1">
                      <a:solidFill>
                        <a:srgbClr val="FEFFFE"/>
                      </a:solidFill>
                      <a:latin typeface="Cambria Math" panose="02040503050406030204" pitchFamily="18" charset="0"/>
                    </a:rPr>
                    <m:t>)</m:t>
                  </m:r>
                </m:oMath>
              </m:oMathPara>
            </a14:m>
          </a:p>
        </p:txBody>
      </p:sp>
      <p:sp>
        <p:nvSpPr>
          <p:cNvPr id="2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LEFT JOIN"/>
          <p:cNvSpPr txBox="1"/>
          <p:nvPr>
            <p:ph type="title"/>
          </p:nvPr>
        </p:nvSpPr>
        <p:spPr>
          <a:xfrm>
            <a:off x="1744726" y="461075"/>
            <a:ext cx="21971001" cy="1433164"/>
          </a:xfrm>
          <a:prstGeom prst="rect">
            <a:avLst/>
          </a:prstGeom>
        </p:spPr>
        <p:txBody>
          <a:bodyPr/>
          <a:lstStyle/>
          <a:p>
            <a:pPr/>
            <a:r>
              <a:t>LEFT JOIN</a:t>
            </a:r>
          </a:p>
        </p:txBody>
      </p:sp>
      <p:pic>
        <p:nvPicPr>
          <p:cNvPr id="281" name="Screen Shot 2020-05-03 at 2.51.25 PM.png" descr="Screen Shot 2020-05-03 at 2.51.25 PM.png"/>
          <p:cNvPicPr>
            <a:picLocks noChangeAspect="1"/>
          </p:cNvPicPr>
          <p:nvPr/>
        </p:nvPicPr>
        <p:blipFill>
          <a:blip r:embed="rId2">
            <a:extLst/>
          </a:blip>
          <a:stretch>
            <a:fillRect/>
          </a:stretch>
        </p:blipFill>
        <p:spPr>
          <a:xfrm>
            <a:off x="1812104" y="2318433"/>
            <a:ext cx="16310406" cy="1865570"/>
          </a:xfrm>
          <a:prstGeom prst="rect">
            <a:avLst/>
          </a:prstGeom>
          <a:ln w="12700">
            <a:miter lim="400000"/>
          </a:ln>
        </p:spPr>
      </p:pic>
      <p:pic>
        <p:nvPicPr>
          <p:cNvPr id="282" name="Screen Shot 2020-05-03 at 2.51.39 PM.png" descr="Screen Shot 2020-05-03 at 2.51.39 PM.png"/>
          <p:cNvPicPr>
            <a:picLocks noChangeAspect="1"/>
          </p:cNvPicPr>
          <p:nvPr/>
        </p:nvPicPr>
        <p:blipFill>
          <a:blip r:embed="rId3">
            <a:extLst/>
          </a:blip>
          <a:stretch>
            <a:fillRect/>
          </a:stretch>
        </p:blipFill>
        <p:spPr>
          <a:xfrm>
            <a:off x="1829786" y="5403746"/>
            <a:ext cx="21800881" cy="6024545"/>
          </a:xfrm>
          <a:prstGeom prst="rect">
            <a:avLst/>
          </a:prstGeom>
          <a:ln w="12700">
            <a:miter lim="400000"/>
          </a:ln>
        </p:spPr>
      </p:pic>
      <p:sp>
        <p:nvSpPr>
          <p:cNvPr id="283" name="Rectangle"/>
          <p:cNvSpPr/>
          <p:nvPr/>
        </p:nvSpPr>
        <p:spPr>
          <a:xfrm>
            <a:off x="19283777" y="1216582"/>
            <a:ext cx="4093297" cy="3000207"/>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284" name="Image" descr="Image"/>
          <p:cNvPicPr>
            <a:picLocks noChangeAspect="1"/>
          </p:cNvPicPr>
          <p:nvPr/>
        </p:nvPicPr>
        <p:blipFill>
          <a:blip r:embed="rId4">
            <a:extLst/>
          </a:blip>
          <a:stretch>
            <a:fillRect/>
          </a:stretch>
        </p:blipFill>
        <p:spPr>
          <a:xfrm>
            <a:off x="19289473" y="1375391"/>
            <a:ext cx="4081903" cy="2764562"/>
          </a:xfrm>
          <a:prstGeom prst="rect">
            <a:avLst/>
          </a:prstGeom>
          <a:ln w="12700">
            <a:miter lim="400000"/>
          </a:ln>
        </p:spPr>
      </p:pic>
      <p:sp>
        <p:nvSpPr>
          <p:cNvPr id="285" name="Text"/>
          <p:cNvSpPr txBox="1"/>
          <p:nvPr/>
        </p:nvSpPr>
        <p:spPr>
          <a:xfrm>
            <a:off x="19836758" y="4357831"/>
            <a:ext cx="2987335" cy="8280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14:m>
              <m:oMathPara>
                <m:oMathParaPr>
                  <m:jc m:val="left"/>
                </m:oMathParaPr>
                <m:oMath>
                  <m:r>
                    <a:rPr xmlns:a="http://schemas.openxmlformats.org/drawingml/2006/main" sz="4900" i="1">
                      <a:solidFill>
                        <a:srgbClr val="FEFFFE"/>
                      </a:solidFill>
                      <a:latin typeface="Cambria Math" panose="02040503050406030204" pitchFamily="18" charset="0"/>
                    </a:rPr>
                    <m:t>A</m:t>
                  </m:r>
                  <m:r>
                    <a:rPr xmlns:a="http://schemas.openxmlformats.org/drawingml/2006/main" sz="4900" i="1">
                      <a:solidFill>
                        <a:srgbClr val="FEFFFE"/>
                      </a:solidFill>
                      <a:latin typeface="Cambria Math" panose="02040503050406030204" pitchFamily="18" charset="0"/>
                    </a:rPr>
                    <m:t>∪</m:t>
                  </m:r>
                  <m:r>
                    <a:rPr xmlns:a="http://schemas.openxmlformats.org/drawingml/2006/main" sz="4900" i="1">
                      <a:solidFill>
                        <a:srgbClr val="FEFFFE"/>
                      </a:solidFill>
                      <a:latin typeface="Cambria Math" panose="02040503050406030204" pitchFamily="18" charset="0"/>
                    </a:rPr>
                    <m:t>(</m:t>
                  </m:r>
                  <m:r>
                    <a:rPr xmlns:a="http://schemas.openxmlformats.org/drawingml/2006/main" sz="4900" i="1">
                      <a:solidFill>
                        <a:srgbClr val="FEFFFE"/>
                      </a:solidFill>
                      <a:latin typeface="Cambria Math" panose="02040503050406030204" pitchFamily="18" charset="0"/>
                    </a:rPr>
                    <m:t>A</m:t>
                  </m:r>
                  <m:r>
                    <a:rPr xmlns:a="http://schemas.openxmlformats.org/drawingml/2006/main" sz="4900" i="1">
                      <a:solidFill>
                        <a:srgbClr val="FEFFFE"/>
                      </a:solidFill>
                      <a:latin typeface="Cambria Math" panose="02040503050406030204" pitchFamily="18" charset="0"/>
                    </a:rPr>
                    <m:t>∩</m:t>
                  </m:r>
                  <m:r>
                    <a:rPr xmlns:a="http://schemas.openxmlformats.org/drawingml/2006/main" sz="4900" i="1">
                      <a:solidFill>
                        <a:srgbClr val="FEFFFE"/>
                      </a:solidFill>
                      <a:latin typeface="Cambria Math" panose="02040503050406030204" pitchFamily="18" charset="0"/>
                    </a:rPr>
                    <m:t>B</m:t>
                  </m:r>
                  <m:r>
                    <a:rPr xmlns:a="http://schemas.openxmlformats.org/drawingml/2006/main" sz="4900" i="1">
                      <a:solidFill>
                        <a:srgbClr val="FEFFFE"/>
                      </a:solidFill>
                      <a:latin typeface="Cambria Math" panose="02040503050406030204" pitchFamily="18" charset="0"/>
                    </a:rPr>
                    <m:t>)</m:t>
                  </m:r>
                </m:oMath>
              </m:oMathPara>
            </a14:m>
          </a:p>
        </p:txBody>
      </p:sp>
      <p:sp>
        <p:nvSpPr>
          <p:cNvPr id="2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IGHT JOIN"/>
          <p:cNvSpPr txBox="1"/>
          <p:nvPr>
            <p:ph type="title"/>
          </p:nvPr>
        </p:nvSpPr>
        <p:spPr>
          <a:xfrm>
            <a:off x="1206500" y="437674"/>
            <a:ext cx="21971000" cy="1433164"/>
          </a:xfrm>
          <a:prstGeom prst="rect">
            <a:avLst/>
          </a:prstGeom>
        </p:spPr>
        <p:txBody>
          <a:bodyPr/>
          <a:lstStyle/>
          <a:p>
            <a:pPr/>
            <a:r>
              <a:t>RIGHT JOIN</a:t>
            </a:r>
          </a:p>
        </p:txBody>
      </p:sp>
      <p:pic>
        <p:nvPicPr>
          <p:cNvPr id="289" name="Screen Shot 2020-05-03 at 3.00.37 PM.png" descr="Screen Shot 2020-05-03 at 3.00.37 PM.png"/>
          <p:cNvPicPr>
            <a:picLocks noChangeAspect="1"/>
          </p:cNvPicPr>
          <p:nvPr/>
        </p:nvPicPr>
        <p:blipFill>
          <a:blip r:embed="rId2">
            <a:extLst/>
          </a:blip>
          <a:stretch>
            <a:fillRect/>
          </a:stretch>
        </p:blipFill>
        <p:spPr>
          <a:xfrm>
            <a:off x="1071272" y="2383490"/>
            <a:ext cx="16862101" cy="1873567"/>
          </a:xfrm>
          <a:prstGeom prst="rect">
            <a:avLst/>
          </a:prstGeom>
          <a:ln w="12700">
            <a:miter lim="400000"/>
          </a:ln>
        </p:spPr>
      </p:pic>
      <p:pic>
        <p:nvPicPr>
          <p:cNvPr id="290" name="Screen Shot 2020-05-03 at 3.01.11 PM.png" descr="Screen Shot 2020-05-03 at 3.01.11 PM.png"/>
          <p:cNvPicPr>
            <a:picLocks noChangeAspect="1"/>
          </p:cNvPicPr>
          <p:nvPr/>
        </p:nvPicPr>
        <p:blipFill>
          <a:blip r:embed="rId3">
            <a:extLst/>
          </a:blip>
          <a:stretch>
            <a:fillRect/>
          </a:stretch>
        </p:blipFill>
        <p:spPr>
          <a:xfrm>
            <a:off x="1256486" y="5928991"/>
            <a:ext cx="21871028" cy="6007493"/>
          </a:xfrm>
          <a:prstGeom prst="rect">
            <a:avLst/>
          </a:prstGeom>
          <a:ln w="12700">
            <a:miter lim="400000"/>
          </a:ln>
        </p:spPr>
      </p:pic>
      <p:sp>
        <p:nvSpPr>
          <p:cNvPr id="291" name="Rectangle"/>
          <p:cNvSpPr/>
          <p:nvPr/>
        </p:nvSpPr>
        <p:spPr>
          <a:xfrm>
            <a:off x="19283777" y="1134610"/>
            <a:ext cx="4093297" cy="3070913"/>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292" name="Image" descr="Image"/>
          <p:cNvPicPr>
            <a:picLocks noChangeAspect="1"/>
          </p:cNvPicPr>
          <p:nvPr/>
        </p:nvPicPr>
        <p:blipFill>
          <a:blip r:embed="rId4">
            <a:extLst/>
          </a:blip>
          <a:stretch>
            <a:fillRect/>
          </a:stretch>
        </p:blipFill>
        <p:spPr>
          <a:xfrm>
            <a:off x="19264786" y="1208908"/>
            <a:ext cx="4131280" cy="2798003"/>
          </a:xfrm>
          <a:prstGeom prst="rect">
            <a:avLst/>
          </a:prstGeom>
          <a:ln w="12700">
            <a:miter lim="400000"/>
          </a:ln>
        </p:spPr>
      </p:pic>
      <p:sp>
        <p:nvSpPr>
          <p:cNvPr id="293" name="Text"/>
          <p:cNvSpPr txBox="1"/>
          <p:nvPr/>
        </p:nvSpPr>
        <p:spPr>
          <a:xfrm>
            <a:off x="20109164" y="4329723"/>
            <a:ext cx="2442525" cy="8084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14:m>
              <m:oMathPara>
                <m:oMathParaPr>
                  <m:jc m:val="left"/>
                </m:oMathParaPr>
                <m:oMath>
                  <m:r>
                    <a:rPr xmlns:a="http://schemas.openxmlformats.org/drawingml/2006/main" sz="4000" i="1">
                      <a:solidFill>
                        <a:srgbClr val="FEFFFE"/>
                      </a:solidFill>
                      <a:latin typeface="Cambria Math" panose="02040503050406030204" pitchFamily="18" charset="0"/>
                    </a:rPr>
                    <m:t>B</m:t>
                  </m:r>
                  <m:r>
                    <a:rPr xmlns:a="http://schemas.openxmlformats.org/drawingml/2006/main" sz="4000" i="1">
                      <a:solidFill>
                        <a:srgbClr val="FEFFFE"/>
                      </a:solidFill>
                      <a:latin typeface="Cambria Math" panose="02040503050406030204" pitchFamily="18" charset="0"/>
                    </a:rPr>
                    <m:t>∪</m:t>
                  </m:r>
                  <m:r>
                    <a:rPr xmlns:a="http://schemas.openxmlformats.org/drawingml/2006/main" sz="4000" i="1">
                      <a:solidFill>
                        <a:srgbClr val="FEFFFE"/>
                      </a:solidFill>
                      <a:latin typeface="Cambria Math" panose="02040503050406030204" pitchFamily="18" charset="0"/>
                    </a:rPr>
                    <m:t>(</m:t>
                  </m:r>
                  <m:r>
                    <a:rPr xmlns:a="http://schemas.openxmlformats.org/drawingml/2006/main" sz="4000" i="1">
                      <a:solidFill>
                        <a:srgbClr val="FEFFFE"/>
                      </a:solidFill>
                      <a:latin typeface="Cambria Math" panose="02040503050406030204" pitchFamily="18" charset="0"/>
                    </a:rPr>
                    <m:t>A</m:t>
                  </m:r>
                  <m:r>
                    <a:rPr xmlns:a="http://schemas.openxmlformats.org/drawingml/2006/main" sz="4000" i="1">
                      <a:solidFill>
                        <a:srgbClr val="FEFFFE"/>
                      </a:solidFill>
                      <a:latin typeface="Cambria Math" panose="02040503050406030204" pitchFamily="18" charset="0"/>
                    </a:rPr>
                    <m:t>∩</m:t>
                  </m:r>
                  <m:r>
                    <a:rPr xmlns:a="http://schemas.openxmlformats.org/drawingml/2006/main" sz="4000" i="1">
                      <a:solidFill>
                        <a:srgbClr val="FEFFFE"/>
                      </a:solidFill>
                      <a:latin typeface="Cambria Math" panose="02040503050406030204" pitchFamily="18" charset="0"/>
                    </a:rPr>
                    <m:t>B</m:t>
                  </m:r>
                  <m:r>
                    <a:rPr xmlns:a="http://schemas.openxmlformats.org/drawingml/2006/main" sz="4000" i="1">
                      <a:solidFill>
                        <a:srgbClr val="FEFFFE"/>
                      </a:solidFill>
                      <a:latin typeface="Cambria Math" panose="02040503050406030204" pitchFamily="18" charset="0"/>
                    </a:rPr>
                    <m:t>)</m:t>
                  </m:r>
                </m:oMath>
              </m:oMathPara>
            </a14:m>
          </a:p>
        </p:txBody>
      </p:sp>
      <p:sp>
        <p:nvSpPr>
          <p:cNvPr id="2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FULL OUTER JOIN"/>
          <p:cNvSpPr txBox="1"/>
          <p:nvPr>
            <p:ph type="title"/>
          </p:nvPr>
        </p:nvSpPr>
        <p:spPr>
          <a:xfrm>
            <a:off x="1206500" y="461075"/>
            <a:ext cx="21971000" cy="1433164"/>
          </a:xfrm>
          <a:prstGeom prst="rect">
            <a:avLst/>
          </a:prstGeom>
        </p:spPr>
        <p:txBody>
          <a:bodyPr/>
          <a:lstStyle/>
          <a:p>
            <a:pPr/>
            <a:r>
              <a:t>FULL OUTER JOIN</a:t>
            </a:r>
          </a:p>
        </p:txBody>
      </p:sp>
      <p:pic>
        <p:nvPicPr>
          <p:cNvPr id="297" name="Screen Shot 2020-05-03 at 3.03.54 PM.png" descr="Screen Shot 2020-05-03 at 3.03.54 PM.png"/>
          <p:cNvPicPr>
            <a:picLocks noChangeAspect="1"/>
          </p:cNvPicPr>
          <p:nvPr/>
        </p:nvPicPr>
        <p:blipFill>
          <a:blip r:embed="rId2">
            <a:extLst/>
          </a:blip>
          <a:stretch>
            <a:fillRect/>
          </a:stretch>
        </p:blipFill>
        <p:spPr>
          <a:xfrm>
            <a:off x="1282637" y="2492337"/>
            <a:ext cx="16611750" cy="1746730"/>
          </a:xfrm>
          <a:prstGeom prst="rect">
            <a:avLst/>
          </a:prstGeom>
          <a:ln w="12700">
            <a:miter lim="400000"/>
          </a:ln>
        </p:spPr>
      </p:pic>
      <p:sp>
        <p:nvSpPr>
          <p:cNvPr id="298" name="Rectangle"/>
          <p:cNvSpPr/>
          <p:nvPr/>
        </p:nvSpPr>
        <p:spPr>
          <a:xfrm>
            <a:off x="18594130" y="1134610"/>
            <a:ext cx="4093297" cy="3164152"/>
          </a:xfrm>
          <a:prstGeom prst="rect">
            <a:avLst/>
          </a:prstGeom>
          <a:solidFill>
            <a:srgbClr val="FFFFFF"/>
          </a:solidFill>
          <a:ln w="12700">
            <a:miter lim="400000"/>
          </a:ln>
        </p:spPr>
        <p:txBody>
          <a:bodyPr lIns="50800" tIns="50800" rIns="50800" bIns="5080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pic>
        <p:nvPicPr>
          <p:cNvPr id="299" name="Image" descr="Image"/>
          <p:cNvPicPr>
            <a:picLocks noChangeAspect="1"/>
          </p:cNvPicPr>
          <p:nvPr/>
        </p:nvPicPr>
        <p:blipFill>
          <a:blip r:embed="rId3">
            <a:extLst/>
          </a:blip>
          <a:stretch>
            <a:fillRect/>
          </a:stretch>
        </p:blipFill>
        <p:spPr>
          <a:xfrm>
            <a:off x="18538293" y="1217098"/>
            <a:ext cx="4204968" cy="2847911"/>
          </a:xfrm>
          <a:prstGeom prst="rect">
            <a:avLst/>
          </a:prstGeom>
          <a:ln w="12700">
            <a:miter lim="400000"/>
          </a:ln>
        </p:spPr>
      </p:pic>
      <p:sp>
        <p:nvSpPr>
          <p:cNvPr id="300" name="Text"/>
          <p:cNvSpPr txBox="1"/>
          <p:nvPr/>
        </p:nvSpPr>
        <p:spPr>
          <a:xfrm>
            <a:off x="18140253" y="4287273"/>
            <a:ext cx="5001049" cy="9594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14:m>
              <m:oMathPara>
                <m:oMathParaPr>
                  <m:jc m:val="left"/>
                </m:oMathParaPr>
                <m:oMath>
                  <m:r>
                    <a:rPr xmlns:a="http://schemas.openxmlformats.org/drawingml/2006/main" sz="5750" i="1">
                      <a:solidFill>
                        <a:srgbClr val="FEFFFE"/>
                      </a:solidFill>
                      <a:latin typeface="Cambria Math" panose="02040503050406030204" pitchFamily="18" charset="0"/>
                    </a:rPr>
                    <m:t>A</m:t>
                  </m:r>
                  <m:r>
                    <a:rPr xmlns:a="http://schemas.openxmlformats.org/drawingml/2006/main" sz="5750" i="1">
                      <a:solidFill>
                        <a:srgbClr val="FEFFFE"/>
                      </a:solidFill>
                      <a:latin typeface="Cambria Math" panose="02040503050406030204" pitchFamily="18" charset="0"/>
                    </a:rPr>
                    <m:t>∪</m:t>
                  </m:r>
                  <m:r>
                    <a:rPr xmlns:a="http://schemas.openxmlformats.org/drawingml/2006/main" sz="5750" i="1">
                      <a:solidFill>
                        <a:srgbClr val="FEFFFE"/>
                      </a:solidFill>
                      <a:latin typeface="Cambria Math" panose="02040503050406030204" pitchFamily="18" charset="0"/>
                    </a:rPr>
                    <m:t>B</m:t>
                  </m:r>
                  <m:r>
                    <a:rPr xmlns:a="http://schemas.openxmlformats.org/drawingml/2006/main" sz="5750" i="1">
                      <a:solidFill>
                        <a:srgbClr val="FEFFFE"/>
                      </a:solidFill>
                      <a:latin typeface="Cambria Math" panose="02040503050406030204" pitchFamily="18" charset="0"/>
                    </a:rPr>
                    <m:t>∪</m:t>
                  </m:r>
                  <m:r>
                    <a:rPr xmlns:a="http://schemas.openxmlformats.org/drawingml/2006/main" sz="5750" i="1">
                      <a:solidFill>
                        <a:srgbClr val="FEFFFE"/>
                      </a:solidFill>
                      <a:latin typeface="Cambria Math" panose="02040503050406030204" pitchFamily="18" charset="0"/>
                    </a:rPr>
                    <m:t>(</m:t>
                  </m:r>
                  <m:r>
                    <a:rPr xmlns:a="http://schemas.openxmlformats.org/drawingml/2006/main" sz="5750" i="1">
                      <a:solidFill>
                        <a:srgbClr val="FEFFFE"/>
                      </a:solidFill>
                      <a:latin typeface="Cambria Math" panose="02040503050406030204" pitchFamily="18" charset="0"/>
                    </a:rPr>
                    <m:t>A</m:t>
                  </m:r>
                  <m:r>
                    <a:rPr xmlns:a="http://schemas.openxmlformats.org/drawingml/2006/main" sz="5750" i="1">
                      <a:solidFill>
                        <a:srgbClr val="FEFFFE"/>
                      </a:solidFill>
                      <a:latin typeface="Cambria Math" panose="02040503050406030204" pitchFamily="18" charset="0"/>
                    </a:rPr>
                    <m:t>∩</m:t>
                  </m:r>
                  <m:r>
                    <a:rPr xmlns:a="http://schemas.openxmlformats.org/drawingml/2006/main" sz="5750" i="1">
                      <a:solidFill>
                        <a:srgbClr val="FEFFFE"/>
                      </a:solidFill>
                      <a:latin typeface="Cambria Math" panose="02040503050406030204" pitchFamily="18" charset="0"/>
                    </a:rPr>
                    <m:t>B</m:t>
                  </m:r>
                  <m:r>
                    <a:rPr xmlns:a="http://schemas.openxmlformats.org/drawingml/2006/main" sz="5750" i="1">
                      <a:solidFill>
                        <a:srgbClr val="FEFFFE"/>
                      </a:solidFill>
                      <a:latin typeface="Cambria Math" panose="02040503050406030204" pitchFamily="18" charset="0"/>
                    </a:rPr>
                    <m:t>)</m:t>
                  </m:r>
                </m:oMath>
              </m:oMathPara>
            </a14:m>
          </a:p>
        </p:txBody>
      </p:sp>
      <p:sp>
        <p:nvSpPr>
          <p:cNvPr id="301" name="Equation"/>
          <p:cNvSpPr txBox="1"/>
          <p:nvPr/>
        </p:nvSpPr>
        <p:spPr>
          <a:xfrm>
            <a:off x="11486252" y="6654878"/>
            <a:ext cx="1411496" cy="426721"/>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4800" i="1">
                      <a:solidFill>
                        <a:srgbClr val="FEFFFE"/>
                      </a:solidFill>
                      <a:latin typeface="Cambria Math" panose="02040503050406030204" pitchFamily="18" charset="0"/>
                    </a:rPr>
                    <m:t>A</m:t>
                  </m:r>
                  <m:r>
                    <a:rPr xmlns:a="http://schemas.openxmlformats.org/drawingml/2006/main" sz="4800" i="1">
                      <a:solidFill>
                        <a:srgbClr val="FEFFFE"/>
                      </a:solidFill>
                      <a:latin typeface="Cambria Math" panose="02040503050406030204" pitchFamily="18" charset="0"/>
                    </a:rPr>
                    <m:t>∪</m:t>
                  </m:r>
                  <m:r>
                    <a:rPr xmlns:a="http://schemas.openxmlformats.org/drawingml/2006/main" sz="4800" i="1">
                      <a:solidFill>
                        <a:srgbClr val="FEFFFE"/>
                      </a:solidFill>
                      <a:latin typeface="Cambria Math" panose="02040503050406030204" pitchFamily="18" charset="0"/>
                    </a:rPr>
                    <m:t>B</m:t>
                  </m:r>
                </m:oMath>
              </m:oMathPara>
            </a14:m>
            <a:endParaRPr sz="4800">
              <a:solidFill>
                <a:srgbClr val="FFFFFF"/>
              </a:solidFill>
            </a:endParaRPr>
          </a:p>
        </p:txBody>
      </p:sp>
      <p:pic>
        <p:nvPicPr>
          <p:cNvPr id="302" name="Screen Shot 2020-05-03 at 3.04.14 PM.png" descr="Screen Shot 2020-05-03 at 3.04.14 PM.png"/>
          <p:cNvPicPr>
            <a:picLocks noChangeAspect="1"/>
          </p:cNvPicPr>
          <p:nvPr/>
        </p:nvPicPr>
        <p:blipFill>
          <a:blip r:embed="rId4">
            <a:extLst/>
          </a:blip>
          <a:stretch>
            <a:fillRect/>
          </a:stretch>
        </p:blipFill>
        <p:spPr>
          <a:xfrm>
            <a:off x="1329266" y="5468996"/>
            <a:ext cx="21971001" cy="6922047"/>
          </a:xfrm>
          <a:prstGeom prst="rect">
            <a:avLst/>
          </a:prstGeom>
          <a:ln w="12700">
            <a:miter lim="400000"/>
          </a:ln>
        </p:spPr>
      </p:pic>
      <p:sp>
        <p:nvSpPr>
          <p:cNvPr id="3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05/06/2020"/>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05/06/2020</a:t>
            </a:r>
          </a:p>
        </p:txBody>
      </p:sp>
      <p:sp>
        <p:nvSpPr>
          <p:cNvPr id="306" name="Thank You"/>
          <p:cNvSpPr txBox="1"/>
          <p:nvPr>
            <p:ph type="ctrTitle"/>
          </p:nvPr>
        </p:nvSpPr>
        <p:spPr>
          <a:prstGeom prst="rect">
            <a:avLst/>
          </a:prstGeom>
        </p:spPr>
        <p:txBody>
          <a:bodyPr/>
          <a:lstStyle/>
          <a:p>
            <a:pPr/>
            <a:r>
              <a:t>Thank You</a:t>
            </a:r>
          </a:p>
        </p:txBody>
      </p:sp>
      <p:sp>
        <p:nvSpPr>
          <p:cNvPr id="307" name="Presentation from Robed Beauvile"/>
          <p:cNvSpPr txBox="1"/>
          <p:nvPr>
            <p:ph type="subTitle" sz="quarter" idx="1"/>
          </p:nvPr>
        </p:nvSpPr>
        <p:spPr>
          <a:prstGeom prst="rect">
            <a:avLst/>
          </a:prstGeom>
        </p:spPr>
        <p:txBody>
          <a:bodyPr/>
          <a:lstStyle/>
          <a:p>
            <a:pPr/>
            <a:r>
              <a:t>Presentation from Robed Beauvile</a:t>
            </a:r>
          </a:p>
        </p:txBody>
      </p:sp>
      <p:sp>
        <p:nvSpPr>
          <p:cNvPr id="3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QL"/>
          <p:cNvSpPr txBox="1"/>
          <p:nvPr>
            <p:ph type="title"/>
          </p:nvPr>
        </p:nvSpPr>
        <p:spPr>
          <a:prstGeom prst="rect">
            <a:avLst/>
          </a:prstGeom>
        </p:spPr>
        <p:txBody>
          <a:bodyPr/>
          <a:lstStyle/>
          <a:p>
            <a:pPr/>
            <a:r>
              <a:t>SQL</a:t>
            </a:r>
          </a:p>
        </p:txBody>
      </p:sp>
      <p:sp>
        <p:nvSpPr>
          <p:cNvPr id="162" name="SQL stands for Structured Query Languag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SQL stands for Structured Query Language</a:t>
            </a:r>
          </a:p>
        </p:txBody>
      </p:sp>
      <p:sp>
        <p:nvSpPr>
          <p:cNvPr id="163" name="SQL is used to communicate with a database.…"/>
          <p:cNvSpPr txBox="1"/>
          <p:nvPr>
            <p:ph type="body" idx="1"/>
          </p:nvPr>
        </p:nvSpPr>
        <p:spPr>
          <a:xfrm>
            <a:off x="1206500" y="3897761"/>
            <a:ext cx="21971000" cy="8428413"/>
          </a:xfrm>
          <a:prstGeom prst="rect">
            <a:avLst/>
          </a:prstGeom>
          <a:ln>
            <a:solidFill>
              <a:srgbClr val="000000"/>
            </a:solidFill>
          </a:ln>
          <a:effectLst>
            <a:reflection blurRad="0" stA="27594" stPos="0" endA="0" endPos="40000" dist="0" dir="5400000" fadeDir="5400000" sx="100000" sy="-100000" kx="0" ky="0" algn="bl" rotWithShape="0"/>
          </a:effectLst>
        </p:spPr>
        <p:txBody>
          <a:bodyPr/>
          <a:lstStyle/>
          <a:p>
            <a:pPr marL="591312" indent="-591312" defTabSz="2365188">
              <a:spcBef>
                <a:spcPts val="4300"/>
              </a:spcBef>
              <a:defRPr sz="4656"/>
            </a:pPr>
            <a:r>
              <a:t>SQL is used to communicate with a database. </a:t>
            </a:r>
          </a:p>
          <a:p>
            <a:pPr marL="591312" indent="-591312" defTabSz="2365188">
              <a:spcBef>
                <a:spcPts val="4300"/>
              </a:spcBef>
              <a:defRPr sz="4656"/>
            </a:pPr>
            <a:r>
              <a:t>According to ANSI (American National Standards Institute), it is the standard language for relational database management systems.</a:t>
            </a:r>
          </a:p>
          <a:p>
            <a:pPr marL="591312" indent="-591312" defTabSz="2365188">
              <a:spcBef>
                <a:spcPts val="4300"/>
              </a:spcBef>
              <a:defRPr sz="4656"/>
            </a:pPr>
            <a:r>
              <a:t>Some common relational database management systems that use SQL are: </a:t>
            </a:r>
            <a:r>
              <a:rPr b="1">
                <a:solidFill>
                  <a:schemeClr val="accent5"/>
                </a:solidFill>
              </a:rPr>
              <a:t>MySQL</a:t>
            </a:r>
            <a:r>
              <a:t>, Oracle, PostgreSQL, Microsoft SQL Server etc. </a:t>
            </a:r>
          </a:p>
          <a:p>
            <a:pPr marL="591312" indent="-591312" defTabSz="2365188">
              <a:spcBef>
                <a:spcPts val="4300"/>
              </a:spcBef>
              <a:defRPr sz="4656"/>
            </a:pPr>
            <a:r>
              <a:t>SQL statements are used to perform tasks such as update data on a database, or retrieve data from a database.</a:t>
            </a:r>
          </a:p>
          <a:p>
            <a:pPr marL="591312" indent="-591312" defTabSz="2365188">
              <a:spcBef>
                <a:spcPts val="4300"/>
              </a:spcBef>
              <a:defRPr sz="4656"/>
            </a:pPr>
            <a:r>
              <a:t>Some of the standard SQL commands are "Select", “Insert", and "Create" which can be used to accomplish many things that one needs to do with a database.</a:t>
            </a:r>
          </a:p>
        </p:txBody>
      </p:sp>
      <p:sp>
        <p:nvSpPr>
          <p:cNvPr id="164"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undamentals in Set Theory"/>
          <p:cNvSpPr txBox="1"/>
          <p:nvPr>
            <p:ph type="title"/>
          </p:nvPr>
        </p:nvSpPr>
        <p:spPr>
          <a:prstGeom prst="rect">
            <a:avLst/>
          </a:prstGeom>
        </p:spPr>
        <p:txBody>
          <a:bodyPr/>
          <a:lstStyle/>
          <a:p>
            <a:pPr/>
            <a:r>
              <a:t>Fundamentals in Set Theory</a:t>
            </a:r>
          </a:p>
        </p:txBody>
      </p:sp>
      <p:sp>
        <p:nvSpPr>
          <p:cNvPr id="167" name="Slide Subtitl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68" name="Empty set, it’s a collection of zero objects and you will find in some references, it’s also called the null set. Its notation is ∅ or { }.…"/>
          <p:cNvSpPr txBox="1"/>
          <p:nvPr>
            <p:ph type="body" idx="1"/>
          </p:nvPr>
        </p:nvSpPr>
        <p:spPr>
          <a:xfrm>
            <a:off x="1206500" y="3131464"/>
            <a:ext cx="21971000" cy="7478472"/>
          </a:xfrm>
          <a:prstGeom prst="rect">
            <a:avLst/>
          </a:prstGeom>
          <a:effectLst>
            <a:reflection blurRad="0" stA="88081" stPos="0" endA="0" endPos="40000" dist="0" dir="5400000" fadeDir="5400000" sx="100000" sy="-100000" kx="0" ky="0" algn="bl" rotWithShape="0"/>
          </a:effectLst>
        </p:spPr>
        <p:txBody>
          <a:bodyPr/>
          <a:lstStyle/>
          <a:p>
            <a:pPr/>
            <a:r>
              <a:rPr b="1">
                <a:solidFill>
                  <a:schemeClr val="accent5"/>
                </a:solidFill>
              </a:rPr>
              <a:t>Empty set</a:t>
            </a:r>
            <a:r>
              <a:rPr b="1"/>
              <a:t>,</a:t>
            </a:r>
            <a:r>
              <a:rPr b="1">
                <a:solidFill>
                  <a:schemeClr val="accent5"/>
                </a:solidFill>
              </a:rPr>
              <a:t> </a:t>
            </a:r>
            <a:r>
              <a:t>it’s a collection of zero objects and you will find in some references, it’s also called the null set. Its notation is </a:t>
            </a:r>
            <a:r>
              <a:rPr>
                <a:solidFill>
                  <a:schemeClr val="accent5"/>
                </a:solidFill>
              </a:rPr>
              <a:t>∅</a:t>
            </a:r>
            <a:r>
              <a:t> or </a:t>
            </a:r>
            <a:r>
              <a:rPr>
                <a:solidFill>
                  <a:schemeClr val="accent5"/>
                </a:solidFill>
              </a:rPr>
              <a:t>{ }</a:t>
            </a:r>
            <a:r>
              <a:t>.</a:t>
            </a:r>
          </a:p>
          <a:p>
            <a:pPr/>
            <a:r>
              <a:t>A </a:t>
            </a:r>
            <a:r>
              <a:rPr b="1">
                <a:solidFill>
                  <a:schemeClr val="accent5"/>
                </a:solidFill>
              </a:rPr>
              <a:t>non-empty</a:t>
            </a:r>
            <a:r>
              <a:t> </a:t>
            </a:r>
            <a:r>
              <a:rPr b="1">
                <a:solidFill>
                  <a:schemeClr val="accent5"/>
                </a:solidFill>
              </a:rPr>
              <a:t>set</a:t>
            </a:r>
            <a:r>
              <a:t> contains one or more objects. This also means that a set can contain a set.</a:t>
            </a:r>
          </a:p>
          <a:p>
            <a:pPr/>
            <a:r>
              <a:t>Set to set membership also known as </a:t>
            </a:r>
            <a:r>
              <a:rPr b="1">
                <a:solidFill>
                  <a:schemeClr val="accent5"/>
                </a:solidFill>
              </a:rPr>
              <a:t>subset</a:t>
            </a:r>
            <a:r>
              <a:t> relation or set inclusion.</a:t>
            </a:r>
          </a:p>
          <a:p>
            <a:pPr/>
            <a:r>
              <a:t>Just like any arithmetic theory, set theory defines its own binary operations on sets. As an example, in number theory, we can find </a:t>
            </a:r>
            <a:r>
              <a:rPr>
                <a:solidFill>
                  <a:schemeClr val="accent5"/>
                </a:solidFill>
              </a:rPr>
              <a:t>operations</a:t>
            </a:r>
            <a:r>
              <a:t> like addition or division.</a:t>
            </a:r>
          </a:p>
        </p:txBody>
      </p:sp>
      <p:sp>
        <p:nvSpPr>
          <p:cNvPr id="16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undamentals in Set Theory cont…"/>
          <p:cNvSpPr txBox="1"/>
          <p:nvPr>
            <p:ph type="title"/>
          </p:nvPr>
        </p:nvSpPr>
        <p:spPr>
          <a:prstGeom prst="rect">
            <a:avLst/>
          </a:prstGeom>
        </p:spPr>
        <p:txBody>
          <a:bodyPr/>
          <a:lstStyle/>
          <a:p>
            <a:pPr/>
            <a:r>
              <a:t>Fundamentals in Set Theory cont…</a:t>
            </a:r>
          </a:p>
        </p:txBody>
      </p:sp>
      <p:sp>
        <p:nvSpPr>
          <p:cNvPr id="172" name="Set theory begins with a fundamental binary relation between an object o and a set A. If o is a member (or element) of A, the notation o ∈ A is used.…"/>
          <p:cNvSpPr txBox="1"/>
          <p:nvPr>
            <p:ph type="body" idx="1"/>
          </p:nvPr>
        </p:nvSpPr>
        <p:spPr>
          <a:xfrm>
            <a:off x="715075" y="2639954"/>
            <a:ext cx="21971001" cy="10124356"/>
          </a:xfrm>
          <a:prstGeom prst="rect">
            <a:avLst/>
          </a:prstGeom>
          <a:effectLst>
            <a:reflection blurRad="0" stA="88081" stPos="0" endA="0" endPos="40000" dist="0" dir="5400000" fadeDir="5400000" sx="100000" sy="-100000" kx="0" ky="0" algn="bl" rotWithShape="0"/>
          </a:effectLst>
        </p:spPr>
        <p:txBody>
          <a:bodyPr/>
          <a:lstStyle/>
          <a:p>
            <a:pPr marL="560831" indent="-560831" defTabSz="2243271">
              <a:spcBef>
                <a:spcPts val="4100"/>
              </a:spcBef>
              <a:defRPr sz="4416"/>
            </a:pPr>
            <a:r>
              <a:t>Set theory begins with a fundamental binary relation between an object </a:t>
            </a:r>
            <a:r>
              <a:rPr i="1" sz="3818">
                <a:solidFill>
                  <a:schemeClr val="accent5"/>
                </a:solidFill>
                <a:latin typeface="Times New Roman"/>
                <a:ea typeface="Times New Roman"/>
                <a:cs typeface="Times New Roman"/>
                <a:sym typeface="Times New Roman"/>
              </a:rPr>
              <a:t>o</a:t>
            </a:r>
            <a:r>
              <a:t> and a set </a:t>
            </a:r>
            <a:r>
              <a:rPr i="1" sz="3818">
                <a:solidFill>
                  <a:schemeClr val="accent5"/>
                </a:solidFill>
                <a:latin typeface="Times New Roman"/>
                <a:ea typeface="Times New Roman"/>
                <a:cs typeface="Times New Roman"/>
                <a:sym typeface="Times New Roman"/>
              </a:rPr>
              <a:t>A</a:t>
            </a:r>
            <a:r>
              <a:t>. If </a:t>
            </a:r>
            <a:r>
              <a:rPr i="1" sz="3818">
                <a:solidFill>
                  <a:schemeClr val="accent5"/>
                </a:solidFill>
                <a:latin typeface="Times New Roman"/>
                <a:ea typeface="Times New Roman"/>
                <a:cs typeface="Times New Roman"/>
                <a:sym typeface="Times New Roman"/>
              </a:rPr>
              <a:t>o</a:t>
            </a:r>
            <a:r>
              <a:t> is a </a:t>
            </a:r>
            <a:r>
              <a:rPr b="1">
                <a:solidFill>
                  <a:schemeClr val="accent5"/>
                </a:solidFill>
              </a:rPr>
              <a:t>member</a:t>
            </a:r>
            <a:r>
              <a:t> (or </a:t>
            </a:r>
            <a:r>
              <a:rPr b="1">
                <a:solidFill>
                  <a:schemeClr val="accent5"/>
                </a:solidFill>
              </a:rPr>
              <a:t>element</a:t>
            </a:r>
            <a:r>
              <a:t>) of </a:t>
            </a:r>
            <a:r>
              <a:rPr i="1" sz="3818">
                <a:solidFill>
                  <a:schemeClr val="accent5"/>
                </a:solidFill>
                <a:latin typeface="Times New Roman"/>
                <a:ea typeface="Times New Roman"/>
                <a:cs typeface="Times New Roman"/>
                <a:sym typeface="Times New Roman"/>
              </a:rPr>
              <a:t>A</a:t>
            </a:r>
            <a:r>
              <a:t>, the notation </a:t>
            </a:r>
            <a:r>
              <a:rPr i="1" sz="3818">
                <a:solidFill>
                  <a:schemeClr val="accent5"/>
                </a:solidFill>
                <a:latin typeface="Times New Roman"/>
                <a:ea typeface="Times New Roman"/>
                <a:cs typeface="Times New Roman"/>
                <a:sym typeface="Times New Roman"/>
              </a:rPr>
              <a:t>o</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A</a:t>
            </a:r>
            <a:r>
              <a:t> is used.</a:t>
            </a:r>
          </a:p>
          <a:p>
            <a:pPr marL="560831" indent="-560831" defTabSz="2243271">
              <a:spcBef>
                <a:spcPts val="4100"/>
              </a:spcBef>
              <a:defRPr sz="4416"/>
            </a:pPr>
            <a:r>
              <a:t>If all the members of set </a:t>
            </a:r>
            <a:r>
              <a:rPr i="1" sz="3818">
                <a:solidFill>
                  <a:schemeClr val="accent5"/>
                </a:solidFill>
                <a:latin typeface="Times New Roman"/>
                <a:ea typeface="Times New Roman"/>
                <a:cs typeface="Times New Roman"/>
                <a:sym typeface="Times New Roman"/>
              </a:rPr>
              <a:t>A</a:t>
            </a:r>
            <a:r>
              <a:t> are also members of set </a:t>
            </a:r>
            <a:r>
              <a:rPr i="1" sz="3818">
                <a:solidFill>
                  <a:schemeClr val="accent5"/>
                </a:solidFill>
                <a:latin typeface="Times New Roman"/>
                <a:ea typeface="Times New Roman"/>
                <a:cs typeface="Times New Roman"/>
                <a:sym typeface="Times New Roman"/>
              </a:rPr>
              <a:t>B</a:t>
            </a:r>
            <a:r>
              <a:t>, then </a:t>
            </a:r>
            <a:r>
              <a:rPr i="1" sz="3818">
                <a:solidFill>
                  <a:schemeClr val="accent5"/>
                </a:solidFill>
                <a:latin typeface="Times New Roman"/>
                <a:ea typeface="Times New Roman"/>
                <a:cs typeface="Times New Roman"/>
                <a:sym typeface="Times New Roman"/>
              </a:rPr>
              <a:t>A</a:t>
            </a:r>
            <a:r>
              <a:t> is a </a:t>
            </a:r>
            <a:r>
              <a:rPr b="1">
                <a:solidFill>
                  <a:schemeClr val="accent5"/>
                </a:solidFill>
              </a:rPr>
              <a:t>subset</a:t>
            </a:r>
            <a:r>
              <a:t> of </a:t>
            </a:r>
            <a:r>
              <a:rPr i="1" sz="3818">
                <a:solidFill>
                  <a:schemeClr val="accent5"/>
                </a:solidFill>
                <a:latin typeface="Times New Roman"/>
                <a:ea typeface="Times New Roman"/>
                <a:cs typeface="Times New Roman"/>
                <a:sym typeface="Times New Roman"/>
              </a:rPr>
              <a:t>B</a:t>
            </a:r>
            <a:r>
              <a:t>, denoted </a:t>
            </a:r>
            <a:r>
              <a:rPr i="1" sz="3818">
                <a:solidFill>
                  <a:schemeClr val="accent5"/>
                </a:solidFill>
                <a:latin typeface="Times New Roman"/>
                <a:ea typeface="Times New Roman"/>
                <a:cs typeface="Times New Roman"/>
                <a:sym typeface="Times New Roman"/>
              </a:rPr>
              <a:t>A</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B</a:t>
            </a:r>
            <a:r>
              <a:t>. For example, </a:t>
            </a:r>
            <a:r>
              <a:rPr sz="3818">
                <a:solidFill>
                  <a:schemeClr val="accent5"/>
                </a:solidFill>
                <a:latin typeface="Times New Roman"/>
                <a:ea typeface="Times New Roman"/>
                <a:cs typeface="Times New Roman"/>
                <a:sym typeface="Times New Roman"/>
              </a:rPr>
              <a:t>{1, 2}</a:t>
            </a:r>
            <a:r>
              <a:rPr sz="3910">
                <a:latin typeface="Times New Roman"/>
                <a:ea typeface="Times New Roman"/>
                <a:cs typeface="Times New Roman"/>
                <a:sym typeface="Times New Roman"/>
              </a:rPr>
              <a:t> </a:t>
            </a:r>
            <a:r>
              <a:t>is a subset of </a:t>
            </a:r>
            <a:r>
              <a:rPr sz="3818">
                <a:solidFill>
                  <a:schemeClr val="accent5"/>
                </a:solidFill>
                <a:latin typeface="Times New Roman"/>
                <a:ea typeface="Times New Roman"/>
                <a:cs typeface="Times New Roman"/>
                <a:sym typeface="Times New Roman"/>
              </a:rPr>
              <a:t>{1, 2, 3}</a:t>
            </a:r>
            <a:r>
              <a:rPr sz="1518">
                <a:latin typeface="Times New Roman"/>
                <a:ea typeface="Times New Roman"/>
                <a:cs typeface="Times New Roman"/>
                <a:sym typeface="Times New Roman"/>
              </a:rPr>
              <a:t> </a:t>
            </a:r>
            <a:r>
              <a:t>, and so is </a:t>
            </a:r>
            <a:r>
              <a:rPr sz="3818">
                <a:solidFill>
                  <a:schemeClr val="accent5"/>
                </a:solidFill>
                <a:latin typeface="Times New Roman"/>
                <a:ea typeface="Times New Roman"/>
                <a:cs typeface="Times New Roman"/>
                <a:sym typeface="Times New Roman"/>
              </a:rPr>
              <a:t>{2}</a:t>
            </a:r>
            <a:r>
              <a:rPr sz="3818">
                <a:latin typeface="Times New Roman"/>
                <a:ea typeface="Times New Roman"/>
                <a:cs typeface="Times New Roman"/>
                <a:sym typeface="Times New Roman"/>
              </a:rPr>
              <a:t> </a:t>
            </a:r>
            <a:r>
              <a:t>but </a:t>
            </a:r>
            <a:r>
              <a:rPr sz="3818">
                <a:solidFill>
                  <a:schemeClr val="accent5"/>
                </a:solidFill>
                <a:latin typeface="Times New Roman"/>
                <a:ea typeface="Times New Roman"/>
                <a:cs typeface="Times New Roman"/>
                <a:sym typeface="Times New Roman"/>
              </a:rPr>
              <a:t>{1, 4}</a:t>
            </a:r>
            <a:r>
              <a:rPr sz="1518">
                <a:solidFill>
                  <a:schemeClr val="accent5"/>
                </a:solidFill>
                <a:latin typeface="Times New Roman"/>
                <a:ea typeface="Times New Roman"/>
                <a:cs typeface="Times New Roman"/>
                <a:sym typeface="Times New Roman"/>
              </a:rPr>
              <a:t> </a:t>
            </a:r>
            <a:r>
              <a:t>is not. </a:t>
            </a:r>
          </a:p>
          <a:p>
            <a:pPr marL="560831" indent="-560831" defTabSz="2243271">
              <a:spcBef>
                <a:spcPts val="4100"/>
              </a:spcBef>
              <a:defRPr sz="4416"/>
            </a:pPr>
            <a:r>
              <a:rPr b="1">
                <a:solidFill>
                  <a:schemeClr val="accent5"/>
                </a:solidFill>
              </a:rPr>
              <a:t>Union</a:t>
            </a:r>
            <a:r>
              <a:t> of the sets </a:t>
            </a:r>
            <a:r>
              <a:rPr i="1" sz="3818">
                <a:solidFill>
                  <a:schemeClr val="accent5"/>
                </a:solidFill>
                <a:latin typeface="Times New Roman"/>
                <a:ea typeface="Times New Roman"/>
                <a:cs typeface="Times New Roman"/>
                <a:sym typeface="Times New Roman"/>
              </a:rPr>
              <a:t>A</a:t>
            </a:r>
            <a:r>
              <a:t> and </a:t>
            </a:r>
            <a:r>
              <a:rPr i="1" sz="3818">
                <a:solidFill>
                  <a:schemeClr val="accent5"/>
                </a:solidFill>
                <a:latin typeface="Times New Roman"/>
                <a:ea typeface="Times New Roman"/>
                <a:cs typeface="Times New Roman"/>
                <a:sym typeface="Times New Roman"/>
              </a:rPr>
              <a:t>B</a:t>
            </a:r>
            <a:r>
              <a:t>, denoted </a:t>
            </a:r>
            <a:r>
              <a:rPr i="1" sz="3818">
                <a:solidFill>
                  <a:schemeClr val="accent5"/>
                </a:solidFill>
                <a:latin typeface="Times New Roman"/>
                <a:ea typeface="Times New Roman"/>
                <a:cs typeface="Times New Roman"/>
                <a:sym typeface="Times New Roman"/>
              </a:rPr>
              <a:t>A</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B</a:t>
            </a:r>
            <a:r>
              <a:t>, is the set of all objects that are a member of </a:t>
            </a:r>
            <a:r>
              <a:rPr i="1" sz="3818">
                <a:solidFill>
                  <a:schemeClr val="accent5"/>
                </a:solidFill>
                <a:latin typeface="Times New Roman"/>
                <a:ea typeface="Times New Roman"/>
                <a:cs typeface="Times New Roman"/>
                <a:sym typeface="Times New Roman"/>
              </a:rPr>
              <a:t>A</a:t>
            </a:r>
            <a:r>
              <a:t>, or </a:t>
            </a:r>
            <a:r>
              <a:rPr i="1" sz="3818">
                <a:solidFill>
                  <a:schemeClr val="accent5"/>
                </a:solidFill>
                <a:latin typeface="Times New Roman"/>
                <a:ea typeface="Times New Roman"/>
                <a:cs typeface="Times New Roman"/>
                <a:sym typeface="Times New Roman"/>
              </a:rPr>
              <a:t>B</a:t>
            </a:r>
            <a:r>
              <a:t>, or both. The union of </a:t>
            </a:r>
            <a:r>
              <a:rPr sz="3818">
                <a:solidFill>
                  <a:schemeClr val="accent5"/>
                </a:solidFill>
                <a:latin typeface="Times New Roman"/>
                <a:ea typeface="Times New Roman"/>
                <a:cs typeface="Times New Roman"/>
                <a:sym typeface="Times New Roman"/>
              </a:rPr>
              <a:t>{1, 2, 3}</a:t>
            </a:r>
            <a:r>
              <a:rPr sz="1518">
                <a:latin typeface="Times New Roman"/>
                <a:ea typeface="Times New Roman"/>
                <a:cs typeface="Times New Roman"/>
                <a:sym typeface="Times New Roman"/>
              </a:rPr>
              <a:t> </a:t>
            </a:r>
            <a:r>
              <a:t>and </a:t>
            </a:r>
            <a:r>
              <a:rPr sz="3818">
                <a:solidFill>
                  <a:schemeClr val="accent5"/>
                </a:solidFill>
                <a:latin typeface="Times New Roman"/>
                <a:ea typeface="Times New Roman"/>
                <a:cs typeface="Times New Roman"/>
                <a:sym typeface="Times New Roman"/>
              </a:rPr>
              <a:t>{2, 3, 4}</a:t>
            </a:r>
            <a:r>
              <a:rPr sz="1518">
                <a:latin typeface="Times New Roman"/>
                <a:ea typeface="Times New Roman"/>
                <a:cs typeface="Times New Roman"/>
                <a:sym typeface="Times New Roman"/>
              </a:rPr>
              <a:t> </a:t>
            </a:r>
            <a:r>
              <a:t>is the set </a:t>
            </a:r>
            <a:r>
              <a:rPr sz="3818">
                <a:solidFill>
                  <a:schemeClr val="accent5"/>
                </a:solidFill>
                <a:latin typeface="Times New Roman"/>
                <a:ea typeface="Times New Roman"/>
                <a:cs typeface="Times New Roman"/>
                <a:sym typeface="Times New Roman"/>
              </a:rPr>
              <a:t>{1, 2, 3, 4}</a:t>
            </a:r>
            <a:r>
              <a:rPr sz="1518">
                <a:latin typeface="Times New Roman"/>
                <a:ea typeface="Times New Roman"/>
                <a:cs typeface="Times New Roman"/>
                <a:sym typeface="Times New Roman"/>
              </a:rPr>
              <a:t> </a:t>
            </a:r>
            <a:r>
              <a:t>.</a:t>
            </a:r>
          </a:p>
          <a:p>
            <a:pPr marL="560831" indent="-560831" defTabSz="2243271">
              <a:spcBef>
                <a:spcPts val="4100"/>
              </a:spcBef>
              <a:defRPr sz="4416"/>
            </a:pPr>
            <a:r>
              <a:rPr b="1">
                <a:solidFill>
                  <a:schemeClr val="accent5"/>
                </a:solidFill>
              </a:rPr>
              <a:t>Set difference</a:t>
            </a:r>
            <a:r>
              <a:t> of </a:t>
            </a:r>
            <a:r>
              <a:rPr i="1" sz="3818">
                <a:solidFill>
                  <a:schemeClr val="accent5"/>
                </a:solidFill>
                <a:latin typeface="Times New Roman"/>
                <a:ea typeface="Times New Roman"/>
                <a:cs typeface="Times New Roman"/>
                <a:sym typeface="Times New Roman"/>
              </a:rPr>
              <a:t>U</a:t>
            </a:r>
            <a:r>
              <a:t> and </a:t>
            </a:r>
            <a:r>
              <a:rPr i="1" sz="3818">
                <a:solidFill>
                  <a:schemeClr val="accent5"/>
                </a:solidFill>
                <a:latin typeface="Times New Roman"/>
                <a:ea typeface="Times New Roman"/>
                <a:cs typeface="Times New Roman"/>
                <a:sym typeface="Times New Roman"/>
              </a:rPr>
              <a:t>A</a:t>
            </a:r>
            <a:r>
              <a:t>, denoted </a:t>
            </a:r>
            <a:r>
              <a:rPr i="1" sz="3818">
                <a:solidFill>
                  <a:schemeClr val="accent5"/>
                </a:solidFill>
                <a:latin typeface="Times New Roman"/>
                <a:ea typeface="Times New Roman"/>
                <a:cs typeface="Times New Roman"/>
                <a:sym typeface="Times New Roman"/>
              </a:rPr>
              <a:t>U</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A</a:t>
            </a:r>
            <a:r>
              <a:t>, is the set of all members of </a:t>
            </a:r>
            <a:r>
              <a:rPr i="1" sz="3818">
                <a:solidFill>
                  <a:schemeClr val="accent5"/>
                </a:solidFill>
                <a:latin typeface="Times New Roman"/>
                <a:ea typeface="Times New Roman"/>
                <a:cs typeface="Times New Roman"/>
                <a:sym typeface="Times New Roman"/>
              </a:rPr>
              <a:t>U</a:t>
            </a:r>
            <a:r>
              <a:t> that are not members of </a:t>
            </a:r>
            <a:r>
              <a:rPr i="1" sz="3818">
                <a:solidFill>
                  <a:schemeClr val="accent5"/>
                </a:solidFill>
                <a:latin typeface="Times New Roman"/>
                <a:ea typeface="Times New Roman"/>
                <a:cs typeface="Times New Roman"/>
                <a:sym typeface="Times New Roman"/>
              </a:rPr>
              <a:t>A</a:t>
            </a:r>
            <a:r>
              <a:t>. The set difference </a:t>
            </a:r>
            <a:r>
              <a:rPr sz="3818">
                <a:solidFill>
                  <a:schemeClr val="accent5"/>
                </a:solidFill>
                <a:latin typeface="Times New Roman"/>
                <a:ea typeface="Times New Roman"/>
                <a:cs typeface="Times New Roman"/>
                <a:sym typeface="Times New Roman"/>
              </a:rPr>
              <a:t>{1, 2, 3} \ {2, 3, 4}</a:t>
            </a:r>
            <a:r>
              <a:rPr sz="1518">
                <a:latin typeface="Times New Roman"/>
                <a:ea typeface="Times New Roman"/>
                <a:cs typeface="Times New Roman"/>
                <a:sym typeface="Times New Roman"/>
              </a:rPr>
              <a:t> </a:t>
            </a:r>
            <a:r>
              <a:t>is </a:t>
            </a:r>
            <a:r>
              <a:rPr sz="3818">
                <a:solidFill>
                  <a:schemeClr val="accent5"/>
                </a:solidFill>
                <a:latin typeface="Times New Roman"/>
                <a:ea typeface="Times New Roman"/>
                <a:cs typeface="Times New Roman"/>
                <a:sym typeface="Times New Roman"/>
              </a:rPr>
              <a:t>{1}</a:t>
            </a:r>
            <a:r>
              <a:rPr sz="1518">
                <a:latin typeface="Times New Roman"/>
                <a:ea typeface="Times New Roman"/>
                <a:cs typeface="Times New Roman"/>
                <a:sym typeface="Times New Roman"/>
              </a:rPr>
              <a:t> </a:t>
            </a:r>
            <a:r>
              <a:t>, while, conversely, the set difference </a:t>
            </a:r>
            <a:r>
              <a:rPr sz="3818">
                <a:solidFill>
                  <a:schemeClr val="accent5"/>
                </a:solidFill>
                <a:latin typeface="Times New Roman"/>
                <a:ea typeface="Times New Roman"/>
                <a:cs typeface="Times New Roman"/>
                <a:sym typeface="Times New Roman"/>
              </a:rPr>
              <a:t>{2, 3, 4} \ {1, 2, 3}</a:t>
            </a:r>
            <a:r>
              <a:rPr sz="1518">
                <a:latin typeface="Times New Roman"/>
                <a:ea typeface="Times New Roman"/>
                <a:cs typeface="Times New Roman"/>
                <a:sym typeface="Times New Roman"/>
              </a:rPr>
              <a:t> </a:t>
            </a:r>
            <a:r>
              <a:t>is </a:t>
            </a:r>
            <a:r>
              <a:rPr sz="3818">
                <a:solidFill>
                  <a:schemeClr val="accent5"/>
                </a:solidFill>
                <a:latin typeface="Times New Roman"/>
                <a:ea typeface="Times New Roman"/>
                <a:cs typeface="Times New Roman"/>
                <a:sym typeface="Times New Roman"/>
              </a:rPr>
              <a:t>{4}</a:t>
            </a:r>
            <a:r>
              <a:rPr sz="1518">
                <a:latin typeface="Times New Roman"/>
                <a:ea typeface="Times New Roman"/>
                <a:cs typeface="Times New Roman"/>
                <a:sym typeface="Times New Roman"/>
              </a:rPr>
              <a:t> </a:t>
            </a:r>
            <a:r>
              <a:t>. </a:t>
            </a:r>
          </a:p>
          <a:p>
            <a:pPr marL="560831" indent="-560831" defTabSz="2243271">
              <a:spcBef>
                <a:spcPts val="4100"/>
              </a:spcBef>
              <a:defRPr sz="4416"/>
            </a:pPr>
            <a:r>
              <a:t>When </a:t>
            </a:r>
            <a:r>
              <a:rPr i="1" sz="3818">
                <a:solidFill>
                  <a:schemeClr val="accent5"/>
                </a:solidFill>
                <a:latin typeface="Times New Roman"/>
                <a:ea typeface="Times New Roman"/>
                <a:cs typeface="Times New Roman"/>
                <a:sym typeface="Times New Roman"/>
              </a:rPr>
              <a:t>A</a:t>
            </a:r>
            <a:r>
              <a:t> is a subset of </a:t>
            </a:r>
            <a:r>
              <a:rPr i="1" sz="3818">
                <a:solidFill>
                  <a:schemeClr val="accent5"/>
                </a:solidFill>
                <a:latin typeface="Times New Roman"/>
                <a:ea typeface="Times New Roman"/>
                <a:cs typeface="Times New Roman"/>
                <a:sym typeface="Times New Roman"/>
              </a:rPr>
              <a:t>U</a:t>
            </a:r>
            <a:r>
              <a:t>, the set difference </a:t>
            </a:r>
            <a:r>
              <a:rPr i="1" sz="3818">
                <a:solidFill>
                  <a:schemeClr val="accent5"/>
                </a:solidFill>
                <a:latin typeface="Times New Roman"/>
                <a:ea typeface="Times New Roman"/>
                <a:cs typeface="Times New Roman"/>
                <a:sym typeface="Times New Roman"/>
              </a:rPr>
              <a:t>U</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A</a:t>
            </a:r>
            <a:r>
              <a:t> is also called the </a:t>
            </a:r>
            <a:r>
              <a:rPr b="1">
                <a:solidFill>
                  <a:schemeClr val="accent5"/>
                </a:solidFill>
              </a:rPr>
              <a:t>complement</a:t>
            </a:r>
            <a:r>
              <a:t> of </a:t>
            </a:r>
            <a:r>
              <a:rPr i="1" sz="3818">
                <a:solidFill>
                  <a:schemeClr val="accent5"/>
                </a:solidFill>
                <a:latin typeface="Times New Roman"/>
                <a:ea typeface="Times New Roman"/>
                <a:cs typeface="Times New Roman"/>
                <a:sym typeface="Times New Roman"/>
              </a:rPr>
              <a:t>A</a:t>
            </a:r>
            <a:r>
              <a:t> in </a:t>
            </a:r>
            <a:r>
              <a:rPr i="1" sz="3818">
                <a:solidFill>
                  <a:schemeClr val="accent5"/>
                </a:solidFill>
                <a:latin typeface="Times New Roman"/>
                <a:ea typeface="Times New Roman"/>
                <a:cs typeface="Times New Roman"/>
                <a:sym typeface="Times New Roman"/>
              </a:rPr>
              <a:t>U</a:t>
            </a:r>
            <a:r>
              <a:t>. In this case, if the choice of </a:t>
            </a:r>
            <a:r>
              <a:rPr i="1" sz="3818">
                <a:solidFill>
                  <a:schemeClr val="accent5"/>
                </a:solidFill>
                <a:latin typeface="Times New Roman"/>
                <a:ea typeface="Times New Roman"/>
                <a:cs typeface="Times New Roman"/>
                <a:sym typeface="Times New Roman"/>
              </a:rPr>
              <a:t>U</a:t>
            </a:r>
            <a:r>
              <a:t> is clear from the context, the notation </a:t>
            </a:r>
            <a:r>
              <a:rPr i="1" sz="3818">
                <a:solidFill>
                  <a:schemeClr val="accent5"/>
                </a:solidFill>
                <a:latin typeface="Times New Roman"/>
                <a:ea typeface="Times New Roman"/>
                <a:cs typeface="Times New Roman"/>
                <a:sym typeface="Times New Roman"/>
              </a:rPr>
              <a:t>A</a:t>
            </a:r>
            <a:r>
              <a:rPr baseline="31999" i="1" sz="3818">
                <a:solidFill>
                  <a:schemeClr val="accent5"/>
                </a:solidFill>
                <a:latin typeface="Times New Roman"/>
                <a:ea typeface="Times New Roman"/>
                <a:cs typeface="Times New Roman"/>
                <a:sym typeface="Times New Roman"/>
              </a:rPr>
              <a:t>c</a:t>
            </a:r>
            <a:r>
              <a:t> is sometimes used instead of </a:t>
            </a:r>
            <a:r>
              <a:rPr i="1" sz="3818">
                <a:solidFill>
                  <a:schemeClr val="accent5"/>
                </a:solidFill>
                <a:latin typeface="Times New Roman"/>
                <a:ea typeface="Times New Roman"/>
                <a:cs typeface="Times New Roman"/>
                <a:sym typeface="Times New Roman"/>
              </a:rPr>
              <a:t>U</a:t>
            </a:r>
            <a:r>
              <a:rPr sz="3818">
                <a:solidFill>
                  <a:schemeClr val="accent5"/>
                </a:solidFill>
                <a:latin typeface="Times New Roman"/>
                <a:ea typeface="Times New Roman"/>
                <a:cs typeface="Times New Roman"/>
                <a:sym typeface="Times New Roman"/>
              </a:rPr>
              <a:t> \ </a:t>
            </a:r>
            <a:r>
              <a:rPr i="1" sz="3818">
                <a:solidFill>
                  <a:schemeClr val="accent5"/>
                </a:solidFill>
                <a:latin typeface="Times New Roman"/>
                <a:ea typeface="Times New Roman"/>
                <a:cs typeface="Times New Roman"/>
                <a:sym typeface="Times New Roman"/>
              </a:rPr>
              <a:t>A </a:t>
            </a:r>
            <a:r>
              <a:t>.</a:t>
            </a:r>
          </a:p>
        </p:txBody>
      </p:sp>
      <p:sp>
        <p:nvSpPr>
          <p:cNvPr id="17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undamentals in Set Theory cont..."/>
          <p:cNvSpPr txBox="1"/>
          <p:nvPr>
            <p:ph type="title"/>
          </p:nvPr>
        </p:nvSpPr>
        <p:spPr>
          <a:prstGeom prst="rect">
            <a:avLst/>
          </a:prstGeom>
        </p:spPr>
        <p:txBody>
          <a:bodyPr/>
          <a:lstStyle/>
          <a:p>
            <a:pPr/>
            <a:r>
              <a:t>Fundamentals in Set Theory cont...</a:t>
            </a:r>
          </a:p>
        </p:txBody>
      </p:sp>
      <p:sp>
        <p:nvSpPr>
          <p:cNvPr id="176" name="Slide Subtitl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 </a:t>
            </a:r>
          </a:p>
        </p:txBody>
      </p:sp>
      <p:sp>
        <p:nvSpPr>
          <p:cNvPr id="177" name="So the complement {1, 2, 3} \ {2, 3} is {1} , while, conversely, the set difference                {2, 3} \ {1, 2, 3} is { } .…"/>
          <p:cNvSpPr txBox="1"/>
          <p:nvPr>
            <p:ph type="body" idx="1"/>
          </p:nvPr>
        </p:nvSpPr>
        <p:spPr>
          <a:xfrm>
            <a:off x="738476" y="2733559"/>
            <a:ext cx="21971001" cy="9535306"/>
          </a:xfrm>
          <a:prstGeom prst="rect">
            <a:avLst/>
          </a:prstGeom>
          <a:effectLst>
            <a:reflection blurRad="0" stA="59110" stPos="0" endA="0" endPos="40000" dist="0" dir="5400000" fadeDir="5400000" sx="100000" sy="-100000" kx="0" ky="0" algn="bl" rotWithShape="0"/>
          </a:effectLst>
        </p:spPr>
        <p:txBody>
          <a:bodyPr/>
          <a:lstStyle/>
          <a:p>
            <a:pPr marL="603504" indent="-603504" defTabSz="2413955">
              <a:spcBef>
                <a:spcPts val="4400"/>
              </a:spcBef>
              <a:defRPr sz="4752"/>
            </a:pPr>
            <a:r>
              <a:t>So the </a:t>
            </a:r>
            <a:r>
              <a:rPr b="1">
                <a:solidFill>
                  <a:schemeClr val="accent5"/>
                </a:solidFill>
              </a:rPr>
              <a:t>complement</a:t>
            </a:r>
            <a:r>
              <a:t> </a:t>
            </a:r>
            <a:r>
              <a:rPr sz="4108">
                <a:solidFill>
                  <a:schemeClr val="accent5"/>
                </a:solidFill>
                <a:latin typeface="Times New Roman"/>
                <a:ea typeface="Times New Roman"/>
                <a:cs typeface="Times New Roman"/>
                <a:sym typeface="Times New Roman"/>
              </a:rPr>
              <a:t>{1, 2, 3} \ {2, 3}</a:t>
            </a:r>
            <a:r>
              <a:rPr sz="1633">
                <a:latin typeface="Times New Roman"/>
                <a:ea typeface="Times New Roman"/>
                <a:cs typeface="Times New Roman"/>
                <a:sym typeface="Times New Roman"/>
              </a:rPr>
              <a:t> </a:t>
            </a:r>
            <a:r>
              <a:t>is </a:t>
            </a:r>
            <a:r>
              <a:rPr sz="4108">
                <a:solidFill>
                  <a:schemeClr val="accent5"/>
                </a:solidFill>
                <a:latin typeface="Times New Roman"/>
                <a:ea typeface="Times New Roman"/>
                <a:cs typeface="Times New Roman"/>
                <a:sym typeface="Times New Roman"/>
              </a:rPr>
              <a:t>{1}</a:t>
            </a:r>
            <a:r>
              <a:rPr sz="1633">
                <a:latin typeface="Times New Roman"/>
                <a:ea typeface="Times New Roman"/>
                <a:cs typeface="Times New Roman"/>
                <a:sym typeface="Times New Roman"/>
              </a:rPr>
              <a:t> </a:t>
            </a:r>
            <a:r>
              <a:t>, while, conversely, the </a:t>
            </a:r>
            <a:r>
              <a:rPr b="1">
                <a:solidFill>
                  <a:schemeClr val="accent5"/>
                </a:solidFill>
              </a:rPr>
              <a:t>set difference  </a:t>
            </a:r>
            <a:r>
              <a:t>              </a:t>
            </a:r>
            <a:r>
              <a:rPr sz="4108">
                <a:solidFill>
                  <a:schemeClr val="accent5"/>
                </a:solidFill>
                <a:latin typeface="Times New Roman"/>
                <a:ea typeface="Times New Roman"/>
                <a:cs typeface="Times New Roman"/>
                <a:sym typeface="Times New Roman"/>
              </a:rPr>
              <a:t>{2, 3} \ {1, 2, 3}</a:t>
            </a:r>
            <a:r>
              <a:rPr sz="1633">
                <a:latin typeface="Times New Roman"/>
                <a:ea typeface="Times New Roman"/>
                <a:cs typeface="Times New Roman"/>
                <a:sym typeface="Times New Roman"/>
              </a:rPr>
              <a:t> </a:t>
            </a:r>
            <a:r>
              <a:t>is </a:t>
            </a:r>
            <a:r>
              <a:rPr sz="4108">
                <a:solidFill>
                  <a:schemeClr val="accent5"/>
                </a:solidFill>
                <a:latin typeface="Times New Roman"/>
                <a:ea typeface="Times New Roman"/>
                <a:cs typeface="Times New Roman"/>
                <a:sym typeface="Times New Roman"/>
              </a:rPr>
              <a:t>{ }</a:t>
            </a:r>
            <a:r>
              <a:rPr sz="1633">
                <a:latin typeface="Times New Roman"/>
                <a:ea typeface="Times New Roman"/>
                <a:cs typeface="Times New Roman"/>
                <a:sym typeface="Times New Roman"/>
              </a:rPr>
              <a:t> </a:t>
            </a:r>
            <a:r>
              <a:t>.</a:t>
            </a:r>
          </a:p>
          <a:p>
            <a:pPr marL="603504" indent="-603504" defTabSz="2413955">
              <a:spcBef>
                <a:spcPts val="4400"/>
              </a:spcBef>
              <a:defRPr sz="4752"/>
            </a:pPr>
            <a:r>
              <a:rPr b="1">
                <a:solidFill>
                  <a:schemeClr val="accent5"/>
                </a:solidFill>
              </a:rPr>
              <a:t>Cartesian product</a:t>
            </a:r>
            <a:r>
              <a:t> of </a:t>
            </a:r>
            <a:r>
              <a:rPr i="1" sz="4108">
                <a:solidFill>
                  <a:schemeClr val="accent5"/>
                </a:solidFill>
                <a:latin typeface="Times New Roman"/>
                <a:ea typeface="Times New Roman"/>
                <a:cs typeface="Times New Roman"/>
                <a:sym typeface="Times New Roman"/>
              </a:rPr>
              <a:t>A</a:t>
            </a:r>
            <a:r>
              <a:t> and </a:t>
            </a:r>
            <a:r>
              <a:rPr i="1" sz="4108">
                <a:solidFill>
                  <a:schemeClr val="accent5"/>
                </a:solidFill>
                <a:latin typeface="Times New Roman"/>
                <a:ea typeface="Times New Roman"/>
                <a:cs typeface="Times New Roman"/>
                <a:sym typeface="Times New Roman"/>
              </a:rPr>
              <a:t>B</a:t>
            </a:r>
            <a:r>
              <a:t>, denoted </a:t>
            </a:r>
            <a:r>
              <a:rPr i="1" sz="4108">
                <a:solidFill>
                  <a:schemeClr val="accent5"/>
                </a:solidFill>
                <a:latin typeface="Times New Roman"/>
                <a:ea typeface="Times New Roman"/>
                <a:cs typeface="Times New Roman"/>
                <a:sym typeface="Times New Roman"/>
              </a:rPr>
              <a:t>A</a:t>
            </a:r>
            <a:r>
              <a:rPr sz="4108">
                <a:solidFill>
                  <a:schemeClr val="accent5"/>
                </a:solidFill>
                <a:latin typeface="Times New Roman"/>
                <a:ea typeface="Times New Roman"/>
                <a:cs typeface="Times New Roman"/>
                <a:sym typeface="Times New Roman"/>
              </a:rPr>
              <a:t> × </a:t>
            </a:r>
            <a:r>
              <a:rPr i="1" sz="4108">
                <a:solidFill>
                  <a:schemeClr val="accent5"/>
                </a:solidFill>
                <a:latin typeface="Times New Roman"/>
                <a:ea typeface="Times New Roman"/>
                <a:cs typeface="Times New Roman"/>
                <a:sym typeface="Times New Roman"/>
              </a:rPr>
              <a:t>B</a:t>
            </a:r>
            <a:r>
              <a:t>, is the set whose members are all possible </a:t>
            </a:r>
            <a:r>
              <a:rPr>
                <a:solidFill>
                  <a:schemeClr val="accent5"/>
                </a:solidFill>
              </a:rPr>
              <a:t>ordered pairs</a:t>
            </a:r>
            <a:r>
              <a:t> </a:t>
            </a:r>
            <a:r>
              <a:rPr sz="4108">
                <a:solidFill>
                  <a:schemeClr val="accent5"/>
                </a:solidFill>
                <a:latin typeface="Times New Roman"/>
                <a:ea typeface="Times New Roman"/>
                <a:cs typeface="Times New Roman"/>
                <a:sym typeface="Times New Roman"/>
              </a:rPr>
              <a:t>(</a:t>
            </a:r>
            <a:r>
              <a:rPr i="1" sz="4108">
                <a:solidFill>
                  <a:schemeClr val="accent5"/>
                </a:solidFill>
                <a:latin typeface="Times New Roman"/>
                <a:ea typeface="Times New Roman"/>
                <a:cs typeface="Times New Roman"/>
                <a:sym typeface="Times New Roman"/>
              </a:rPr>
              <a:t>a</a:t>
            </a:r>
            <a:r>
              <a:rPr sz="4108">
                <a:solidFill>
                  <a:schemeClr val="accent5"/>
                </a:solidFill>
                <a:latin typeface="Times New Roman"/>
                <a:ea typeface="Times New Roman"/>
                <a:cs typeface="Times New Roman"/>
                <a:sym typeface="Times New Roman"/>
              </a:rPr>
              <a:t>, </a:t>
            </a:r>
            <a:r>
              <a:rPr i="1" sz="4108">
                <a:solidFill>
                  <a:schemeClr val="accent5"/>
                </a:solidFill>
                <a:latin typeface="Times New Roman"/>
                <a:ea typeface="Times New Roman"/>
                <a:cs typeface="Times New Roman"/>
                <a:sym typeface="Times New Roman"/>
              </a:rPr>
              <a:t>b</a:t>
            </a:r>
            <a:r>
              <a:rPr sz="4108">
                <a:solidFill>
                  <a:schemeClr val="accent5"/>
                </a:solidFill>
                <a:latin typeface="Times New Roman"/>
                <a:ea typeface="Times New Roman"/>
                <a:cs typeface="Times New Roman"/>
                <a:sym typeface="Times New Roman"/>
              </a:rPr>
              <a:t>)</a:t>
            </a:r>
            <a:r>
              <a:t> where </a:t>
            </a:r>
            <a:r>
              <a:rPr i="1" sz="4108">
                <a:solidFill>
                  <a:schemeClr val="accent5"/>
                </a:solidFill>
                <a:latin typeface="Times New Roman"/>
                <a:ea typeface="Times New Roman"/>
                <a:cs typeface="Times New Roman"/>
                <a:sym typeface="Times New Roman"/>
              </a:rPr>
              <a:t>a</a:t>
            </a:r>
            <a:r>
              <a:t> is a member of </a:t>
            </a:r>
            <a:r>
              <a:rPr i="1" sz="4108">
                <a:solidFill>
                  <a:schemeClr val="accent5"/>
                </a:solidFill>
                <a:latin typeface="Times New Roman"/>
                <a:ea typeface="Times New Roman"/>
                <a:cs typeface="Times New Roman"/>
                <a:sym typeface="Times New Roman"/>
              </a:rPr>
              <a:t>A</a:t>
            </a:r>
            <a:r>
              <a:t> and </a:t>
            </a:r>
            <a:r>
              <a:rPr i="1" sz="4108">
                <a:solidFill>
                  <a:schemeClr val="accent5"/>
                </a:solidFill>
                <a:latin typeface="Times New Roman"/>
                <a:ea typeface="Times New Roman"/>
                <a:cs typeface="Times New Roman"/>
                <a:sym typeface="Times New Roman"/>
              </a:rPr>
              <a:t>b</a:t>
            </a:r>
            <a:r>
              <a:t> is a member of </a:t>
            </a:r>
            <a:r>
              <a:rPr i="1" sz="4108">
                <a:solidFill>
                  <a:schemeClr val="accent5"/>
                </a:solidFill>
                <a:latin typeface="Times New Roman"/>
                <a:ea typeface="Times New Roman"/>
                <a:cs typeface="Times New Roman"/>
                <a:sym typeface="Times New Roman"/>
              </a:rPr>
              <a:t>B</a:t>
            </a:r>
            <a:r>
              <a:t>. </a:t>
            </a:r>
          </a:p>
          <a:p>
            <a:pPr marL="603504" indent="-603504" defTabSz="2413955">
              <a:spcBef>
                <a:spcPts val="4400"/>
              </a:spcBef>
              <a:defRPr sz="4752"/>
            </a:pPr>
            <a:r>
              <a:t>The cartesian product of </a:t>
            </a:r>
            <a:r>
              <a:rPr>
                <a:solidFill>
                  <a:schemeClr val="accent5"/>
                </a:solidFill>
                <a:latin typeface="Times New Roman"/>
                <a:ea typeface="Times New Roman"/>
                <a:cs typeface="Times New Roman"/>
                <a:sym typeface="Times New Roman"/>
              </a:rPr>
              <a:t>{1, 2}</a:t>
            </a:r>
            <a:r>
              <a:t> and </a:t>
            </a:r>
            <a14:m>
              <m:oMath>
                <m:r>
                  <a:rPr xmlns:a="http://schemas.openxmlformats.org/drawingml/2006/main" sz="5150" i="1">
                    <a:solidFill>
                      <a:srgbClr val="EE210C"/>
                    </a:solidFill>
                    <a:latin typeface="Cambria Math" panose="02040503050406030204" pitchFamily="18" charset="0"/>
                  </a:rPr>
                  <m:t>{</m:t>
                </m:r>
                <m:r>
                  <a:rPr xmlns:a="http://schemas.openxmlformats.org/drawingml/2006/main" sz="5150" i="1">
                    <a:solidFill>
                      <a:srgbClr val="EE210C"/>
                    </a:solidFill>
                    <a:latin typeface="Cambria Math" panose="02040503050406030204" pitchFamily="18" charset="0"/>
                  </a:rPr>
                  <m:t>r</m:t>
                </m:r>
                <m:r>
                  <a:rPr xmlns:a="http://schemas.openxmlformats.org/drawingml/2006/main" sz="5150" i="1">
                    <a:solidFill>
                      <a:srgbClr val="EE210C"/>
                    </a:solidFill>
                    <a:latin typeface="Cambria Math" panose="02040503050406030204" pitchFamily="18" charset="0"/>
                  </a:rPr>
                  <m:t>e</m:t>
                </m:r>
                <m:r>
                  <a:rPr xmlns:a="http://schemas.openxmlformats.org/drawingml/2006/main" sz="5150" i="1">
                    <a:solidFill>
                      <a:srgbClr val="EE210C"/>
                    </a:solidFill>
                    <a:latin typeface="Cambria Math" panose="02040503050406030204" pitchFamily="18" charset="0"/>
                  </a:rPr>
                  <m:t>d</m:t>
                </m:r>
                <m:r>
                  <a:rPr xmlns:a="http://schemas.openxmlformats.org/drawingml/2006/main" sz="5150" i="1">
                    <a:solidFill>
                      <a:srgbClr val="EE210C"/>
                    </a:solidFill>
                    <a:latin typeface="Cambria Math" panose="02040503050406030204" pitchFamily="18" charset="0"/>
                  </a:rPr>
                  <m:t>,</m:t>
                </m:r>
                <m:r>
                  <a:rPr xmlns:a="http://schemas.openxmlformats.org/drawingml/2006/main" sz="5150" i="1">
                    <a:solidFill>
                      <a:srgbClr val="EE210C"/>
                    </a:solidFill>
                    <a:latin typeface="Cambria Math" panose="02040503050406030204" pitchFamily="18" charset="0"/>
                  </a:rPr>
                  <m:t>w</m:t>
                </m:r>
                <m:r>
                  <a:rPr xmlns:a="http://schemas.openxmlformats.org/drawingml/2006/main" sz="5150" i="1">
                    <a:solidFill>
                      <a:srgbClr val="EE210C"/>
                    </a:solidFill>
                    <a:latin typeface="Cambria Math" panose="02040503050406030204" pitchFamily="18" charset="0"/>
                  </a:rPr>
                  <m:t>h</m:t>
                </m:r>
                <m:r>
                  <a:rPr xmlns:a="http://schemas.openxmlformats.org/drawingml/2006/main" sz="5150" i="1">
                    <a:solidFill>
                      <a:srgbClr val="EE210C"/>
                    </a:solidFill>
                    <a:latin typeface="Cambria Math" panose="02040503050406030204" pitchFamily="18" charset="0"/>
                  </a:rPr>
                  <m:t>i</m:t>
                </m:r>
                <m:r>
                  <a:rPr xmlns:a="http://schemas.openxmlformats.org/drawingml/2006/main" sz="5150" i="1">
                    <a:solidFill>
                      <a:srgbClr val="EE210C"/>
                    </a:solidFill>
                    <a:latin typeface="Cambria Math" panose="02040503050406030204" pitchFamily="18" charset="0"/>
                  </a:rPr>
                  <m:t>t</m:t>
                </m:r>
                <m:r>
                  <a:rPr xmlns:a="http://schemas.openxmlformats.org/drawingml/2006/main" sz="5150" i="1">
                    <a:solidFill>
                      <a:srgbClr val="EE210C"/>
                    </a:solidFill>
                    <a:latin typeface="Cambria Math" panose="02040503050406030204" pitchFamily="18" charset="0"/>
                  </a:rPr>
                  <m:t>e</m:t>
                </m:r>
                <m:r>
                  <a:rPr xmlns:a="http://schemas.openxmlformats.org/drawingml/2006/main" sz="5150" i="1">
                    <a:solidFill>
                      <a:srgbClr val="EE210C"/>
                    </a:solidFill>
                    <a:latin typeface="Cambria Math" panose="02040503050406030204" pitchFamily="18" charset="0"/>
                  </a:rPr>
                  <m:t>}</m:t>
                </m:r>
              </m:oMath>
            </a14:m>
            <a:r>
              <a:t> is </a:t>
            </a:r>
            <a:r>
              <a:rPr>
                <a:solidFill>
                  <a:schemeClr val="accent5"/>
                </a:solidFill>
                <a:latin typeface="Times New Roman"/>
                <a:ea typeface="Times New Roman"/>
                <a:cs typeface="Times New Roman"/>
                <a:sym typeface="Times New Roman"/>
              </a:rPr>
              <a:t>{(1, red), (1, white), (2, red), (2, white)}</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603504" indent="-603504" defTabSz="2413955">
              <a:spcBef>
                <a:spcPts val="4400"/>
              </a:spcBef>
              <a:defRPr sz="4752"/>
            </a:pPr>
            <a:r>
              <a:rPr>
                <a:latin typeface="Times New Roman"/>
                <a:ea typeface="Times New Roman"/>
                <a:cs typeface="Times New Roman"/>
                <a:sym typeface="Times New Roman"/>
              </a:rPr>
              <a:t>Furthermore, if we had 3 sets </a:t>
            </a:r>
            <a14:m>
              <m:oMath>
                <m:r>
                  <a:rPr xmlns:a="http://schemas.openxmlformats.org/drawingml/2006/main" sz="4800" i="1">
                    <a:solidFill>
                      <a:srgbClr val="EE210C"/>
                    </a:solidFill>
                    <a:latin typeface="Cambria Math" panose="02040503050406030204" pitchFamily="18" charset="0"/>
                  </a:rPr>
                  <m:t>A</m:t>
                </m:r>
                <m:r>
                  <a:rPr xmlns:a="http://schemas.openxmlformats.org/drawingml/2006/main" sz="4800" i="1">
                    <a:solidFill>
                      <a:srgbClr val="EE210C"/>
                    </a:solidFill>
                    <a:latin typeface="Cambria Math" panose="02040503050406030204" pitchFamily="18" charset="0"/>
                  </a:rPr>
                  <m:t>=</m:t>
                </m:r>
              </m:oMath>
            </a14:m>
            <a:r>
              <a:rPr>
                <a:solidFill>
                  <a:schemeClr val="accent5"/>
                </a:solidFill>
                <a:latin typeface="Times New Roman"/>
                <a:ea typeface="Times New Roman"/>
                <a:cs typeface="Times New Roman"/>
                <a:sym typeface="Times New Roman"/>
              </a:rPr>
              <a:t>{1, 2}</a:t>
            </a:r>
            <a:r>
              <a:rPr>
                <a:latin typeface="Times New Roman"/>
                <a:ea typeface="Times New Roman"/>
                <a:cs typeface="Times New Roman"/>
                <a:sym typeface="Times New Roman"/>
              </a:rPr>
              <a:t>,  </a:t>
            </a:r>
            <a14:m>
              <m:oMath>
                <m:r>
                  <a:rPr xmlns:a="http://schemas.openxmlformats.org/drawingml/2006/main" sz="5000" i="1">
                    <a:solidFill>
                      <a:srgbClr val="EE210C"/>
                    </a:solidFill>
                    <a:latin typeface="Cambria Math" panose="02040503050406030204" pitchFamily="18" charset="0"/>
                  </a:rPr>
                  <m:t>B</m:t>
                </m:r>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r</m:t>
                </m:r>
                <m:r>
                  <a:rPr xmlns:a="http://schemas.openxmlformats.org/drawingml/2006/main" sz="5000" i="1">
                    <a:solidFill>
                      <a:srgbClr val="EE210C"/>
                    </a:solidFill>
                    <a:latin typeface="Cambria Math" panose="02040503050406030204" pitchFamily="18" charset="0"/>
                  </a:rPr>
                  <m:t>e</m:t>
                </m:r>
                <m:r>
                  <a:rPr xmlns:a="http://schemas.openxmlformats.org/drawingml/2006/main" sz="5000" i="1">
                    <a:solidFill>
                      <a:srgbClr val="EE210C"/>
                    </a:solidFill>
                    <a:latin typeface="Cambria Math" panose="02040503050406030204" pitchFamily="18" charset="0"/>
                  </a:rPr>
                  <m:t>d</m:t>
                </m:r>
                <m:r>
                  <a:rPr xmlns:a="http://schemas.openxmlformats.org/drawingml/2006/main" sz="5000" i="1">
                    <a:solidFill>
                      <a:srgbClr val="EE210C"/>
                    </a:solidFill>
                    <a:latin typeface="Cambria Math" panose="02040503050406030204" pitchFamily="18" charset="0"/>
                  </a:rPr>
                  <m:t>,</m:t>
                </m:r>
                <m:r>
                  <a:rPr xmlns:a="http://schemas.openxmlformats.org/drawingml/2006/main" sz="5000" i="1">
                    <a:solidFill>
                      <a:srgbClr val="EE210C"/>
                    </a:solidFill>
                    <a:latin typeface="Cambria Math" panose="02040503050406030204" pitchFamily="18" charset="0"/>
                  </a:rPr>
                  <m:t>w</m:t>
                </m:r>
                <m:r>
                  <a:rPr xmlns:a="http://schemas.openxmlformats.org/drawingml/2006/main" sz="5000" i="1">
                    <a:solidFill>
                      <a:srgbClr val="EE210C"/>
                    </a:solidFill>
                    <a:latin typeface="Cambria Math" panose="02040503050406030204" pitchFamily="18" charset="0"/>
                  </a:rPr>
                  <m:t>h</m:t>
                </m:r>
                <m:r>
                  <a:rPr xmlns:a="http://schemas.openxmlformats.org/drawingml/2006/main" sz="5000" i="1">
                    <a:solidFill>
                      <a:srgbClr val="EE210C"/>
                    </a:solidFill>
                    <a:latin typeface="Cambria Math" panose="02040503050406030204" pitchFamily="18" charset="0"/>
                  </a:rPr>
                  <m:t>i</m:t>
                </m:r>
                <m:r>
                  <a:rPr xmlns:a="http://schemas.openxmlformats.org/drawingml/2006/main" sz="5000" i="1">
                    <a:solidFill>
                      <a:srgbClr val="EE210C"/>
                    </a:solidFill>
                    <a:latin typeface="Cambria Math" panose="02040503050406030204" pitchFamily="18" charset="0"/>
                  </a:rPr>
                  <m:t>t</m:t>
                </m:r>
                <m:r>
                  <a:rPr xmlns:a="http://schemas.openxmlformats.org/drawingml/2006/main" sz="5000" i="1">
                    <a:solidFill>
                      <a:srgbClr val="EE210C"/>
                    </a:solidFill>
                    <a:latin typeface="Cambria Math" panose="02040503050406030204" pitchFamily="18" charset="0"/>
                  </a:rPr>
                  <m:t>e</m:t>
                </m:r>
                <m:r>
                  <a:rPr xmlns:a="http://schemas.openxmlformats.org/drawingml/2006/main" sz="5000" i="1">
                    <a:solidFill>
                      <a:srgbClr val="EE210C"/>
                    </a:solidFill>
                    <a:latin typeface="Cambria Math" panose="02040503050406030204" pitchFamily="18" charset="0"/>
                  </a:rPr>
                  <m:t>}</m:t>
                </m:r>
              </m:oMath>
            </a14:m>
            <a:r>
              <a:rPr>
                <a:latin typeface="Times New Roman"/>
                <a:ea typeface="Times New Roman"/>
                <a:cs typeface="Times New Roman"/>
                <a:sym typeface="Times New Roman"/>
              </a:rPr>
              <a:t>,  and</a:t>
            </a:r>
            <a:r>
              <a:rPr>
                <a:solidFill>
                  <a:schemeClr val="accent5"/>
                </a:solidFill>
                <a:latin typeface="Times New Roman"/>
                <a:ea typeface="Times New Roman"/>
                <a:cs typeface="Times New Roman"/>
                <a:sym typeface="Times New Roman"/>
              </a:rPr>
              <a:t> </a:t>
            </a:r>
            <a14:m>
              <m:oMath>
                <m:r>
                  <a:rPr xmlns:a="http://schemas.openxmlformats.org/drawingml/2006/main" sz="5150" i="1">
                    <a:solidFill>
                      <a:srgbClr val="EE210C"/>
                    </a:solidFill>
                    <a:latin typeface="Cambria Math" panose="02040503050406030204" pitchFamily="18" charset="0"/>
                  </a:rPr>
                  <m:t>C</m:t>
                </m:r>
                <m:r>
                  <a:rPr xmlns:a="http://schemas.openxmlformats.org/drawingml/2006/main" sz="5150" i="1">
                    <a:solidFill>
                      <a:srgbClr val="EE210C"/>
                    </a:solidFill>
                    <a:latin typeface="Cambria Math" panose="02040503050406030204" pitchFamily="18" charset="0"/>
                  </a:rPr>
                  <m:t>=</m:t>
                </m:r>
                <m:r>
                  <a:rPr xmlns:a="http://schemas.openxmlformats.org/drawingml/2006/main" sz="5150" i="1">
                    <a:solidFill>
                      <a:srgbClr val="EE210C"/>
                    </a:solidFill>
                    <a:latin typeface="Cambria Math" panose="02040503050406030204" pitchFamily="18" charset="0"/>
                  </a:rPr>
                  <m:t>{</m:t>
                </m:r>
                <m:r>
                  <a:rPr xmlns:a="http://schemas.openxmlformats.org/drawingml/2006/main" sz="5150" i="1">
                    <a:solidFill>
                      <a:srgbClr val="EE210C"/>
                    </a:solidFill>
                    <a:latin typeface="Cambria Math" panose="02040503050406030204" pitchFamily="18" charset="0"/>
                  </a:rPr>
                  <m:t>h</m:t>
                </m:r>
                <m:r>
                  <a:rPr xmlns:a="http://schemas.openxmlformats.org/drawingml/2006/main" sz="5150" i="1">
                    <a:solidFill>
                      <a:srgbClr val="EE210C"/>
                    </a:solidFill>
                    <a:latin typeface="Cambria Math" panose="02040503050406030204" pitchFamily="18" charset="0"/>
                  </a:rPr>
                  <m:t>o</m:t>
                </m:r>
                <m:r>
                  <a:rPr xmlns:a="http://schemas.openxmlformats.org/drawingml/2006/main" sz="5150" i="1">
                    <a:solidFill>
                      <a:srgbClr val="EE210C"/>
                    </a:solidFill>
                    <a:latin typeface="Cambria Math" panose="02040503050406030204" pitchFamily="18" charset="0"/>
                  </a:rPr>
                  <m:t>t</m:t>
                </m:r>
                <m:r>
                  <a:rPr xmlns:a="http://schemas.openxmlformats.org/drawingml/2006/main" sz="5150" i="1">
                    <a:solidFill>
                      <a:srgbClr val="EE210C"/>
                    </a:solidFill>
                    <a:latin typeface="Cambria Math" panose="02040503050406030204" pitchFamily="18" charset="0"/>
                  </a:rPr>
                  <m:t>}</m:t>
                </m:r>
              </m:oMath>
            </a14:m>
            <a:r>
              <a:rPr>
                <a:solidFill>
                  <a:schemeClr val="accent5"/>
                </a:solidFill>
                <a:latin typeface="Times New Roman"/>
                <a:ea typeface="Times New Roman"/>
                <a:cs typeface="Times New Roman"/>
                <a:sym typeface="Times New Roman"/>
              </a:rPr>
              <a:t> </a:t>
            </a:r>
            <a:r>
              <a:t>then </a:t>
            </a:r>
            <a14:m>
              <m:oMath>
                <m:r>
                  <a:rPr xmlns:a="http://schemas.openxmlformats.org/drawingml/2006/main" sz="4550" i="1">
                    <a:solidFill>
                      <a:srgbClr val="EE210C"/>
                    </a:solidFill>
                    <a:latin typeface="Cambria Math" panose="02040503050406030204" pitchFamily="18" charset="0"/>
                  </a:rPr>
                  <m:t>A</m:t>
                </m:r>
                <m:r>
                  <a:rPr xmlns:a="http://schemas.openxmlformats.org/drawingml/2006/main" sz="4550" i="1">
                    <a:solidFill>
                      <a:srgbClr val="EE210C"/>
                    </a:solidFill>
                    <a:latin typeface="Cambria Math" panose="02040503050406030204" pitchFamily="18" charset="0"/>
                  </a:rPr>
                  <m:t>×</m:t>
                </m:r>
                <m:r>
                  <a:rPr xmlns:a="http://schemas.openxmlformats.org/drawingml/2006/main" sz="4550" i="1">
                    <a:solidFill>
                      <a:srgbClr val="EE210C"/>
                    </a:solidFill>
                    <a:latin typeface="Cambria Math" panose="02040503050406030204" pitchFamily="18" charset="0"/>
                  </a:rPr>
                  <m:t>B</m:t>
                </m:r>
                <m:r>
                  <a:rPr xmlns:a="http://schemas.openxmlformats.org/drawingml/2006/main" sz="4550" i="1">
                    <a:solidFill>
                      <a:srgbClr val="EE210C"/>
                    </a:solidFill>
                    <a:latin typeface="Cambria Math" panose="02040503050406030204" pitchFamily="18" charset="0"/>
                  </a:rPr>
                  <m:t>×</m:t>
                </m:r>
                <m:r>
                  <a:rPr xmlns:a="http://schemas.openxmlformats.org/drawingml/2006/main" sz="4550" i="1">
                    <a:solidFill>
                      <a:srgbClr val="EE210C"/>
                    </a:solidFill>
                    <a:latin typeface="Cambria Math" panose="02040503050406030204" pitchFamily="18" charset="0"/>
                  </a:rPr>
                  <m:t>C</m:t>
                </m:r>
              </m:oMath>
            </a14:m>
            <a:r>
              <a:rPr sz="3861"/>
              <a:t> </a:t>
            </a:r>
            <a:r>
              <a:rPr sz="3861">
                <a:solidFill>
                  <a:schemeClr val="accent5"/>
                </a:solidFill>
              </a:rPr>
              <a:t>=</a:t>
            </a:r>
            <a:r>
              <a:rPr sz="3861"/>
              <a:t> </a:t>
            </a:r>
            <a:r>
              <a:rPr>
                <a:solidFill>
                  <a:schemeClr val="accent5"/>
                </a:solidFill>
                <a:latin typeface="Times New Roman"/>
                <a:ea typeface="Times New Roman"/>
                <a:cs typeface="Times New Roman"/>
                <a:sym typeface="Times New Roman"/>
              </a:rPr>
              <a:t>{(1,</a:t>
            </a:r>
            <a:r>
              <a:rPr i="1">
                <a:solidFill>
                  <a:schemeClr val="accent5"/>
                </a:solidFill>
                <a:latin typeface="Times New Roman"/>
                <a:ea typeface="Times New Roman"/>
                <a:cs typeface="Times New Roman"/>
                <a:sym typeface="Times New Roman"/>
              </a:rPr>
              <a:t> red , hot</a:t>
            </a:r>
            <a:r>
              <a:rPr>
                <a:solidFill>
                  <a:schemeClr val="accent5"/>
                </a:solidFill>
                <a:latin typeface="Times New Roman"/>
                <a:ea typeface="Times New Roman"/>
                <a:cs typeface="Times New Roman"/>
                <a:sym typeface="Times New Roman"/>
              </a:rPr>
              <a:t>)</a:t>
            </a:r>
            <a:r>
              <a:rPr i="1">
                <a:solidFill>
                  <a:schemeClr val="accent5"/>
                </a:solidFill>
                <a:latin typeface="Times New Roman"/>
                <a:ea typeface="Times New Roman"/>
                <a:cs typeface="Times New Roman"/>
                <a:sym typeface="Times New Roman"/>
              </a:rPr>
              <a:t>, </a:t>
            </a:r>
            <a:r>
              <a:rPr>
                <a:solidFill>
                  <a:schemeClr val="accent5"/>
                </a:solidFill>
                <a:latin typeface="Times New Roman"/>
                <a:ea typeface="Times New Roman"/>
                <a:cs typeface="Times New Roman"/>
                <a:sym typeface="Times New Roman"/>
              </a:rPr>
              <a:t>(1</a:t>
            </a:r>
            <a:r>
              <a:rPr i="1">
                <a:solidFill>
                  <a:schemeClr val="accent5"/>
                </a:solidFill>
                <a:latin typeface="Times New Roman"/>
                <a:ea typeface="Times New Roman"/>
                <a:cs typeface="Times New Roman"/>
                <a:sym typeface="Times New Roman"/>
              </a:rPr>
              <a:t>, white, hot</a:t>
            </a:r>
            <a:r>
              <a:rPr>
                <a:solidFill>
                  <a:schemeClr val="accent5"/>
                </a:solidFill>
                <a:latin typeface="Times New Roman"/>
                <a:ea typeface="Times New Roman"/>
                <a:cs typeface="Times New Roman"/>
                <a:sym typeface="Times New Roman"/>
              </a:rPr>
              <a:t>)</a:t>
            </a:r>
            <a:r>
              <a:rPr i="1">
                <a:solidFill>
                  <a:schemeClr val="accent5"/>
                </a:solidFill>
                <a:latin typeface="Times New Roman"/>
                <a:ea typeface="Times New Roman"/>
                <a:cs typeface="Times New Roman"/>
                <a:sym typeface="Times New Roman"/>
              </a:rPr>
              <a:t>, </a:t>
            </a:r>
            <a:r>
              <a:rPr>
                <a:solidFill>
                  <a:schemeClr val="accent5"/>
                </a:solidFill>
                <a:latin typeface="Times New Roman"/>
                <a:ea typeface="Times New Roman"/>
                <a:cs typeface="Times New Roman"/>
                <a:sym typeface="Times New Roman"/>
              </a:rPr>
              <a:t>(2</a:t>
            </a:r>
            <a:r>
              <a:rPr i="1">
                <a:solidFill>
                  <a:schemeClr val="accent5"/>
                </a:solidFill>
                <a:latin typeface="Times New Roman"/>
                <a:ea typeface="Times New Roman"/>
                <a:cs typeface="Times New Roman"/>
                <a:sym typeface="Times New Roman"/>
              </a:rPr>
              <a:t>, red, hot</a:t>
            </a:r>
            <a:r>
              <a:rPr>
                <a:solidFill>
                  <a:schemeClr val="accent5"/>
                </a:solidFill>
                <a:latin typeface="Times New Roman"/>
                <a:ea typeface="Times New Roman"/>
                <a:cs typeface="Times New Roman"/>
                <a:sym typeface="Times New Roman"/>
              </a:rPr>
              <a:t>)</a:t>
            </a:r>
            <a:r>
              <a:rPr i="1">
                <a:solidFill>
                  <a:schemeClr val="accent5"/>
                </a:solidFill>
                <a:latin typeface="Times New Roman"/>
                <a:ea typeface="Times New Roman"/>
                <a:cs typeface="Times New Roman"/>
                <a:sym typeface="Times New Roman"/>
              </a:rPr>
              <a:t>, </a:t>
            </a:r>
            <a:r>
              <a:rPr>
                <a:solidFill>
                  <a:schemeClr val="accent5"/>
                </a:solidFill>
                <a:latin typeface="Times New Roman"/>
                <a:ea typeface="Times New Roman"/>
                <a:cs typeface="Times New Roman"/>
                <a:sym typeface="Times New Roman"/>
              </a:rPr>
              <a:t>(2</a:t>
            </a:r>
            <a:r>
              <a:rPr i="1">
                <a:solidFill>
                  <a:schemeClr val="accent5"/>
                </a:solidFill>
                <a:latin typeface="Times New Roman"/>
                <a:ea typeface="Times New Roman"/>
                <a:cs typeface="Times New Roman"/>
                <a:sym typeface="Times New Roman"/>
              </a:rPr>
              <a:t>, white, hot</a:t>
            </a:r>
            <a:r>
              <a:rPr>
                <a:solidFill>
                  <a:schemeClr val="accent5"/>
                </a:solidFill>
                <a:latin typeface="Times New Roman"/>
                <a:ea typeface="Times New Roman"/>
                <a:cs typeface="Times New Roman"/>
                <a:sym typeface="Times New Roman"/>
              </a:rPr>
              <a:t>)}</a:t>
            </a:r>
            <a:r>
              <a:rPr>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603504" indent="-603504" defTabSz="2413955">
              <a:spcBef>
                <a:spcPts val="4400"/>
              </a:spcBef>
              <a:defRPr b="1" sz="4752"/>
            </a:pPr>
            <a:r>
              <a:rPr b="0"/>
              <a:t>The</a:t>
            </a:r>
            <a:r>
              <a:t> </a:t>
            </a:r>
            <a:r>
              <a:rPr>
                <a:solidFill>
                  <a:schemeClr val="accent5"/>
                </a:solidFill>
              </a:rPr>
              <a:t>Intersection</a:t>
            </a:r>
            <a:r>
              <a:t> </a:t>
            </a:r>
            <a:r>
              <a:rPr b="0"/>
              <a:t>of two sets contains the elements that the two sets have in common, </a:t>
            </a:r>
            <a14:m>
              <m:oMath>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1,</m:t>
                </m:r>
                <m:r>
                  <a:rPr xmlns:a="http://schemas.openxmlformats.org/drawingml/2006/main" sz="5050" i="1">
                    <a:solidFill>
                      <a:srgbClr val="EE210C"/>
                    </a:solidFill>
                    <a:latin typeface="Cambria Math" panose="02040503050406030204" pitchFamily="18" charset="0"/>
                  </a:rPr>
                  <m:t>2,</m:t>
                </m:r>
                <m:r>
                  <a:rPr xmlns:a="http://schemas.openxmlformats.org/drawingml/2006/main" sz="5050" i="1">
                    <a:solidFill>
                      <a:srgbClr val="EE210C"/>
                    </a:solidFill>
                    <a:latin typeface="Cambria Math" panose="02040503050406030204" pitchFamily="18" charset="0"/>
                  </a:rPr>
                  <m:t>3</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1,</m:t>
                </m:r>
                <m:r>
                  <a:rPr xmlns:a="http://schemas.openxmlformats.org/drawingml/2006/main" sz="5050" i="1">
                    <a:solidFill>
                      <a:srgbClr val="EE210C"/>
                    </a:solidFill>
                    <a:latin typeface="Cambria Math" panose="02040503050406030204" pitchFamily="18" charset="0"/>
                  </a:rPr>
                  <m:t>2</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m:t>
                </m:r>
                <m:r>
                  <a:rPr xmlns:a="http://schemas.openxmlformats.org/drawingml/2006/main" sz="5050" i="1">
                    <a:solidFill>
                      <a:srgbClr val="EE210C"/>
                    </a:solidFill>
                    <a:latin typeface="Cambria Math" panose="02040503050406030204" pitchFamily="18" charset="0"/>
                  </a:rPr>
                  <m:t>1,</m:t>
                </m:r>
                <m:r>
                  <a:rPr xmlns:a="http://schemas.openxmlformats.org/drawingml/2006/main" sz="5050" i="1">
                    <a:solidFill>
                      <a:srgbClr val="EE210C"/>
                    </a:solidFill>
                    <a:latin typeface="Cambria Math" panose="02040503050406030204" pitchFamily="18" charset="0"/>
                  </a:rPr>
                  <m:t>2</m:t>
                </m:r>
                <m:r>
                  <a:rPr xmlns:a="http://schemas.openxmlformats.org/drawingml/2006/main" sz="5050" i="1">
                    <a:solidFill>
                      <a:srgbClr val="EE210C"/>
                    </a:solidFill>
                    <a:latin typeface="Cambria Math" panose="02040503050406030204" pitchFamily="18" charset="0"/>
                  </a:rPr>
                  <m:t>}</m:t>
                </m:r>
              </m:oMath>
            </a14:m>
            <a:r>
              <a:rPr b="0" sz="4108"/>
              <a:t>.</a:t>
            </a:r>
            <a:endParaRPr sz="4150">
              <a:solidFill>
                <a:srgbClr val="EE220D"/>
              </a:solidFill>
            </a:endParaRPr>
          </a:p>
        </p:txBody>
      </p:sp>
      <p:sp>
        <p:nvSpPr>
          <p:cNvPr id="178"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QL commands are the instructions…"/>
          <p:cNvSpPr txBox="1"/>
          <p:nvPr>
            <p:ph type="title"/>
          </p:nvPr>
        </p:nvSpPr>
        <p:spPr>
          <a:prstGeom prst="rect">
            <a:avLst/>
          </a:prstGeom>
        </p:spPr>
        <p:txBody>
          <a:bodyPr/>
          <a:lstStyle>
            <a:lvl1pPr defTabSz="1828754">
              <a:defRPr spc="-174" sz="8700"/>
            </a:lvl1pPr>
          </a:lstStyle>
          <a:p>
            <a:pPr/>
            <a:r>
              <a:t>SQL commands are the instructions…</a:t>
            </a:r>
          </a:p>
        </p:txBody>
      </p:sp>
      <p:sp>
        <p:nvSpPr>
          <p:cNvPr id="181" name="used to communicate with a database to perform tasks, functions, and queries with data."/>
          <p:cNvSpPr txBox="1"/>
          <p:nvPr>
            <p:ph type="body" idx="13"/>
          </p:nvPr>
        </p:nvSpPr>
        <p:spPr>
          <a:xfrm>
            <a:off x="1206500" y="2245962"/>
            <a:ext cx="21971000" cy="1338078"/>
          </a:xfrm>
          <a:prstGeom prst="rect">
            <a:avLst/>
          </a:prstGeom>
          <a:extLst>
            <a:ext uri="{C572A759-6A51-4108-AA02-DFA0A04FC94B}">
              <ma14:wrappingTextBoxFlag xmlns:ma14="http://schemas.microsoft.com/office/mac/drawingml/2011/main" val="1"/>
            </a:ext>
          </a:extLst>
        </p:spPr>
        <p:txBody>
          <a:bodyPr/>
          <a:lstStyle>
            <a:lvl1pPr defTabSz="1292319">
              <a:lnSpc>
                <a:spcPct val="80000"/>
              </a:lnSpc>
              <a:defRPr spc="-90" sz="4505"/>
            </a:lvl1pPr>
          </a:lstStyle>
          <a:p>
            <a:pPr/>
            <a:r>
              <a:t>used to communicate with a database to perform tasks, functions, and queries with data.</a:t>
            </a:r>
          </a:p>
        </p:txBody>
      </p:sp>
      <p:sp>
        <p:nvSpPr>
          <p:cNvPr id="182" name="Slide bullet text"/>
          <p:cNvSpPr txBox="1"/>
          <p:nvPr>
            <p:ph type="body" sz="half" idx="1"/>
          </p:nvPr>
        </p:nvSpPr>
        <p:spPr>
          <a:xfrm>
            <a:off x="-735796" y="5699375"/>
            <a:ext cx="13877676" cy="8256012"/>
          </a:xfrm>
          <a:prstGeom prst="rect">
            <a:avLst/>
          </a:prstGeom>
        </p:spPr>
        <p:txBody>
          <a:bodyPr/>
          <a:lstStyle/>
          <a:p>
            <a:pPr/>
          </a:p>
        </p:txBody>
      </p:sp>
      <p:pic>
        <p:nvPicPr>
          <p:cNvPr id="183" name="Image" descr="Image"/>
          <p:cNvPicPr>
            <a:picLocks noChangeAspect="0"/>
          </p:cNvPicPr>
          <p:nvPr/>
        </p:nvPicPr>
        <p:blipFill>
          <a:blip r:embed="rId2">
            <a:extLst/>
          </a:blip>
          <a:stretch>
            <a:fillRect/>
          </a:stretch>
        </p:blipFill>
        <p:spPr>
          <a:xfrm>
            <a:off x="-735796" y="5699375"/>
            <a:ext cx="12029491" cy="7971659"/>
          </a:xfrm>
          <a:prstGeom prst="rect">
            <a:avLst/>
          </a:prstGeom>
        </p:spPr>
      </p:pic>
      <p:sp>
        <p:nvSpPr>
          <p:cNvPr id="184" name="Some commands we can use to communicate with a database:…"/>
          <p:cNvSpPr txBox="1"/>
          <p:nvPr/>
        </p:nvSpPr>
        <p:spPr>
          <a:xfrm>
            <a:off x="13091664" y="3332410"/>
            <a:ext cx="9955424" cy="9713781"/>
          </a:xfrm>
          <a:prstGeom prst="rect">
            <a:avLst/>
          </a:prstGeom>
          <a:ln w="12700">
            <a:miter lim="400000"/>
          </a:ln>
          <a:effectLst>
            <a:reflection blurRad="0" stA="5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lIns="45719" rIns="45719">
            <a:normAutofit fontScale="100000" lnSpcReduction="0"/>
          </a:bodyPr>
          <a:lstStyle/>
          <a:p>
            <a:pPr defTabSz="1048485">
              <a:spcBef>
                <a:spcPts val="1900"/>
              </a:spcBef>
              <a:defRPr sz="4192"/>
            </a:pPr>
            <a:r>
              <a:t>Some commands we can use to communicate with a database:</a:t>
            </a:r>
          </a:p>
          <a:p>
            <a:pPr marL="262127" indent="-262127" defTabSz="1048485">
              <a:spcBef>
                <a:spcPts val="1900"/>
              </a:spcBef>
              <a:buSzPct val="123000"/>
              <a:buChar char="•"/>
              <a:defRPr b="1" sz="4192">
                <a:solidFill>
                  <a:schemeClr val="accent5"/>
                </a:solidFill>
              </a:defRPr>
            </a:pPr>
            <a:r>
              <a:t>CREATE TABLE</a:t>
            </a:r>
          </a:p>
          <a:p>
            <a:pPr marL="262127" indent="-262127" defTabSz="1048485">
              <a:spcBef>
                <a:spcPts val="1900"/>
              </a:spcBef>
              <a:buSzPct val="123000"/>
              <a:buChar char="•"/>
              <a:defRPr b="1" sz="4192">
                <a:solidFill>
                  <a:schemeClr val="accent5"/>
                </a:solidFill>
              </a:defRPr>
            </a:pPr>
            <a:r>
              <a:t>INSERT and VALUE</a:t>
            </a:r>
          </a:p>
          <a:p>
            <a:pPr marL="262127" indent="-262127" defTabSz="1048485">
              <a:spcBef>
                <a:spcPts val="1900"/>
              </a:spcBef>
              <a:buSzPct val="123000"/>
              <a:buChar char="•"/>
              <a:defRPr b="1" sz="4192">
                <a:solidFill>
                  <a:schemeClr val="accent5"/>
                </a:solidFill>
              </a:defRPr>
            </a:pPr>
            <a:r>
              <a:t>SELECT and FROM</a:t>
            </a:r>
          </a:p>
          <a:p>
            <a:pPr marL="262127" indent="-262127" defTabSz="1048485">
              <a:spcBef>
                <a:spcPts val="1900"/>
              </a:spcBef>
              <a:buSzPct val="123000"/>
              <a:buChar char="•"/>
              <a:defRPr b="1" sz="4192">
                <a:solidFill>
                  <a:schemeClr val="accent5"/>
                </a:solidFill>
              </a:defRPr>
            </a:pPr>
            <a:r>
              <a:t>WHERE</a:t>
            </a:r>
          </a:p>
          <a:p>
            <a:pPr marL="262127" indent="-262127" defTabSz="1048485">
              <a:spcBef>
                <a:spcPts val="1900"/>
              </a:spcBef>
              <a:buSzPct val="123000"/>
              <a:buChar char="•"/>
              <a:defRPr b="1" sz="4192"/>
            </a:pPr>
            <a:r>
              <a:t>AS</a:t>
            </a:r>
          </a:p>
          <a:p>
            <a:pPr marL="262127" indent="-262127" defTabSz="1048485">
              <a:spcBef>
                <a:spcPts val="1900"/>
              </a:spcBef>
              <a:buSzPct val="123000"/>
              <a:buChar char="•"/>
              <a:defRPr b="1" sz="4192"/>
            </a:pPr>
            <a:r>
              <a:t>ORDER BY</a:t>
            </a:r>
          </a:p>
          <a:p>
            <a:pPr marL="262127" indent="-262127" defTabSz="1048485">
              <a:spcBef>
                <a:spcPts val="1900"/>
              </a:spcBef>
              <a:buSzPct val="123000"/>
              <a:buChar char="•"/>
              <a:defRPr b="1" sz="4192">
                <a:solidFill>
                  <a:schemeClr val="accent5"/>
                </a:solidFill>
              </a:defRPr>
            </a:pPr>
            <a:r>
              <a:t>INNER JOIN</a:t>
            </a:r>
          </a:p>
          <a:p>
            <a:pPr marL="262127" indent="-262127" defTabSz="1048485">
              <a:spcBef>
                <a:spcPts val="1900"/>
              </a:spcBef>
              <a:buSzPct val="123000"/>
              <a:buChar char="•"/>
              <a:defRPr b="1" sz="4192">
                <a:solidFill>
                  <a:schemeClr val="accent5"/>
                </a:solidFill>
              </a:defRPr>
            </a:pPr>
            <a:r>
              <a:t>LEFT JOIN</a:t>
            </a:r>
          </a:p>
          <a:p>
            <a:pPr marL="262127" indent="-262127" defTabSz="1048485">
              <a:spcBef>
                <a:spcPts val="1900"/>
              </a:spcBef>
              <a:buSzPct val="123000"/>
              <a:buChar char="•"/>
              <a:defRPr b="1" sz="4192">
                <a:solidFill>
                  <a:schemeClr val="accent5"/>
                </a:solidFill>
              </a:defRPr>
            </a:pPr>
            <a:r>
              <a:t>RIGHT JOIN</a:t>
            </a:r>
          </a:p>
          <a:p>
            <a:pPr marL="262127" indent="-262127" defTabSz="1048485">
              <a:spcBef>
                <a:spcPts val="1900"/>
              </a:spcBef>
              <a:buSzPct val="123000"/>
              <a:buChar char="•"/>
              <a:defRPr b="1" sz="4192">
                <a:solidFill>
                  <a:schemeClr val="accent5"/>
                </a:solidFill>
              </a:defRPr>
            </a:pPr>
            <a:r>
              <a:t>FULL OUTER JOIN</a:t>
            </a:r>
          </a:p>
        </p:txBody>
      </p:sp>
      <p:sp>
        <p:nvSpPr>
          <p:cNvPr id="185"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What is a Data Table?"/>
          <p:cNvSpPr txBox="1"/>
          <p:nvPr>
            <p:ph type="title"/>
          </p:nvPr>
        </p:nvSpPr>
        <p:spPr>
          <a:xfrm>
            <a:off x="704554" y="661899"/>
            <a:ext cx="21971001" cy="1433164"/>
          </a:xfrm>
          <a:prstGeom prst="rect">
            <a:avLst/>
          </a:prstGeom>
        </p:spPr>
        <p:txBody>
          <a:bodyPr/>
          <a:lstStyle/>
          <a:p>
            <a:pPr/>
            <a:r>
              <a:t>What is a Data Table?</a:t>
            </a:r>
          </a:p>
        </p:txBody>
      </p:sp>
      <p:sp>
        <p:nvSpPr>
          <p:cNvPr id="188" name="Simply put… it’s a table of data."/>
          <p:cNvSpPr txBox="1"/>
          <p:nvPr>
            <p:ph type="body" idx="13"/>
          </p:nvPr>
        </p:nvSpPr>
        <p:spPr>
          <a:xfrm>
            <a:off x="12690506" y="283599"/>
            <a:ext cx="9989314" cy="934780"/>
          </a:xfrm>
          <a:prstGeom prst="rect">
            <a:avLst/>
          </a:prstGeom>
          <a:extLst>
            <a:ext uri="{C572A759-6A51-4108-AA02-DFA0A04FC94B}">
              <ma14:wrappingTextBoxFlag xmlns:ma14="http://schemas.microsoft.com/office/mac/drawingml/2011/main" val="1"/>
            </a:ext>
          </a:extLst>
        </p:spPr>
        <p:txBody>
          <a:bodyPr/>
          <a:lstStyle>
            <a:lvl1pPr>
              <a:defRPr sz="5000"/>
            </a:lvl1pPr>
          </a:lstStyle>
          <a:p>
            <a:pPr/>
            <a:r>
              <a:t>Simply put… it’s a table of data.</a:t>
            </a:r>
          </a:p>
        </p:txBody>
      </p:sp>
      <p:pic>
        <p:nvPicPr>
          <p:cNvPr id="189" name="Screen Shot 2020-05-03 at 8.05.59 AM.png" descr="Screen Shot 2020-05-03 at 8.05.59 AM.png"/>
          <p:cNvPicPr>
            <a:picLocks noChangeAspect="1"/>
          </p:cNvPicPr>
          <p:nvPr/>
        </p:nvPicPr>
        <p:blipFill>
          <a:blip r:embed="rId2">
            <a:extLst/>
          </a:blip>
          <a:stretch>
            <a:fillRect/>
          </a:stretch>
        </p:blipFill>
        <p:spPr>
          <a:xfrm>
            <a:off x="4707953" y="3794541"/>
            <a:ext cx="8317186" cy="2782005"/>
          </a:xfrm>
          <a:prstGeom prst="rect">
            <a:avLst/>
          </a:prstGeom>
          <a:ln w="12700">
            <a:miter lim="400000"/>
          </a:ln>
        </p:spPr>
      </p:pic>
      <p:pic>
        <p:nvPicPr>
          <p:cNvPr id="190" name="Screen Shot 2020-05-03 at 7.03.52 AM.png" descr="Screen Shot 2020-05-03 at 7.03.52 AM.png"/>
          <p:cNvPicPr>
            <a:picLocks noChangeAspect="1"/>
          </p:cNvPicPr>
          <p:nvPr/>
        </p:nvPicPr>
        <p:blipFill>
          <a:blip r:embed="rId3">
            <a:extLst/>
          </a:blip>
          <a:stretch>
            <a:fillRect/>
          </a:stretch>
        </p:blipFill>
        <p:spPr>
          <a:xfrm>
            <a:off x="1632812" y="7867503"/>
            <a:ext cx="9672230" cy="4799198"/>
          </a:xfrm>
          <a:prstGeom prst="rect">
            <a:avLst/>
          </a:prstGeom>
          <a:ln w="12700">
            <a:miter lim="400000"/>
          </a:ln>
        </p:spPr>
      </p:pic>
      <p:pic>
        <p:nvPicPr>
          <p:cNvPr id="191" name="Screen Shot 2020-05-03 at 7.11.29 AM.png" descr="Screen Shot 2020-05-03 at 7.11.29 AM.png"/>
          <p:cNvPicPr>
            <a:picLocks noChangeAspect="1"/>
          </p:cNvPicPr>
          <p:nvPr/>
        </p:nvPicPr>
        <p:blipFill>
          <a:blip r:embed="rId4">
            <a:extLst/>
          </a:blip>
          <a:stretch>
            <a:fillRect/>
          </a:stretch>
        </p:blipFill>
        <p:spPr>
          <a:xfrm>
            <a:off x="13217942" y="9661649"/>
            <a:ext cx="9374580" cy="3525623"/>
          </a:xfrm>
          <a:prstGeom prst="rect">
            <a:avLst/>
          </a:prstGeom>
          <a:ln w="12700">
            <a:miter lim="400000"/>
          </a:ln>
        </p:spPr>
      </p:pic>
      <p:pic>
        <p:nvPicPr>
          <p:cNvPr id="192" name="Screen Shot 2020-05-03 at 11.41.31 AM.png" descr="Screen Shot 2020-05-03 at 11.41.31 AM.png"/>
          <p:cNvPicPr>
            <a:picLocks noChangeAspect="1"/>
          </p:cNvPicPr>
          <p:nvPr/>
        </p:nvPicPr>
        <p:blipFill>
          <a:blip r:embed="rId5">
            <a:extLst/>
          </a:blip>
          <a:stretch>
            <a:fillRect/>
          </a:stretch>
        </p:blipFill>
        <p:spPr>
          <a:xfrm>
            <a:off x="15039722" y="1358327"/>
            <a:ext cx="5290882" cy="7407234"/>
          </a:xfrm>
          <a:prstGeom prst="rect">
            <a:avLst/>
          </a:prstGeom>
          <a:ln w="12700">
            <a:miter lim="400000"/>
          </a:ln>
        </p:spPr>
      </p:pic>
      <p:sp>
        <p:nvSpPr>
          <p:cNvPr id="19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at is a Data Table? Cont…"/>
          <p:cNvSpPr txBox="1"/>
          <p:nvPr>
            <p:ph type="title"/>
          </p:nvPr>
        </p:nvSpPr>
        <p:spPr>
          <a:prstGeom prst="rect">
            <a:avLst/>
          </a:prstGeom>
        </p:spPr>
        <p:txBody>
          <a:bodyPr/>
          <a:lstStyle/>
          <a:p>
            <a:pPr/>
            <a:r>
              <a:t>What is a Data Table? Cont…</a:t>
            </a:r>
          </a:p>
        </p:txBody>
      </p:sp>
      <p:sp>
        <p:nvSpPr>
          <p:cNvPr id="196" name="Note that a tuple is a finite ordered list (sequence) of elements.…"/>
          <p:cNvSpPr txBox="1"/>
          <p:nvPr>
            <p:ph type="body" idx="1"/>
          </p:nvPr>
        </p:nvSpPr>
        <p:spPr>
          <a:xfrm>
            <a:off x="1206500" y="2928213"/>
            <a:ext cx="21971000" cy="9576303"/>
          </a:xfrm>
          <a:prstGeom prst="rect">
            <a:avLst/>
          </a:prstGeom>
        </p:spPr>
        <p:txBody>
          <a:bodyPr/>
          <a:lstStyle/>
          <a:p>
            <a:pPr marL="597408" indent="-597408" defTabSz="2389572">
              <a:spcBef>
                <a:spcPts val="4400"/>
              </a:spcBef>
              <a:defRPr sz="4704"/>
            </a:pPr>
            <a:r>
              <a:t>Note that a </a:t>
            </a:r>
            <a:r>
              <a:rPr b="1">
                <a:solidFill>
                  <a:schemeClr val="accent5"/>
                </a:solidFill>
              </a:rPr>
              <a:t>tuple</a:t>
            </a:r>
            <a:r>
              <a:t> is a finite ordered list (sequence) of </a:t>
            </a:r>
            <a:r>
              <a:rPr b="1">
                <a:solidFill>
                  <a:schemeClr val="accent5"/>
                </a:solidFill>
              </a:rPr>
              <a:t>elements</a:t>
            </a:r>
            <a:r>
              <a:t>. </a:t>
            </a:r>
          </a:p>
          <a:p>
            <a:pPr marL="597408" indent="-597408" defTabSz="2389572">
              <a:spcBef>
                <a:spcPts val="4400"/>
              </a:spcBef>
              <a:defRPr sz="4704"/>
            </a:pPr>
            <a:r>
              <a:t>An </a:t>
            </a:r>
            <a:r>
              <a:rPr i="1">
                <a:solidFill>
                  <a:schemeClr val="accent5"/>
                </a:solidFill>
                <a:latin typeface="Times New Roman"/>
                <a:ea typeface="Times New Roman"/>
                <a:cs typeface="Times New Roman"/>
                <a:sym typeface="Times New Roman"/>
              </a:rPr>
              <a:t>n</a:t>
            </a:r>
            <a:r>
              <a:rPr b="1">
                <a:solidFill>
                  <a:schemeClr val="accent5"/>
                </a:solidFill>
              </a:rPr>
              <a:t>-tuple </a:t>
            </a:r>
            <a:r>
              <a:t>is a </a:t>
            </a:r>
            <a:r>
              <a:rPr b="1">
                <a:solidFill>
                  <a:schemeClr val="accent5"/>
                </a:solidFill>
              </a:rPr>
              <a:t>sequence</a:t>
            </a:r>
            <a:r>
              <a:t> (or ordered list) of </a:t>
            </a:r>
            <a:r>
              <a:rPr i="1">
                <a:solidFill>
                  <a:schemeClr val="accent5"/>
                </a:solidFill>
                <a:latin typeface="Times New Roman"/>
                <a:ea typeface="Times New Roman"/>
                <a:cs typeface="Times New Roman"/>
                <a:sym typeface="Times New Roman"/>
              </a:rPr>
              <a:t>n</a:t>
            </a:r>
            <a:r>
              <a:t> elements, where </a:t>
            </a:r>
            <a:r>
              <a:rPr i="1">
                <a:solidFill>
                  <a:schemeClr val="accent5"/>
                </a:solidFill>
                <a:latin typeface="Times New Roman"/>
                <a:ea typeface="Times New Roman"/>
                <a:cs typeface="Times New Roman"/>
                <a:sym typeface="Times New Roman"/>
              </a:rPr>
              <a:t>n </a:t>
            </a:r>
            <a:r>
              <a:t>is a natural number, denoted as </a:t>
            </a:r>
            <a:r>
              <a:rPr b="1">
                <a:solidFill>
                  <a:schemeClr val="accent5"/>
                </a:solidFill>
              </a:rPr>
              <a:t>ℕ</a:t>
            </a:r>
            <a:r>
              <a:t>.</a:t>
            </a:r>
          </a:p>
          <a:p>
            <a:pPr marL="597408" indent="-597408" defTabSz="2389572">
              <a:spcBef>
                <a:spcPts val="4400"/>
              </a:spcBef>
              <a:defRPr sz="4704"/>
            </a:pPr>
            <a:r>
              <a:t>Mathematicians usually write 'tuples' by listing the elements within parentheses “</a:t>
            </a:r>
            <a:r>
              <a:rPr>
                <a:solidFill>
                  <a:schemeClr val="accent5"/>
                </a:solidFill>
                <a:latin typeface="Times New Roman"/>
                <a:ea typeface="Times New Roman"/>
                <a:cs typeface="Times New Roman"/>
                <a:sym typeface="Times New Roman"/>
              </a:rPr>
              <a:t>( )</a:t>
            </a:r>
            <a:r>
              <a:t>” and separated by commas; for example, </a:t>
            </a:r>
            <a:r>
              <a:rPr>
                <a:solidFill>
                  <a:schemeClr val="accent5"/>
                </a:solidFill>
                <a:latin typeface="Times New Roman"/>
                <a:ea typeface="Times New Roman"/>
                <a:cs typeface="Times New Roman"/>
                <a:sym typeface="Times New Roman"/>
              </a:rPr>
              <a:t>(5, 101, 6, 7, 1)</a:t>
            </a:r>
            <a:r>
              <a:t> denotes a </a:t>
            </a:r>
            <a:r>
              <a:rPr b="1">
                <a:solidFill>
                  <a:schemeClr val="accent5"/>
                </a:solidFill>
              </a:rPr>
              <a:t>5-tuple</a:t>
            </a:r>
            <a:r>
              <a:t>. </a:t>
            </a:r>
          </a:p>
          <a:p>
            <a:pPr marL="597408" indent="-597408" defTabSz="2389572">
              <a:spcBef>
                <a:spcPts val="4400"/>
              </a:spcBef>
              <a:defRPr sz="4704"/>
            </a:pPr>
            <a:r>
              <a:t>Braces "</a:t>
            </a:r>
            <a:r>
              <a:rPr>
                <a:solidFill>
                  <a:schemeClr val="accent5"/>
                </a:solidFill>
                <a:latin typeface="Times New Roman"/>
                <a:ea typeface="Times New Roman"/>
                <a:cs typeface="Times New Roman"/>
                <a:sym typeface="Times New Roman"/>
              </a:rPr>
              <a:t>{ }</a:t>
            </a:r>
            <a:r>
              <a:t>" are usually used in defining arrays in some programming languages such as </a:t>
            </a:r>
            <a:r>
              <a:rPr b="1">
                <a:solidFill>
                  <a:schemeClr val="accent5"/>
                </a:solidFill>
              </a:rPr>
              <a:t>C++</a:t>
            </a:r>
            <a:r>
              <a:t> and </a:t>
            </a:r>
            <a:r>
              <a:rPr b="1">
                <a:solidFill>
                  <a:schemeClr val="accent5"/>
                </a:solidFill>
              </a:rPr>
              <a:t>Java</a:t>
            </a:r>
            <a:r>
              <a:t>, but not in mathematical expressions, as they are the standard notation for </a:t>
            </a:r>
            <a:r>
              <a:rPr b="1">
                <a:solidFill>
                  <a:schemeClr val="accent5"/>
                </a:solidFill>
              </a:rPr>
              <a:t>sets</a:t>
            </a:r>
            <a:r>
              <a:t>.</a:t>
            </a:r>
          </a:p>
          <a:p>
            <a:pPr marL="597408" indent="-597408" defTabSz="2389572">
              <a:spcBef>
                <a:spcPts val="4400"/>
              </a:spcBef>
              <a:defRPr sz="4704"/>
            </a:pPr>
            <a:r>
              <a:t>From here on out we will look at a </a:t>
            </a:r>
            <a:r>
              <a:rPr b="1">
                <a:solidFill>
                  <a:schemeClr val="accent5"/>
                </a:solidFill>
              </a:rPr>
              <a:t>DATA</a:t>
            </a:r>
            <a:r>
              <a:t> </a:t>
            </a:r>
            <a:r>
              <a:rPr b="1">
                <a:solidFill>
                  <a:schemeClr val="accent5"/>
                </a:solidFill>
              </a:rPr>
              <a:t>TABLE</a:t>
            </a:r>
            <a:r>
              <a:t> as a </a:t>
            </a:r>
            <a:r>
              <a:rPr b="1">
                <a:solidFill>
                  <a:schemeClr val="accent5"/>
                </a:solidFill>
              </a:rPr>
              <a:t>set</a:t>
            </a:r>
            <a:r>
              <a:t> of </a:t>
            </a:r>
            <a:r>
              <a:rPr b="1">
                <a:solidFill>
                  <a:schemeClr val="accent5"/>
                </a:solidFill>
              </a:rPr>
              <a:t>n-tuples </a:t>
            </a:r>
            <a:r>
              <a:t>or</a:t>
            </a:r>
            <a:r>
              <a:rPr b="1">
                <a:solidFill>
                  <a:schemeClr val="accent5"/>
                </a:solidFill>
              </a:rPr>
              <a:t> ROW RECORDS</a:t>
            </a:r>
            <a:r>
              <a:t>.</a:t>
            </a:r>
          </a:p>
        </p:txBody>
      </p:sp>
      <p:sp>
        <p:nvSpPr>
          <p:cNvPr id="197"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