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8" r:id="rId4"/>
  </p:sldMasterIdLst>
  <p:notesMasterIdLst>
    <p:notesMasterId r:id="rId38"/>
  </p:notesMasterIdLst>
  <p:handoutMasterIdLst>
    <p:handoutMasterId r:id="rId39"/>
  </p:handoutMasterIdLst>
  <p:sldIdLst>
    <p:sldId id="484" r:id="rId5"/>
    <p:sldId id="1064" r:id="rId6"/>
    <p:sldId id="1048" r:id="rId7"/>
    <p:sldId id="564" r:id="rId8"/>
    <p:sldId id="1060" r:id="rId9"/>
    <p:sldId id="1063" r:id="rId10"/>
    <p:sldId id="1066" r:id="rId11"/>
    <p:sldId id="1067" r:id="rId12"/>
    <p:sldId id="1069" r:id="rId13"/>
    <p:sldId id="1074" r:id="rId14"/>
    <p:sldId id="1070" r:id="rId15"/>
    <p:sldId id="1071" r:id="rId16"/>
    <p:sldId id="1072" r:id="rId17"/>
    <p:sldId id="1073" r:id="rId18"/>
    <p:sldId id="1095" r:id="rId19"/>
    <p:sldId id="1094" r:id="rId20"/>
    <p:sldId id="1093" r:id="rId21"/>
    <p:sldId id="1092" r:id="rId22"/>
    <p:sldId id="1091" r:id="rId23"/>
    <p:sldId id="1090" r:id="rId24"/>
    <p:sldId id="1089" r:id="rId25"/>
    <p:sldId id="1088" r:id="rId26"/>
    <p:sldId id="1087" r:id="rId27"/>
    <p:sldId id="1086" r:id="rId28"/>
    <p:sldId id="1085" r:id="rId29"/>
    <p:sldId id="1068" r:id="rId30"/>
    <p:sldId id="511" r:id="rId31"/>
    <p:sldId id="1097" r:id="rId32"/>
    <p:sldId id="1075" r:id="rId33"/>
    <p:sldId id="1077" r:id="rId34"/>
    <p:sldId id="1078" r:id="rId35"/>
    <p:sldId id="1081" r:id="rId36"/>
    <p:sldId id="1082" r:id="rId37"/>
  </p:sldIdLst>
  <p:sldSz cx="9144000" cy="5143500" type="screen16x9"/>
  <p:notesSz cx="7010400" cy="9236075"/>
  <p:custDataLst>
    <p:tags r:id="rId40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9C068D-E310-44EF-8139-D69C721197A1}">
          <p14:sldIdLst>
            <p14:sldId id="484"/>
          </p14:sldIdLst>
        </p14:section>
        <p14:section name="Framework Review" id="{9B9A35F7-8986-4E95-A590-FEBACF865296}">
          <p14:sldIdLst>
            <p14:sldId id="1064"/>
            <p14:sldId id="1048"/>
            <p14:sldId id="564"/>
          </p14:sldIdLst>
        </p14:section>
        <p14:section name="Pilot Program" id="{2B362874-0247-483A-914F-F8FEC59545C2}">
          <p14:sldIdLst>
            <p14:sldId id="1060"/>
            <p14:sldId id="1063"/>
            <p14:sldId id="1066"/>
          </p14:sldIdLst>
        </p14:section>
        <p14:section name="Working Model" id="{49C63556-C891-44D8-BE59-B51DA21EBE12}">
          <p14:sldIdLst>
            <p14:sldId id="1067"/>
            <p14:sldId id="1069"/>
            <p14:sldId id="1074"/>
            <p14:sldId id="1070"/>
            <p14:sldId id="1071"/>
            <p14:sldId id="1072"/>
            <p14:sldId id="1073"/>
            <p14:sldId id="1095"/>
            <p14:sldId id="1094"/>
            <p14:sldId id="1093"/>
            <p14:sldId id="1092"/>
            <p14:sldId id="1091"/>
            <p14:sldId id="1090"/>
            <p14:sldId id="1089"/>
            <p14:sldId id="1088"/>
            <p14:sldId id="1087"/>
            <p14:sldId id="1086"/>
            <p14:sldId id="1085"/>
          </p14:sldIdLst>
        </p14:section>
        <p14:section name="Conclude" id="{643566B5-64B7-44DD-9B25-C89F52F9008E}">
          <p14:sldIdLst>
            <p14:sldId id="1068"/>
            <p14:sldId id="511"/>
            <p14:sldId id="1097"/>
            <p14:sldId id="1075"/>
            <p14:sldId id="1077"/>
            <p14:sldId id="1078"/>
            <p14:sldId id="1081"/>
            <p14:sldId id="10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orient="horz" pos="2917">
          <p15:clr>
            <a:srgbClr val="A4A3A4"/>
          </p15:clr>
        </p15:guide>
        <p15:guide id="3" orient="horz" pos="562">
          <p15:clr>
            <a:srgbClr val="A4A3A4"/>
          </p15:clr>
        </p15:guide>
        <p15:guide id="4" pos="2880">
          <p15:clr>
            <a:srgbClr val="A4A3A4"/>
          </p15:clr>
        </p15:guide>
        <p15:guide id="5" pos="804">
          <p15:clr>
            <a:srgbClr val="A4A3A4"/>
          </p15:clr>
        </p15:guide>
        <p15:guide id="6" pos="5385">
          <p15:clr>
            <a:srgbClr val="A4A3A4"/>
          </p15:clr>
        </p15:guide>
        <p15:guide id="7" pos="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Garcia" initials="MG" lastIdx="8" clrIdx="0">
    <p:extLst>
      <p:ext uri="{19B8F6BF-5375-455C-9EA6-DF929625EA0E}">
        <p15:presenceInfo xmlns:p15="http://schemas.microsoft.com/office/powerpoint/2012/main" userId="d368103af84259c0" providerId="Windows Live"/>
      </p:ext>
    </p:extLst>
  </p:cmAuthor>
  <p:cmAuthor id="2" name="Jared Marcotte" initials="JM" lastIdx="2" clrIdx="1">
    <p:extLst>
      <p:ext uri="{19B8F6BF-5375-455C-9EA6-DF929625EA0E}">
        <p15:presenceInfo xmlns:p15="http://schemas.microsoft.com/office/powerpoint/2012/main" userId="S::jared@turnout.rocks::493e5594-3715-4d07-a169-b49431568849" providerId="AD"/>
      </p:ext>
    </p:extLst>
  </p:cmAuthor>
  <p:cmAuthor id="3" name="Katy Owens Hubler" initials="KH" lastIdx="5" clrIdx="2">
    <p:extLst>
      <p:ext uri="{19B8F6BF-5375-455C-9EA6-DF929625EA0E}">
        <p15:presenceInfo xmlns:p15="http://schemas.microsoft.com/office/powerpoint/2012/main" userId="S::katy@turnout.rocks::8736b09a-ee08-493a-8c17-e193131a85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F44"/>
    <a:srgbClr val="FF0000"/>
    <a:srgbClr val="0086BF"/>
    <a:srgbClr val="333F48"/>
    <a:srgbClr val="74AA50"/>
    <a:srgbClr val="FFCD00"/>
    <a:srgbClr val="C1C6C8"/>
    <a:srgbClr val="003B5C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53DA0-D6FC-437A-86B3-18668495BEBF}" v="7" dt="2020-04-30T16:32:07.923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6" autoAdjust="0"/>
    <p:restoredTop sz="95576" autoAdjust="0"/>
  </p:normalViewPr>
  <p:slideViewPr>
    <p:cSldViewPr snapToGrid="0">
      <p:cViewPr varScale="1">
        <p:scale>
          <a:sx n="139" d="100"/>
          <a:sy n="139" d="100"/>
        </p:scale>
        <p:origin x="498" y="102"/>
      </p:cViewPr>
      <p:guideLst>
        <p:guide orient="horz" pos="758"/>
        <p:guide orient="horz" pos="2917"/>
        <p:guide orient="horz" pos="562"/>
        <p:guide pos="2880"/>
        <p:guide pos="804"/>
        <p:guide pos="5385"/>
        <p:guide pos="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8B3D3-05AF-45AD-811A-F6B25804EAA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611D2-5AB9-4FD2-BC9A-D9B02A0190B9}">
      <dgm:prSet phldrT="[Text]"/>
      <dgm:spPr/>
      <dgm:t>
        <a:bodyPr/>
        <a:lstStyle/>
        <a:p>
          <a:r>
            <a:rPr lang="en-US"/>
            <a:t>Change Location</a:t>
          </a:r>
        </a:p>
      </dgm:t>
    </dgm:pt>
    <dgm:pt modelId="{E479944D-6E9C-4F53-A2B5-5FC499B1221D}" type="parTrans" cxnId="{A8DEA0C4-6C31-477B-B1A1-50F45FD3D7CE}">
      <dgm:prSet/>
      <dgm:spPr/>
      <dgm:t>
        <a:bodyPr/>
        <a:lstStyle/>
        <a:p>
          <a:endParaRPr lang="en-US"/>
        </a:p>
      </dgm:t>
    </dgm:pt>
    <dgm:pt modelId="{D31B7200-3C61-42F3-8A64-CB6C2FA6C93F}" type="sibTrans" cxnId="{A8DEA0C4-6C31-477B-B1A1-50F45FD3D7CE}">
      <dgm:prSet/>
      <dgm:spPr/>
      <dgm:t>
        <a:bodyPr/>
        <a:lstStyle/>
        <a:p>
          <a:endParaRPr lang="en-US"/>
        </a:p>
      </dgm:t>
    </dgm:pt>
    <dgm:pt modelId="{84328FF0-FF6F-4187-A2F9-2B2BEAA18DAD}">
      <dgm:prSet/>
      <dgm:spPr/>
      <dgm:t>
        <a:bodyPr/>
        <a:lstStyle/>
        <a:p>
          <a:r>
            <a:rPr lang="en-US"/>
            <a:t>Security Service Relationship</a:t>
          </a:r>
          <a:endParaRPr lang="en-US" dirty="0"/>
        </a:p>
      </dgm:t>
    </dgm:pt>
    <dgm:pt modelId="{0CE228F8-78C8-4C96-B838-203AB92914C1}" type="parTrans" cxnId="{A7116986-561E-4D3A-8B70-390DD8D9AB09}">
      <dgm:prSet/>
      <dgm:spPr/>
      <dgm:t>
        <a:bodyPr/>
        <a:lstStyle/>
        <a:p>
          <a:endParaRPr lang="en-US"/>
        </a:p>
      </dgm:t>
    </dgm:pt>
    <dgm:pt modelId="{7F36B8BB-AF0F-4BE7-83CA-4235A6BDB017}" type="sibTrans" cxnId="{A7116986-561E-4D3A-8B70-390DD8D9AB09}">
      <dgm:prSet/>
      <dgm:spPr/>
      <dgm:t>
        <a:bodyPr/>
        <a:lstStyle/>
        <a:p>
          <a:endParaRPr lang="en-US"/>
        </a:p>
      </dgm:t>
    </dgm:pt>
    <dgm:pt modelId="{FA21B27E-14DD-4579-904E-94C3C1E1096D}">
      <dgm:prSet/>
      <dgm:spPr/>
      <dgm:t>
        <a:bodyPr/>
        <a:lstStyle/>
        <a:p>
          <a:r>
            <a:rPr lang="en-US"/>
            <a:t>Change Type</a:t>
          </a:r>
          <a:endParaRPr lang="en-US" dirty="0"/>
        </a:p>
      </dgm:t>
    </dgm:pt>
    <dgm:pt modelId="{CE26FFF2-C7C0-4081-AD88-3043294C4953}" type="parTrans" cxnId="{6D295004-DD3D-49AB-A782-BADD04E52B1F}">
      <dgm:prSet/>
      <dgm:spPr/>
      <dgm:t>
        <a:bodyPr/>
        <a:lstStyle/>
        <a:p>
          <a:endParaRPr lang="en-US"/>
        </a:p>
      </dgm:t>
    </dgm:pt>
    <dgm:pt modelId="{56AE8EF2-9C77-49E4-8BF9-3661925044EE}" type="sibTrans" cxnId="{6D295004-DD3D-49AB-A782-BADD04E52B1F}">
      <dgm:prSet/>
      <dgm:spPr/>
      <dgm:t>
        <a:bodyPr/>
        <a:lstStyle/>
        <a:p>
          <a:endParaRPr lang="en-US"/>
        </a:p>
      </dgm:t>
    </dgm:pt>
    <dgm:pt modelId="{EE5431B2-4D12-491E-AF70-728F12ADC3AF}">
      <dgm:prSet/>
      <dgm:spPr/>
      <dgm:t>
        <a:bodyPr/>
        <a:lstStyle/>
        <a:p>
          <a:r>
            <a:rPr lang="en-US" dirty="0"/>
            <a:t>Security Service Architectural Maturity</a:t>
          </a:r>
        </a:p>
      </dgm:t>
    </dgm:pt>
    <dgm:pt modelId="{75E87ACE-7436-41C5-84D4-EE5422A71E1B}" type="parTrans" cxnId="{841D720E-FBBA-483A-A0A2-50187A8CCCA2}">
      <dgm:prSet/>
      <dgm:spPr/>
      <dgm:t>
        <a:bodyPr/>
        <a:lstStyle/>
        <a:p>
          <a:endParaRPr lang="en-US"/>
        </a:p>
      </dgm:t>
    </dgm:pt>
    <dgm:pt modelId="{0A9D0E7B-2C1F-49B8-B655-C26772EA26CE}" type="sibTrans" cxnId="{841D720E-FBBA-483A-A0A2-50187A8CCCA2}">
      <dgm:prSet/>
      <dgm:spPr/>
      <dgm:t>
        <a:bodyPr/>
        <a:lstStyle/>
        <a:p>
          <a:endParaRPr lang="en-US"/>
        </a:p>
      </dgm:t>
    </dgm:pt>
    <dgm:pt modelId="{F5339A88-E277-4E64-93DB-BF46288EBFB2}">
      <dgm:prSet/>
      <dgm:spPr/>
      <dgm:t>
        <a:bodyPr/>
        <a:lstStyle/>
        <a:p>
          <a:r>
            <a:rPr lang="en-US"/>
            <a:t>Software Assurance Maturity</a:t>
          </a:r>
          <a:endParaRPr lang="en-US" dirty="0"/>
        </a:p>
      </dgm:t>
    </dgm:pt>
    <dgm:pt modelId="{AD41E39E-D744-4136-8A8E-D921609B987C}" type="parTrans" cxnId="{36E635A4-6E33-4105-BD31-108B6DED5053}">
      <dgm:prSet/>
      <dgm:spPr/>
      <dgm:t>
        <a:bodyPr/>
        <a:lstStyle/>
        <a:p>
          <a:endParaRPr lang="en-US"/>
        </a:p>
      </dgm:t>
    </dgm:pt>
    <dgm:pt modelId="{4A8FC0E9-2BE4-43B1-A2C8-C9F519D6505C}" type="sibTrans" cxnId="{36E635A4-6E33-4105-BD31-108B6DED5053}">
      <dgm:prSet/>
      <dgm:spPr/>
      <dgm:t>
        <a:bodyPr/>
        <a:lstStyle/>
        <a:p>
          <a:endParaRPr lang="en-US"/>
        </a:p>
      </dgm:t>
    </dgm:pt>
    <dgm:pt modelId="{7AD0B27B-542A-4350-AA1E-89C4AFE8CA52}">
      <dgm:prSet/>
      <dgm:spPr/>
      <dgm:t>
        <a:bodyPr/>
        <a:lstStyle/>
        <a:p>
          <a:r>
            <a:rPr lang="en-US"/>
            <a:t>Specific Software Development Maturity</a:t>
          </a:r>
          <a:endParaRPr lang="en-US" dirty="0"/>
        </a:p>
      </dgm:t>
    </dgm:pt>
    <dgm:pt modelId="{E46A32A6-9D55-4B08-B812-7B0CA96A9C5C}" type="parTrans" cxnId="{D8AA0715-F495-4E8B-B095-2EB41A04BEAB}">
      <dgm:prSet/>
      <dgm:spPr/>
      <dgm:t>
        <a:bodyPr/>
        <a:lstStyle/>
        <a:p>
          <a:endParaRPr lang="en-US"/>
        </a:p>
      </dgm:t>
    </dgm:pt>
    <dgm:pt modelId="{A214DE9C-4059-4458-AB28-3C9FCDD86733}" type="sibTrans" cxnId="{D8AA0715-F495-4E8B-B095-2EB41A04BEAB}">
      <dgm:prSet/>
      <dgm:spPr/>
      <dgm:t>
        <a:bodyPr/>
        <a:lstStyle/>
        <a:p>
          <a:endParaRPr lang="en-US"/>
        </a:p>
      </dgm:t>
    </dgm:pt>
    <dgm:pt modelId="{4652198E-1150-4583-8A23-C01803AAAE81}">
      <dgm:prSet/>
      <dgm:spPr/>
      <dgm:t>
        <a:bodyPr/>
        <a:lstStyle/>
        <a:p>
          <a:r>
            <a:rPr lang="en-US"/>
            <a:t>Reliable Artifact Exist</a:t>
          </a:r>
          <a:endParaRPr lang="en-US" dirty="0"/>
        </a:p>
      </dgm:t>
    </dgm:pt>
    <dgm:pt modelId="{436FF903-480B-452C-97FD-401FAE223816}" type="parTrans" cxnId="{8F8F72D5-F61F-47E0-8715-38EE46AC9207}">
      <dgm:prSet/>
      <dgm:spPr/>
      <dgm:t>
        <a:bodyPr/>
        <a:lstStyle/>
        <a:p>
          <a:endParaRPr lang="en-US"/>
        </a:p>
      </dgm:t>
    </dgm:pt>
    <dgm:pt modelId="{D3D6742E-DEB8-4858-8917-64E1B786D2E1}" type="sibTrans" cxnId="{8F8F72D5-F61F-47E0-8715-38EE46AC9207}">
      <dgm:prSet/>
      <dgm:spPr/>
      <dgm:t>
        <a:bodyPr/>
        <a:lstStyle/>
        <a:p>
          <a:endParaRPr lang="en-US"/>
        </a:p>
      </dgm:t>
    </dgm:pt>
    <dgm:pt modelId="{5CCA6D8E-5F58-4E6A-9DBC-C16992B5B85C}" type="pres">
      <dgm:prSet presAssocID="{A588B3D3-05AF-45AD-811A-F6B25804EAAB}" presName="rootnode" presStyleCnt="0">
        <dgm:presLayoutVars>
          <dgm:chMax/>
          <dgm:chPref/>
          <dgm:dir/>
          <dgm:animLvl val="lvl"/>
        </dgm:presLayoutVars>
      </dgm:prSet>
      <dgm:spPr/>
    </dgm:pt>
    <dgm:pt modelId="{75348330-ABEB-42F5-A707-C915744FAE02}" type="pres">
      <dgm:prSet presAssocID="{B04611D2-5AB9-4FD2-BC9A-D9B02A0190B9}" presName="composite" presStyleCnt="0"/>
      <dgm:spPr/>
    </dgm:pt>
    <dgm:pt modelId="{0161656D-12E9-4D31-B968-B338E0845372}" type="pres">
      <dgm:prSet presAssocID="{B04611D2-5AB9-4FD2-BC9A-D9B02A0190B9}" presName="bentUpArrow1" presStyleLbl="alignImgPlace1" presStyleIdx="0" presStyleCnt="6"/>
      <dgm:spPr/>
    </dgm:pt>
    <dgm:pt modelId="{640BA18F-653E-4F78-A065-A92687C525C2}" type="pres">
      <dgm:prSet presAssocID="{B04611D2-5AB9-4FD2-BC9A-D9B02A0190B9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515CE7C-6C91-42FC-AD20-F1766BE1E4B1}" type="pres">
      <dgm:prSet presAssocID="{B04611D2-5AB9-4FD2-BC9A-D9B02A0190B9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390422DD-F6D6-4755-88F7-EF179C4BA89F}" type="pres">
      <dgm:prSet presAssocID="{D31B7200-3C61-42F3-8A64-CB6C2FA6C93F}" presName="sibTrans" presStyleCnt="0"/>
      <dgm:spPr/>
    </dgm:pt>
    <dgm:pt modelId="{A19C6315-C344-4C88-A664-ED3C37A5452B}" type="pres">
      <dgm:prSet presAssocID="{84328FF0-FF6F-4187-A2F9-2B2BEAA18DAD}" presName="composite" presStyleCnt="0"/>
      <dgm:spPr/>
    </dgm:pt>
    <dgm:pt modelId="{9E39FE7B-ED76-4640-A8B7-600F6DD9AB54}" type="pres">
      <dgm:prSet presAssocID="{84328FF0-FF6F-4187-A2F9-2B2BEAA18DAD}" presName="bentUpArrow1" presStyleLbl="alignImgPlace1" presStyleIdx="1" presStyleCnt="6"/>
      <dgm:spPr/>
    </dgm:pt>
    <dgm:pt modelId="{B23B0EE9-C1D3-4574-B9E3-922F8EDF7065}" type="pres">
      <dgm:prSet presAssocID="{84328FF0-FF6F-4187-A2F9-2B2BEAA18DAD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887BBF1B-82FE-45EE-AA84-6A303FAD216E}" type="pres">
      <dgm:prSet presAssocID="{84328FF0-FF6F-4187-A2F9-2B2BEAA18DAD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F9EA613-F58D-4F50-A2B8-BF94AB51F6E4}" type="pres">
      <dgm:prSet presAssocID="{7F36B8BB-AF0F-4BE7-83CA-4235A6BDB017}" presName="sibTrans" presStyleCnt="0"/>
      <dgm:spPr/>
    </dgm:pt>
    <dgm:pt modelId="{D35C07EA-84FE-4131-97EC-7BF555BD1FD0}" type="pres">
      <dgm:prSet presAssocID="{FA21B27E-14DD-4579-904E-94C3C1E1096D}" presName="composite" presStyleCnt="0"/>
      <dgm:spPr/>
    </dgm:pt>
    <dgm:pt modelId="{F9686348-75D4-4D40-BF11-0324111CF065}" type="pres">
      <dgm:prSet presAssocID="{FA21B27E-14DD-4579-904E-94C3C1E1096D}" presName="bentUpArrow1" presStyleLbl="alignImgPlace1" presStyleIdx="2" presStyleCnt="6"/>
      <dgm:spPr/>
    </dgm:pt>
    <dgm:pt modelId="{86175DB7-B6BA-4CD7-AC88-7ABBACE5B57F}" type="pres">
      <dgm:prSet presAssocID="{FA21B27E-14DD-4579-904E-94C3C1E1096D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63EA579C-0726-4304-9B0D-A25205258DE3}" type="pres">
      <dgm:prSet presAssocID="{FA21B27E-14DD-4579-904E-94C3C1E1096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C1A5B26-B2D8-4EBD-9A23-04A40C0B9FC0}" type="pres">
      <dgm:prSet presAssocID="{56AE8EF2-9C77-49E4-8BF9-3661925044EE}" presName="sibTrans" presStyleCnt="0"/>
      <dgm:spPr/>
    </dgm:pt>
    <dgm:pt modelId="{CAD84D30-5DC1-4F32-AADF-3615AD5544A0}" type="pres">
      <dgm:prSet presAssocID="{EE5431B2-4D12-491E-AF70-728F12ADC3AF}" presName="composite" presStyleCnt="0"/>
      <dgm:spPr/>
    </dgm:pt>
    <dgm:pt modelId="{972C52C6-76AB-417A-B90D-5D92AEF86E10}" type="pres">
      <dgm:prSet presAssocID="{EE5431B2-4D12-491E-AF70-728F12ADC3AF}" presName="bentUpArrow1" presStyleLbl="alignImgPlace1" presStyleIdx="3" presStyleCnt="6"/>
      <dgm:spPr/>
    </dgm:pt>
    <dgm:pt modelId="{579F696E-ED2E-4686-A0AA-B1CE63297394}" type="pres">
      <dgm:prSet presAssocID="{EE5431B2-4D12-491E-AF70-728F12ADC3AF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52E6D141-53F4-4442-A16F-56E94368FA48}" type="pres">
      <dgm:prSet presAssocID="{EE5431B2-4D12-491E-AF70-728F12ADC3AF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766D4AA-5B91-4202-A70C-7E4E21D64854}" type="pres">
      <dgm:prSet presAssocID="{0A9D0E7B-2C1F-49B8-B655-C26772EA26CE}" presName="sibTrans" presStyleCnt="0"/>
      <dgm:spPr/>
    </dgm:pt>
    <dgm:pt modelId="{30AD8042-B48B-4524-ADD9-65FF9B1CB939}" type="pres">
      <dgm:prSet presAssocID="{F5339A88-E277-4E64-93DB-BF46288EBFB2}" presName="composite" presStyleCnt="0"/>
      <dgm:spPr/>
    </dgm:pt>
    <dgm:pt modelId="{38E84CD0-9D34-4E36-A99F-9E626545CC3C}" type="pres">
      <dgm:prSet presAssocID="{F5339A88-E277-4E64-93DB-BF46288EBFB2}" presName="bentUpArrow1" presStyleLbl="alignImgPlace1" presStyleIdx="4" presStyleCnt="6"/>
      <dgm:spPr/>
    </dgm:pt>
    <dgm:pt modelId="{C3C987D3-7716-4823-99BD-CBE821CC8E9C}" type="pres">
      <dgm:prSet presAssocID="{F5339A88-E277-4E64-93DB-BF46288EBFB2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E3876733-C1A5-4A2B-91A9-1845AB431E06}" type="pres">
      <dgm:prSet presAssocID="{F5339A88-E277-4E64-93DB-BF46288EBFB2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A885019-0657-4D70-A090-401B9142D353}" type="pres">
      <dgm:prSet presAssocID="{4A8FC0E9-2BE4-43B1-A2C8-C9F519D6505C}" presName="sibTrans" presStyleCnt="0"/>
      <dgm:spPr/>
    </dgm:pt>
    <dgm:pt modelId="{01CD6CC4-7BB6-4632-9311-342111D56E33}" type="pres">
      <dgm:prSet presAssocID="{7AD0B27B-542A-4350-AA1E-89C4AFE8CA52}" presName="composite" presStyleCnt="0"/>
      <dgm:spPr/>
    </dgm:pt>
    <dgm:pt modelId="{E647F83E-16EF-4DC4-8BFE-5BEB8E0BBBC1}" type="pres">
      <dgm:prSet presAssocID="{7AD0B27B-542A-4350-AA1E-89C4AFE8CA52}" presName="bentUpArrow1" presStyleLbl="alignImgPlace1" presStyleIdx="5" presStyleCnt="6"/>
      <dgm:spPr/>
    </dgm:pt>
    <dgm:pt modelId="{8ABD6174-3B80-4EA7-8E63-FF5C246148C4}" type="pres">
      <dgm:prSet presAssocID="{7AD0B27B-542A-4350-AA1E-89C4AFE8CA52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1EE1225C-CE4B-46EA-905A-D929261C60D5}" type="pres">
      <dgm:prSet presAssocID="{7AD0B27B-542A-4350-AA1E-89C4AFE8CA52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BDC0D36C-9631-4C5F-A1C2-554FACB9DAC1}" type="pres">
      <dgm:prSet presAssocID="{A214DE9C-4059-4458-AB28-3C9FCDD86733}" presName="sibTrans" presStyleCnt="0"/>
      <dgm:spPr/>
    </dgm:pt>
    <dgm:pt modelId="{B99D02AC-FA68-4361-9967-00ED54C0BBDB}" type="pres">
      <dgm:prSet presAssocID="{4652198E-1150-4583-8A23-C01803AAAE81}" presName="composite" presStyleCnt="0"/>
      <dgm:spPr/>
    </dgm:pt>
    <dgm:pt modelId="{6C8BAAA8-885B-4BF0-9A4F-EA89D4ECB1E1}" type="pres">
      <dgm:prSet presAssocID="{4652198E-1150-4583-8A23-C01803AAAE8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6D295004-DD3D-49AB-A782-BADD04E52B1F}" srcId="{A588B3D3-05AF-45AD-811A-F6B25804EAAB}" destId="{FA21B27E-14DD-4579-904E-94C3C1E1096D}" srcOrd="2" destOrd="0" parTransId="{CE26FFF2-C7C0-4081-AD88-3043294C4953}" sibTransId="{56AE8EF2-9C77-49E4-8BF9-3661925044EE}"/>
    <dgm:cxn modelId="{841D720E-FBBA-483A-A0A2-50187A8CCCA2}" srcId="{A588B3D3-05AF-45AD-811A-F6B25804EAAB}" destId="{EE5431B2-4D12-491E-AF70-728F12ADC3AF}" srcOrd="3" destOrd="0" parTransId="{75E87ACE-7436-41C5-84D4-EE5422A71E1B}" sibTransId="{0A9D0E7B-2C1F-49B8-B655-C26772EA26CE}"/>
    <dgm:cxn modelId="{40B4FF12-C8E6-41FE-9EAC-80FD4BCEDBEC}" type="presOf" srcId="{B04611D2-5AB9-4FD2-BC9A-D9B02A0190B9}" destId="{640BA18F-653E-4F78-A065-A92687C525C2}" srcOrd="0" destOrd="0" presId="urn:microsoft.com/office/officeart/2005/8/layout/StepDownProcess"/>
    <dgm:cxn modelId="{D8AA0715-F495-4E8B-B095-2EB41A04BEAB}" srcId="{A588B3D3-05AF-45AD-811A-F6B25804EAAB}" destId="{7AD0B27B-542A-4350-AA1E-89C4AFE8CA52}" srcOrd="5" destOrd="0" parTransId="{E46A32A6-9D55-4B08-B812-7B0CA96A9C5C}" sibTransId="{A214DE9C-4059-4458-AB28-3C9FCDD86733}"/>
    <dgm:cxn modelId="{0CEF1816-EB46-4854-8819-10C71EE0ED65}" type="presOf" srcId="{4652198E-1150-4583-8A23-C01803AAAE81}" destId="{6C8BAAA8-885B-4BF0-9A4F-EA89D4ECB1E1}" srcOrd="0" destOrd="0" presId="urn:microsoft.com/office/officeart/2005/8/layout/StepDownProcess"/>
    <dgm:cxn modelId="{EFE14332-774D-4AD2-A3DE-73E70A1C36EF}" type="presOf" srcId="{FA21B27E-14DD-4579-904E-94C3C1E1096D}" destId="{86175DB7-B6BA-4CD7-AC88-7ABBACE5B57F}" srcOrd="0" destOrd="0" presId="urn:microsoft.com/office/officeart/2005/8/layout/StepDownProcess"/>
    <dgm:cxn modelId="{A7116986-561E-4D3A-8B70-390DD8D9AB09}" srcId="{A588B3D3-05AF-45AD-811A-F6B25804EAAB}" destId="{84328FF0-FF6F-4187-A2F9-2B2BEAA18DAD}" srcOrd="1" destOrd="0" parTransId="{0CE228F8-78C8-4C96-B838-203AB92914C1}" sibTransId="{7F36B8BB-AF0F-4BE7-83CA-4235A6BDB017}"/>
    <dgm:cxn modelId="{36E635A4-6E33-4105-BD31-108B6DED5053}" srcId="{A588B3D3-05AF-45AD-811A-F6B25804EAAB}" destId="{F5339A88-E277-4E64-93DB-BF46288EBFB2}" srcOrd="4" destOrd="0" parTransId="{AD41E39E-D744-4136-8A8E-D921609B987C}" sibTransId="{4A8FC0E9-2BE4-43B1-A2C8-C9F519D6505C}"/>
    <dgm:cxn modelId="{A210C4BF-F8A6-4258-BD37-151AE19F22A2}" type="presOf" srcId="{F5339A88-E277-4E64-93DB-BF46288EBFB2}" destId="{C3C987D3-7716-4823-99BD-CBE821CC8E9C}" srcOrd="0" destOrd="0" presId="urn:microsoft.com/office/officeart/2005/8/layout/StepDownProcess"/>
    <dgm:cxn modelId="{A8DEA0C4-6C31-477B-B1A1-50F45FD3D7CE}" srcId="{A588B3D3-05AF-45AD-811A-F6B25804EAAB}" destId="{B04611D2-5AB9-4FD2-BC9A-D9B02A0190B9}" srcOrd="0" destOrd="0" parTransId="{E479944D-6E9C-4F53-A2B5-5FC499B1221D}" sibTransId="{D31B7200-3C61-42F3-8A64-CB6C2FA6C93F}"/>
    <dgm:cxn modelId="{F5B42BCC-E328-499B-A38C-F5E3754F4858}" type="presOf" srcId="{7AD0B27B-542A-4350-AA1E-89C4AFE8CA52}" destId="{8ABD6174-3B80-4EA7-8E63-FF5C246148C4}" srcOrd="0" destOrd="0" presId="urn:microsoft.com/office/officeart/2005/8/layout/StepDownProcess"/>
    <dgm:cxn modelId="{8F8F72D5-F61F-47E0-8715-38EE46AC9207}" srcId="{A588B3D3-05AF-45AD-811A-F6B25804EAAB}" destId="{4652198E-1150-4583-8A23-C01803AAAE81}" srcOrd="6" destOrd="0" parTransId="{436FF903-480B-452C-97FD-401FAE223816}" sibTransId="{D3D6742E-DEB8-4858-8917-64E1B786D2E1}"/>
    <dgm:cxn modelId="{4A65C0DE-9584-4785-8A53-BFC149B8EBE2}" type="presOf" srcId="{84328FF0-FF6F-4187-A2F9-2B2BEAA18DAD}" destId="{B23B0EE9-C1D3-4574-B9E3-922F8EDF7065}" srcOrd="0" destOrd="0" presId="urn:microsoft.com/office/officeart/2005/8/layout/StepDownProcess"/>
    <dgm:cxn modelId="{229079E4-D7B4-47B8-806A-D9F73C56017B}" type="presOf" srcId="{A588B3D3-05AF-45AD-811A-F6B25804EAAB}" destId="{5CCA6D8E-5F58-4E6A-9DBC-C16992B5B85C}" srcOrd="0" destOrd="0" presId="urn:microsoft.com/office/officeart/2005/8/layout/StepDownProcess"/>
    <dgm:cxn modelId="{8AD154FC-3E7A-49F6-AFEC-18140DD3EF59}" type="presOf" srcId="{EE5431B2-4D12-491E-AF70-728F12ADC3AF}" destId="{579F696E-ED2E-4686-A0AA-B1CE63297394}" srcOrd="0" destOrd="0" presId="urn:microsoft.com/office/officeart/2005/8/layout/StepDownProcess"/>
    <dgm:cxn modelId="{4C4E6A08-EE36-47B4-9118-2AA2A4475033}" type="presParOf" srcId="{5CCA6D8E-5F58-4E6A-9DBC-C16992B5B85C}" destId="{75348330-ABEB-42F5-A707-C915744FAE02}" srcOrd="0" destOrd="0" presId="urn:microsoft.com/office/officeart/2005/8/layout/StepDownProcess"/>
    <dgm:cxn modelId="{449E5B0A-589C-408D-98B3-DAC63082C8BB}" type="presParOf" srcId="{75348330-ABEB-42F5-A707-C915744FAE02}" destId="{0161656D-12E9-4D31-B968-B338E0845372}" srcOrd="0" destOrd="0" presId="urn:microsoft.com/office/officeart/2005/8/layout/StepDownProcess"/>
    <dgm:cxn modelId="{B1407B93-773C-4967-B24B-F6C59461590E}" type="presParOf" srcId="{75348330-ABEB-42F5-A707-C915744FAE02}" destId="{640BA18F-653E-4F78-A065-A92687C525C2}" srcOrd="1" destOrd="0" presId="urn:microsoft.com/office/officeart/2005/8/layout/StepDownProcess"/>
    <dgm:cxn modelId="{DD9479BE-79BD-4BE1-B811-1ED08E26D33C}" type="presParOf" srcId="{75348330-ABEB-42F5-A707-C915744FAE02}" destId="{D515CE7C-6C91-42FC-AD20-F1766BE1E4B1}" srcOrd="2" destOrd="0" presId="urn:microsoft.com/office/officeart/2005/8/layout/StepDownProcess"/>
    <dgm:cxn modelId="{7835D714-31C4-4438-B8EB-D2CE941A22BF}" type="presParOf" srcId="{5CCA6D8E-5F58-4E6A-9DBC-C16992B5B85C}" destId="{390422DD-F6D6-4755-88F7-EF179C4BA89F}" srcOrd="1" destOrd="0" presId="urn:microsoft.com/office/officeart/2005/8/layout/StepDownProcess"/>
    <dgm:cxn modelId="{8502DDF3-2EF2-4DFD-9878-DAF0720006D3}" type="presParOf" srcId="{5CCA6D8E-5F58-4E6A-9DBC-C16992B5B85C}" destId="{A19C6315-C344-4C88-A664-ED3C37A5452B}" srcOrd="2" destOrd="0" presId="urn:microsoft.com/office/officeart/2005/8/layout/StepDownProcess"/>
    <dgm:cxn modelId="{BFDF622D-A046-4551-AA66-E6F50567B1C7}" type="presParOf" srcId="{A19C6315-C344-4C88-A664-ED3C37A5452B}" destId="{9E39FE7B-ED76-4640-A8B7-600F6DD9AB54}" srcOrd="0" destOrd="0" presId="urn:microsoft.com/office/officeart/2005/8/layout/StepDownProcess"/>
    <dgm:cxn modelId="{C58CDC5C-BA2B-4726-9023-38731D42FD42}" type="presParOf" srcId="{A19C6315-C344-4C88-A664-ED3C37A5452B}" destId="{B23B0EE9-C1D3-4574-B9E3-922F8EDF7065}" srcOrd="1" destOrd="0" presId="urn:microsoft.com/office/officeart/2005/8/layout/StepDownProcess"/>
    <dgm:cxn modelId="{36F11018-7CEE-466C-A7DD-54777314F434}" type="presParOf" srcId="{A19C6315-C344-4C88-A664-ED3C37A5452B}" destId="{887BBF1B-82FE-45EE-AA84-6A303FAD216E}" srcOrd="2" destOrd="0" presId="urn:microsoft.com/office/officeart/2005/8/layout/StepDownProcess"/>
    <dgm:cxn modelId="{9EE02132-ADE1-4403-B2D4-C66D85CD455A}" type="presParOf" srcId="{5CCA6D8E-5F58-4E6A-9DBC-C16992B5B85C}" destId="{3F9EA613-F58D-4F50-A2B8-BF94AB51F6E4}" srcOrd="3" destOrd="0" presId="urn:microsoft.com/office/officeart/2005/8/layout/StepDownProcess"/>
    <dgm:cxn modelId="{3EDAFF67-5854-421C-8E1E-6479BD8CA226}" type="presParOf" srcId="{5CCA6D8E-5F58-4E6A-9DBC-C16992B5B85C}" destId="{D35C07EA-84FE-4131-97EC-7BF555BD1FD0}" srcOrd="4" destOrd="0" presId="urn:microsoft.com/office/officeart/2005/8/layout/StepDownProcess"/>
    <dgm:cxn modelId="{1817A55E-D2DE-4701-8852-A1475ADC0270}" type="presParOf" srcId="{D35C07EA-84FE-4131-97EC-7BF555BD1FD0}" destId="{F9686348-75D4-4D40-BF11-0324111CF065}" srcOrd="0" destOrd="0" presId="urn:microsoft.com/office/officeart/2005/8/layout/StepDownProcess"/>
    <dgm:cxn modelId="{9B0773F2-FD2F-4532-A363-5C6AA53B2536}" type="presParOf" srcId="{D35C07EA-84FE-4131-97EC-7BF555BD1FD0}" destId="{86175DB7-B6BA-4CD7-AC88-7ABBACE5B57F}" srcOrd="1" destOrd="0" presId="urn:microsoft.com/office/officeart/2005/8/layout/StepDownProcess"/>
    <dgm:cxn modelId="{BBBF3231-7E06-4245-8696-E7E71BA8EA76}" type="presParOf" srcId="{D35C07EA-84FE-4131-97EC-7BF555BD1FD0}" destId="{63EA579C-0726-4304-9B0D-A25205258DE3}" srcOrd="2" destOrd="0" presId="urn:microsoft.com/office/officeart/2005/8/layout/StepDownProcess"/>
    <dgm:cxn modelId="{43877DCE-B3EA-4186-93B3-6A33F2D94D93}" type="presParOf" srcId="{5CCA6D8E-5F58-4E6A-9DBC-C16992B5B85C}" destId="{FC1A5B26-B2D8-4EBD-9A23-04A40C0B9FC0}" srcOrd="5" destOrd="0" presId="urn:microsoft.com/office/officeart/2005/8/layout/StepDownProcess"/>
    <dgm:cxn modelId="{A43FA8C1-351E-4C1E-B611-43E9A342EDE1}" type="presParOf" srcId="{5CCA6D8E-5F58-4E6A-9DBC-C16992B5B85C}" destId="{CAD84D30-5DC1-4F32-AADF-3615AD5544A0}" srcOrd="6" destOrd="0" presId="urn:microsoft.com/office/officeart/2005/8/layout/StepDownProcess"/>
    <dgm:cxn modelId="{4B1EB37C-5B20-44D1-BB75-30652BF9D2CC}" type="presParOf" srcId="{CAD84D30-5DC1-4F32-AADF-3615AD5544A0}" destId="{972C52C6-76AB-417A-B90D-5D92AEF86E10}" srcOrd="0" destOrd="0" presId="urn:microsoft.com/office/officeart/2005/8/layout/StepDownProcess"/>
    <dgm:cxn modelId="{6F8EAD35-E5E2-4FB2-B01D-79737C0AF548}" type="presParOf" srcId="{CAD84D30-5DC1-4F32-AADF-3615AD5544A0}" destId="{579F696E-ED2E-4686-A0AA-B1CE63297394}" srcOrd="1" destOrd="0" presId="urn:microsoft.com/office/officeart/2005/8/layout/StepDownProcess"/>
    <dgm:cxn modelId="{F3BB6F6B-131A-4002-978D-45ECBCD4E58E}" type="presParOf" srcId="{CAD84D30-5DC1-4F32-AADF-3615AD5544A0}" destId="{52E6D141-53F4-4442-A16F-56E94368FA48}" srcOrd="2" destOrd="0" presId="urn:microsoft.com/office/officeart/2005/8/layout/StepDownProcess"/>
    <dgm:cxn modelId="{F2E798BE-C502-4DED-8C76-0C6EA4866894}" type="presParOf" srcId="{5CCA6D8E-5F58-4E6A-9DBC-C16992B5B85C}" destId="{F766D4AA-5B91-4202-A70C-7E4E21D64854}" srcOrd="7" destOrd="0" presId="urn:microsoft.com/office/officeart/2005/8/layout/StepDownProcess"/>
    <dgm:cxn modelId="{1202AE10-F2C3-47C9-AF55-DF389E94FA07}" type="presParOf" srcId="{5CCA6D8E-5F58-4E6A-9DBC-C16992B5B85C}" destId="{30AD8042-B48B-4524-ADD9-65FF9B1CB939}" srcOrd="8" destOrd="0" presId="urn:microsoft.com/office/officeart/2005/8/layout/StepDownProcess"/>
    <dgm:cxn modelId="{83675C23-E857-4AA4-BA83-4317CA95B4EF}" type="presParOf" srcId="{30AD8042-B48B-4524-ADD9-65FF9B1CB939}" destId="{38E84CD0-9D34-4E36-A99F-9E626545CC3C}" srcOrd="0" destOrd="0" presId="urn:microsoft.com/office/officeart/2005/8/layout/StepDownProcess"/>
    <dgm:cxn modelId="{2AD81C1C-882A-4F34-82E8-B349C39C0C54}" type="presParOf" srcId="{30AD8042-B48B-4524-ADD9-65FF9B1CB939}" destId="{C3C987D3-7716-4823-99BD-CBE821CC8E9C}" srcOrd="1" destOrd="0" presId="urn:microsoft.com/office/officeart/2005/8/layout/StepDownProcess"/>
    <dgm:cxn modelId="{2F12371A-EB8C-42CD-B273-CAC00323E752}" type="presParOf" srcId="{30AD8042-B48B-4524-ADD9-65FF9B1CB939}" destId="{E3876733-C1A5-4A2B-91A9-1845AB431E06}" srcOrd="2" destOrd="0" presId="urn:microsoft.com/office/officeart/2005/8/layout/StepDownProcess"/>
    <dgm:cxn modelId="{F96583FB-3573-4D86-87E5-75D1B6E98919}" type="presParOf" srcId="{5CCA6D8E-5F58-4E6A-9DBC-C16992B5B85C}" destId="{DA885019-0657-4D70-A090-401B9142D353}" srcOrd="9" destOrd="0" presId="urn:microsoft.com/office/officeart/2005/8/layout/StepDownProcess"/>
    <dgm:cxn modelId="{6985D942-4D9C-4F97-8124-E094DB626752}" type="presParOf" srcId="{5CCA6D8E-5F58-4E6A-9DBC-C16992B5B85C}" destId="{01CD6CC4-7BB6-4632-9311-342111D56E33}" srcOrd="10" destOrd="0" presId="urn:microsoft.com/office/officeart/2005/8/layout/StepDownProcess"/>
    <dgm:cxn modelId="{96007729-16CE-479D-8B8D-2A12E8B2C228}" type="presParOf" srcId="{01CD6CC4-7BB6-4632-9311-342111D56E33}" destId="{E647F83E-16EF-4DC4-8BFE-5BEB8E0BBBC1}" srcOrd="0" destOrd="0" presId="urn:microsoft.com/office/officeart/2005/8/layout/StepDownProcess"/>
    <dgm:cxn modelId="{BCC1CA35-B463-4313-B842-5A45FE6CCCD5}" type="presParOf" srcId="{01CD6CC4-7BB6-4632-9311-342111D56E33}" destId="{8ABD6174-3B80-4EA7-8E63-FF5C246148C4}" srcOrd="1" destOrd="0" presId="urn:microsoft.com/office/officeart/2005/8/layout/StepDownProcess"/>
    <dgm:cxn modelId="{0E012413-5827-42D5-8A64-27DEF5EE56A2}" type="presParOf" srcId="{01CD6CC4-7BB6-4632-9311-342111D56E33}" destId="{1EE1225C-CE4B-46EA-905A-D929261C60D5}" srcOrd="2" destOrd="0" presId="urn:microsoft.com/office/officeart/2005/8/layout/StepDownProcess"/>
    <dgm:cxn modelId="{1F63D2C9-CCB9-4A34-B0FB-84F7E1E11A72}" type="presParOf" srcId="{5CCA6D8E-5F58-4E6A-9DBC-C16992B5B85C}" destId="{BDC0D36C-9631-4C5F-A1C2-554FACB9DAC1}" srcOrd="11" destOrd="0" presId="urn:microsoft.com/office/officeart/2005/8/layout/StepDownProcess"/>
    <dgm:cxn modelId="{1E6923FB-BF6C-432F-A89A-E36A665E0441}" type="presParOf" srcId="{5CCA6D8E-5F58-4E6A-9DBC-C16992B5B85C}" destId="{B99D02AC-FA68-4361-9967-00ED54C0BBDB}" srcOrd="12" destOrd="0" presId="urn:microsoft.com/office/officeart/2005/8/layout/StepDownProcess"/>
    <dgm:cxn modelId="{9557E643-FA7E-4D31-805E-E69AF333795B}" type="presParOf" srcId="{B99D02AC-FA68-4361-9967-00ED54C0BBDB}" destId="{6C8BAAA8-885B-4BF0-9A4F-EA89D4ECB1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1656D-12E9-4D31-B968-B338E0845372}">
      <dsp:nvSpPr>
        <dsp:cNvPr id="0" name=""/>
        <dsp:cNvSpPr/>
      </dsp:nvSpPr>
      <dsp:spPr>
        <a:xfrm rot="5400000">
          <a:off x="693515" y="453831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BA18F-653E-4F78-A065-A92687C525C2}">
      <dsp:nvSpPr>
        <dsp:cNvPr id="0" name=""/>
        <dsp:cNvSpPr/>
      </dsp:nvSpPr>
      <dsp:spPr>
        <a:xfrm>
          <a:off x="591163" y="25585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Change Location</a:t>
          </a:r>
        </a:p>
      </dsp:txBody>
      <dsp:txXfrm>
        <a:off x="613389" y="47811"/>
        <a:ext cx="605887" cy="410764"/>
      </dsp:txXfrm>
    </dsp:sp>
    <dsp:sp modelId="{D515CE7C-6C91-42FC-AD20-F1766BE1E4B1}">
      <dsp:nvSpPr>
        <dsp:cNvPr id="0" name=""/>
        <dsp:cNvSpPr/>
      </dsp:nvSpPr>
      <dsp:spPr>
        <a:xfrm>
          <a:off x="1241502" y="69000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9FE7B-ED76-4640-A8B7-600F6DD9AB54}">
      <dsp:nvSpPr>
        <dsp:cNvPr id="0" name=""/>
        <dsp:cNvSpPr/>
      </dsp:nvSpPr>
      <dsp:spPr>
        <a:xfrm rot="5400000">
          <a:off x="1232715" y="965189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B0EE9-C1D3-4574-B9E3-922F8EDF7065}">
      <dsp:nvSpPr>
        <dsp:cNvPr id="0" name=""/>
        <dsp:cNvSpPr/>
      </dsp:nvSpPr>
      <dsp:spPr>
        <a:xfrm>
          <a:off x="1130363" y="536943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Security Service Relationship</a:t>
          </a:r>
          <a:endParaRPr lang="en-US" sz="600" kern="1200" dirty="0"/>
        </a:p>
      </dsp:txBody>
      <dsp:txXfrm>
        <a:off x="1152589" y="559169"/>
        <a:ext cx="605887" cy="410764"/>
      </dsp:txXfrm>
    </dsp:sp>
    <dsp:sp modelId="{887BBF1B-82FE-45EE-AA84-6A303FAD216E}">
      <dsp:nvSpPr>
        <dsp:cNvPr id="0" name=""/>
        <dsp:cNvSpPr/>
      </dsp:nvSpPr>
      <dsp:spPr>
        <a:xfrm>
          <a:off x="1780702" y="580358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86348-75D4-4D40-BF11-0324111CF065}">
      <dsp:nvSpPr>
        <dsp:cNvPr id="0" name=""/>
        <dsp:cNvSpPr/>
      </dsp:nvSpPr>
      <dsp:spPr>
        <a:xfrm rot="5400000">
          <a:off x="1771915" y="1476547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75DB7-B6BA-4CD7-AC88-7ABBACE5B57F}">
      <dsp:nvSpPr>
        <dsp:cNvPr id="0" name=""/>
        <dsp:cNvSpPr/>
      </dsp:nvSpPr>
      <dsp:spPr>
        <a:xfrm>
          <a:off x="1669563" y="1048301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Change Type</a:t>
          </a:r>
          <a:endParaRPr lang="en-US" sz="600" kern="1200" dirty="0"/>
        </a:p>
      </dsp:txBody>
      <dsp:txXfrm>
        <a:off x="1691789" y="1070527"/>
        <a:ext cx="605887" cy="410764"/>
      </dsp:txXfrm>
    </dsp:sp>
    <dsp:sp modelId="{63EA579C-0726-4304-9B0D-A25205258DE3}">
      <dsp:nvSpPr>
        <dsp:cNvPr id="0" name=""/>
        <dsp:cNvSpPr/>
      </dsp:nvSpPr>
      <dsp:spPr>
        <a:xfrm>
          <a:off x="2319902" y="1091717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C52C6-76AB-417A-B90D-5D92AEF86E10}">
      <dsp:nvSpPr>
        <dsp:cNvPr id="0" name=""/>
        <dsp:cNvSpPr/>
      </dsp:nvSpPr>
      <dsp:spPr>
        <a:xfrm rot="5400000">
          <a:off x="2311115" y="1987905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696E-ED2E-4686-A0AA-B1CE63297394}">
      <dsp:nvSpPr>
        <dsp:cNvPr id="0" name=""/>
        <dsp:cNvSpPr/>
      </dsp:nvSpPr>
      <dsp:spPr>
        <a:xfrm>
          <a:off x="2208763" y="1559659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Security Service Architectural Maturity</a:t>
          </a:r>
        </a:p>
      </dsp:txBody>
      <dsp:txXfrm>
        <a:off x="2230989" y="1581885"/>
        <a:ext cx="605887" cy="410764"/>
      </dsp:txXfrm>
    </dsp:sp>
    <dsp:sp modelId="{52E6D141-53F4-4442-A16F-56E94368FA48}">
      <dsp:nvSpPr>
        <dsp:cNvPr id="0" name=""/>
        <dsp:cNvSpPr/>
      </dsp:nvSpPr>
      <dsp:spPr>
        <a:xfrm>
          <a:off x="2859103" y="1603075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84CD0-9D34-4E36-A99F-9E626545CC3C}">
      <dsp:nvSpPr>
        <dsp:cNvPr id="0" name=""/>
        <dsp:cNvSpPr/>
      </dsp:nvSpPr>
      <dsp:spPr>
        <a:xfrm rot="5400000">
          <a:off x="2850316" y="2499263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987D3-7716-4823-99BD-CBE821CC8E9C}">
      <dsp:nvSpPr>
        <dsp:cNvPr id="0" name=""/>
        <dsp:cNvSpPr/>
      </dsp:nvSpPr>
      <dsp:spPr>
        <a:xfrm>
          <a:off x="2747964" y="2071017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Software Assurance Maturity</a:t>
          </a:r>
          <a:endParaRPr lang="en-US" sz="600" kern="1200" dirty="0"/>
        </a:p>
      </dsp:txBody>
      <dsp:txXfrm>
        <a:off x="2770190" y="2093243"/>
        <a:ext cx="605887" cy="410764"/>
      </dsp:txXfrm>
    </dsp:sp>
    <dsp:sp modelId="{E3876733-C1A5-4A2B-91A9-1845AB431E06}">
      <dsp:nvSpPr>
        <dsp:cNvPr id="0" name=""/>
        <dsp:cNvSpPr/>
      </dsp:nvSpPr>
      <dsp:spPr>
        <a:xfrm>
          <a:off x="3398303" y="2114433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7F83E-16EF-4DC4-8BFE-5BEB8E0BBBC1}">
      <dsp:nvSpPr>
        <dsp:cNvPr id="0" name=""/>
        <dsp:cNvSpPr/>
      </dsp:nvSpPr>
      <dsp:spPr>
        <a:xfrm rot="5400000">
          <a:off x="3389516" y="3010621"/>
          <a:ext cx="386322" cy="439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6174-3B80-4EA7-8E63-FF5C246148C4}">
      <dsp:nvSpPr>
        <dsp:cNvPr id="0" name=""/>
        <dsp:cNvSpPr/>
      </dsp:nvSpPr>
      <dsp:spPr>
        <a:xfrm>
          <a:off x="3287164" y="2582376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Specific Software Development Maturity</a:t>
          </a:r>
          <a:endParaRPr lang="en-US" sz="600" kern="1200" dirty="0"/>
        </a:p>
      </dsp:txBody>
      <dsp:txXfrm>
        <a:off x="3309390" y="2604602"/>
        <a:ext cx="605887" cy="410764"/>
      </dsp:txXfrm>
    </dsp:sp>
    <dsp:sp modelId="{1EE1225C-CE4B-46EA-905A-D929261C60D5}">
      <dsp:nvSpPr>
        <dsp:cNvPr id="0" name=""/>
        <dsp:cNvSpPr/>
      </dsp:nvSpPr>
      <dsp:spPr>
        <a:xfrm>
          <a:off x="3937503" y="2625791"/>
          <a:ext cx="472994" cy="3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BAAA8-885B-4BF0-9A4F-EA89D4ECB1E1}">
      <dsp:nvSpPr>
        <dsp:cNvPr id="0" name=""/>
        <dsp:cNvSpPr/>
      </dsp:nvSpPr>
      <dsp:spPr>
        <a:xfrm>
          <a:off x="3826364" y="3093734"/>
          <a:ext cx="650339" cy="4552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Reliable Artifact Exist</a:t>
          </a:r>
          <a:endParaRPr lang="en-US" sz="600" kern="1200" dirty="0"/>
        </a:p>
      </dsp:txBody>
      <dsp:txXfrm>
        <a:off x="3848590" y="3115960"/>
        <a:ext cx="605887" cy="410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576" y="1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968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576" y="8772968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576" y="1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14" y="4386485"/>
            <a:ext cx="5609574" cy="415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772968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576" y="8772968"/>
            <a:ext cx="3038258" cy="4614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is this done? Change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507">
              <a:defRPr/>
            </a:pPr>
            <a:r>
              <a:rPr lang="en-US" dirty="0"/>
              <a:t>Well architected, modern technology systems should safely permit security patching with low performance impact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3428189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0" name="Picture 2" descr="W:\Inprogress\Duality MASTER\17684 - Duality CIS PPT Template\client-files\CIS Powerpoint Master Image 01_05 Fin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28189"/>
            <a:ext cx="9143999" cy="1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9506" y="2678403"/>
            <a:ext cx="7269182" cy="651906"/>
          </a:xfrm>
        </p:spPr>
        <p:txBody>
          <a:bodyPr tIns="0"/>
          <a:lstStyle>
            <a:lvl1pPr marL="0" indent="0">
              <a:buFontTx/>
              <a:buNone/>
              <a:defRPr sz="2800" b="0">
                <a:latin typeface="+mj-lt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79506" y="3589062"/>
            <a:ext cx="7307282" cy="154263"/>
          </a:xfrm>
        </p:spPr>
        <p:txBody>
          <a:bodyPr tIns="0"/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79506" y="3801154"/>
            <a:ext cx="7307282" cy="168296"/>
          </a:xfrm>
        </p:spPr>
        <p:txBody>
          <a:bodyPr tIns="0"/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9506" y="4152819"/>
            <a:ext cx="7307282" cy="201888"/>
          </a:xfrm>
        </p:spPr>
        <p:txBody>
          <a:bodyPr tIns="0"/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76348" y="1762125"/>
            <a:ext cx="7272339" cy="904875"/>
          </a:xfrm>
        </p:spPr>
        <p:txBody>
          <a:bodyPr bIns="0" anchor="b" anchorCtr="0"/>
          <a:lstStyle>
            <a:lvl1pPr marL="0" indent="0">
              <a:buFontTx/>
              <a:buNone/>
              <a:defRPr sz="28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4" y="179635"/>
            <a:ext cx="2627870" cy="7014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1104405" y="0"/>
            <a:ext cx="8039594" cy="3428189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0" name="Picture 2" descr="W:\Inprogress\Duality MASTER\17684 - Duality CIS PPT Template\client-files\CIS Powerpoint Master Image 01_05 Fin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28189"/>
            <a:ext cx="9143999" cy="1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76348" y="1762125"/>
            <a:ext cx="7272339" cy="904875"/>
          </a:xfrm>
        </p:spPr>
        <p:txBody>
          <a:bodyPr bIns="0" anchor="b" anchorCtr="0"/>
          <a:lstStyle>
            <a:lvl1pPr marL="0" indent="0">
              <a:buFontTx/>
              <a:buNone/>
              <a:defRPr sz="28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76927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2" y="93635"/>
            <a:ext cx="7487829" cy="844779"/>
          </a:xfr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8" y="476938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86584" y="1026368"/>
            <a:ext cx="8327053" cy="3521883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05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477" y="78882"/>
            <a:ext cx="6626045" cy="848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8" y="476938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3808" y="1017901"/>
            <a:ext cx="4040188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2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808" y="1570550"/>
            <a:ext cx="4040188" cy="2970993"/>
          </a:xfrm>
          <a:prstGeom prst="rect">
            <a:avLst/>
          </a:prstGeom>
        </p:spPr>
        <p:txBody>
          <a:bodyPr lIns="0" tIns="0" rIns="0" bIns="0"/>
          <a:lstStyle>
            <a:lvl1pPr indent="-228588">
              <a:lnSpc>
                <a:spcPct val="95000"/>
              </a:lnSpc>
              <a:spcAft>
                <a:spcPts val="0"/>
              </a:spcAft>
              <a:defRPr sz="2000"/>
            </a:lvl1pPr>
            <a:lvl2pPr marL="457178" indent="-210302">
              <a:lnSpc>
                <a:spcPct val="95000"/>
              </a:lnSpc>
              <a:spcAft>
                <a:spcPts val="0"/>
              </a:spcAft>
              <a:defRPr sz="1900"/>
            </a:lvl2pPr>
            <a:lvl3pPr marL="685766" indent="-201158">
              <a:lnSpc>
                <a:spcPct val="95000"/>
              </a:lnSpc>
              <a:spcAft>
                <a:spcPts val="0"/>
              </a:spcAft>
              <a:defRPr sz="1800"/>
            </a:lvl3pPr>
            <a:lvl4pPr marL="914355" indent="-192015">
              <a:lnSpc>
                <a:spcPct val="95000"/>
              </a:lnSpc>
              <a:spcAft>
                <a:spcPts val="0"/>
              </a:spcAft>
              <a:defRPr sz="1700"/>
            </a:lvl4pPr>
            <a:lvl5pPr marL="1142944" indent="-182872">
              <a:lnSpc>
                <a:spcPct val="95000"/>
              </a:lnSpc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4203" y="1017901"/>
            <a:ext cx="4041775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2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34203" y="1570549"/>
            <a:ext cx="4041775" cy="2970992"/>
          </a:xfrm>
          <a:prstGeom prst="rect">
            <a:avLst/>
          </a:prstGeom>
        </p:spPr>
        <p:txBody>
          <a:bodyPr lIns="0" tIns="0" rIns="0" bIns="0"/>
          <a:lstStyle>
            <a:lvl1pPr indent="-228588">
              <a:lnSpc>
                <a:spcPct val="100000"/>
              </a:lnSpc>
              <a:spcAft>
                <a:spcPts val="0"/>
              </a:spcAft>
              <a:defRPr sz="1900"/>
            </a:lvl1pPr>
            <a:lvl2pPr marL="457178" indent="-210302">
              <a:lnSpc>
                <a:spcPct val="100000"/>
              </a:lnSpc>
              <a:spcAft>
                <a:spcPts val="0"/>
              </a:spcAft>
              <a:defRPr sz="1800"/>
            </a:lvl2pPr>
            <a:lvl3pPr marL="685766" indent="-201158">
              <a:lnSpc>
                <a:spcPct val="100000"/>
              </a:lnSpc>
              <a:spcAft>
                <a:spcPts val="0"/>
              </a:spcAft>
              <a:defRPr sz="1700"/>
            </a:lvl3pPr>
            <a:lvl4pPr marL="914355" indent="-192015">
              <a:lnSpc>
                <a:spcPct val="100000"/>
              </a:lnSpc>
              <a:spcAft>
                <a:spcPts val="0"/>
              </a:spcAft>
              <a:defRPr sz="1600"/>
            </a:lvl4pPr>
            <a:lvl5pPr marL="1142944" indent="-182872">
              <a:lnSpc>
                <a:spcPct val="100000"/>
              </a:lnSpc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1276350" y="920885"/>
            <a:ext cx="7272339" cy="3709457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 b="0" i="1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6348" y="203411"/>
            <a:ext cx="7272340" cy="6504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577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1276350" y="1666494"/>
            <a:ext cx="7272338" cy="2963847"/>
          </a:xfrm>
        </p:spPr>
        <p:txBody>
          <a:bodyPr/>
          <a:lstStyle>
            <a:lvl5pPr>
              <a:defRPr b="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1276350" y="1202531"/>
            <a:ext cx="7272338" cy="480060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6348" y="217194"/>
            <a:ext cx="7272340" cy="392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1276350" y="1202532"/>
            <a:ext cx="3505443" cy="3427810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400"/>
            </a:lvl3pPr>
            <a:lvl4pPr marL="1371600" indent="-228600"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 b="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43245" y="1202532"/>
            <a:ext cx="3505443" cy="3427810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400"/>
            </a:lvl3pPr>
            <a:lvl4pPr marL="1371600" indent="-228600"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 b="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276350" y="1200149"/>
            <a:ext cx="3498850" cy="4800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1276350" y="1668082"/>
            <a:ext cx="3498850" cy="2962656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 b="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49838" y="1201736"/>
            <a:ext cx="3498850" cy="4800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5049838" y="1668082"/>
            <a:ext cx="3498850" cy="2960274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 b="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371599" y="1201368"/>
            <a:ext cx="4110067" cy="3429000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785946" y="1201736"/>
            <a:ext cx="2762742" cy="4800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85750" indent="-285750">
              <a:buNone/>
              <a:defRPr lang="en-US" sz="1400" b="1" dirty="0" smtClean="0"/>
            </a:lvl1pPr>
          </a:lstStyle>
          <a:p>
            <a:pPr marL="0" lvl="0" indent="0"/>
            <a:r>
              <a:rPr lang="en-US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5785946" y="1668082"/>
            <a:ext cx="2762742" cy="2960274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1400" b="0"/>
            </a:lvl1pPr>
            <a:lvl2pPr marL="400050" indent="0">
              <a:spcBef>
                <a:spcPts val="500"/>
              </a:spcBef>
              <a:buFontTx/>
              <a:buNone/>
              <a:defRPr sz="1400"/>
            </a:lvl2pPr>
            <a:lvl3pPr marL="800100" indent="0">
              <a:spcBef>
                <a:spcPts val="500"/>
              </a:spcBef>
              <a:buFontTx/>
              <a:buNone/>
              <a:defRPr sz="1400"/>
            </a:lvl3pPr>
            <a:lvl4pPr marL="1143000" indent="0">
              <a:spcBef>
                <a:spcPts val="500"/>
              </a:spcBef>
              <a:buFontTx/>
              <a:buNone/>
              <a:defRPr sz="1400"/>
            </a:lvl4pPr>
            <a:lvl5pPr marL="1485900" indent="0">
              <a:spcBef>
                <a:spcPts val="500"/>
              </a:spcBef>
              <a:buFontTx/>
              <a:buNone/>
              <a:defRPr sz="1400" b="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7695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371599" y="1201368"/>
            <a:ext cx="3083443" cy="3429000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45421" y="1668082"/>
            <a:ext cx="3803267" cy="2960274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1400" b="0"/>
            </a:lvl1pPr>
            <a:lvl2pPr marL="400050" indent="0">
              <a:spcBef>
                <a:spcPts val="500"/>
              </a:spcBef>
              <a:buFontTx/>
              <a:buNone/>
              <a:defRPr sz="1400"/>
            </a:lvl2pPr>
            <a:lvl3pPr marL="800100" indent="0">
              <a:spcBef>
                <a:spcPts val="500"/>
              </a:spcBef>
              <a:buFontTx/>
              <a:buNone/>
              <a:defRPr sz="1400"/>
            </a:lvl3pPr>
            <a:lvl4pPr marL="1143000" indent="0">
              <a:spcBef>
                <a:spcPts val="500"/>
              </a:spcBef>
              <a:buFontTx/>
              <a:buNone/>
              <a:defRPr sz="1400"/>
            </a:lvl4pPr>
            <a:lvl5pPr marL="1485900" indent="0">
              <a:spcBef>
                <a:spcPts val="500"/>
              </a:spcBef>
              <a:buFontTx/>
              <a:buNone/>
              <a:defRPr sz="1400" b="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 bwMode="gray">
          <a:xfrm>
            <a:off x="4742121" y="1203324"/>
            <a:ext cx="3803478" cy="483966"/>
          </a:xfrm>
        </p:spPr>
        <p:txBody>
          <a:bodyPr bIns="45720" anchor="b" anchorCtr="0"/>
          <a:lstStyle>
            <a:lvl1pPr marL="0" indent="0">
              <a:spcBef>
                <a:spcPts val="1000"/>
              </a:spcBef>
              <a:buFontTx/>
              <a:buNone/>
              <a:defRPr sz="1400" b="1"/>
            </a:lvl1pPr>
            <a:lvl2pPr marL="400050" indent="0">
              <a:spcBef>
                <a:spcPts val="500"/>
              </a:spcBef>
              <a:buFontTx/>
              <a:buNone/>
              <a:defRPr sz="1400" b="1"/>
            </a:lvl2pPr>
            <a:lvl3pPr marL="800100" indent="0">
              <a:spcBef>
                <a:spcPts val="500"/>
              </a:spcBef>
              <a:buFontTx/>
              <a:buNone/>
              <a:defRPr sz="1400" b="1"/>
            </a:lvl3pPr>
            <a:lvl4pPr marL="1143000" indent="0">
              <a:spcBef>
                <a:spcPts val="500"/>
              </a:spcBef>
              <a:buFontTx/>
              <a:buNone/>
              <a:defRPr sz="1400" b="1"/>
            </a:lvl4pPr>
            <a:lvl5pPr marL="1485900" indent="0">
              <a:spcBef>
                <a:spcPts val="500"/>
              </a:spcBef>
              <a:buFontTx/>
              <a:buNone/>
              <a:defRPr sz="1400" b="1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2093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164946" y="1203324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942417" y="1203324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1371600" y="1201368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 bwMode="gray">
          <a:xfrm>
            <a:off x="6698511" y="1668082"/>
            <a:ext cx="1850178" cy="2960274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1400" b="0"/>
            </a:lvl1pPr>
            <a:lvl2pPr marL="400050" indent="0">
              <a:spcBef>
                <a:spcPts val="500"/>
              </a:spcBef>
              <a:buFontTx/>
              <a:buNone/>
              <a:defRPr sz="1400"/>
            </a:lvl2pPr>
            <a:lvl3pPr marL="800100" indent="0">
              <a:spcBef>
                <a:spcPts val="500"/>
              </a:spcBef>
              <a:buFontTx/>
              <a:buNone/>
              <a:defRPr sz="1400"/>
            </a:lvl3pPr>
            <a:lvl4pPr marL="1143000" indent="0">
              <a:spcBef>
                <a:spcPts val="500"/>
              </a:spcBef>
              <a:buFontTx/>
              <a:buNone/>
              <a:defRPr sz="1400"/>
            </a:lvl4pPr>
            <a:lvl5pPr marL="1485900" indent="0">
              <a:spcBef>
                <a:spcPts val="500"/>
              </a:spcBef>
              <a:buFontTx/>
              <a:buNone/>
              <a:defRPr sz="1400" b="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698511" y="1203324"/>
            <a:ext cx="1847088" cy="483966"/>
          </a:xfrm>
        </p:spPr>
        <p:txBody>
          <a:bodyPr bIns="45720" anchor="b" anchorCtr="0"/>
          <a:lstStyle>
            <a:lvl1pPr marL="0" indent="0">
              <a:spcBef>
                <a:spcPts val="1000"/>
              </a:spcBef>
              <a:buFontTx/>
              <a:buNone/>
              <a:defRPr sz="1400" b="1"/>
            </a:lvl1pPr>
            <a:lvl2pPr marL="400050" indent="0">
              <a:spcBef>
                <a:spcPts val="500"/>
              </a:spcBef>
              <a:buFontTx/>
              <a:buNone/>
              <a:defRPr sz="1400" b="1"/>
            </a:lvl2pPr>
            <a:lvl3pPr marL="800100" indent="0">
              <a:spcBef>
                <a:spcPts val="500"/>
              </a:spcBef>
              <a:buFontTx/>
              <a:buNone/>
              <a:defRPr sz="1400" b="1"/>
            </a:lvl3pPr>
            <a:lvl4pPr marL="1143000" indent="0">
              <a:spcBef>
                <a:spcPts val="500"/>
              </a:spcBef>
              <a:buFontTx/>
              <a:buNone/>
              <a:defRPr sz="1400" b="1"/>
            </a:lvl4pPr>
            <a:lvl5pPr marL="1485900" indent="0">
              <a:spcBef>
                <a:spcPts val="500"/>
              </a:spcBef>
              <a:buFontTx/>
              <a:buNone/>
              <a:defRPr sz="1400" b="1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76707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164946" y="1203324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942417" y="1203324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1371600" y="1201368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1276350" y="2922852"/>
            <a:ext cx="6895288" cy="346843"/>
          </a:xfrm>
        </p:spPr>
        <p:txBody>
          <a:bodyPr bIns="0" anchor="b" anchorCtr="0"/>
          <a:lstStyle>
            <a:lvl1pPr marL="0" indent="0">
              <a:spcBef>
                <a:spcPts val="1000"/>
              </a:spcBef>
              <a:buFontTx/>
              <a:buNone/>
              <a:defRPr sz="1400" b="1"/>
            </a:lvl1pPr>
            <a:lvl2pPr marL="400050" indent="0">
              <a:spcBef>
                <a:spcPts val="500"/>
              </a:spcBef>
              <a:buFontTx/>
              <a:buNone/>
              <a:defRPr sz="1400" b="1"/>
            </a:lvl2pPr>
            <a:lvl3pPr marL="800100" indent="0">
              <a:spcBef>
                <a:spcPts val="500"/>
              </a:spcBef>
              <a:buFontTx/>
              <a:buNone/>
              <a:defRPr sz="1400" b="1"/>
            </a:lvl3pPr>
            <a:lvl4pPr marL="1143000" indent="0">
              <a:spcBef>
                <a:spcPts val="500"/>
              </a:spcBef>
              <a:buFontTx/>
              <a:buNone/>
              <a:defRPr sz="1400" b="1"/>
            </a:lvl4pPr>
            <a:lvl5pPr marL="1485900" indent="0">
              <a:spcBef>
                <a:spcPts val="500"/>
              </a:spcBef>
              <a:buFontTx/>
              <a:buNone/>
              <a:defRPr sz="1400" b="1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 bwMode="gray">
          <a:xfrm>
            <a:off x="1276350" y="3301225"/>
            <a:ext cx="6895288" cy="1329513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1400" b="0"/>
            </a:lvl1pPr>
            <a:lvl2pPr marL="400050" indent="0">
              <a:spcBef>
                <a:spcPts val="500"/>
              </a:spcBef>
              <a:buFontTx/>
              <a:buNone/>
              <a:defRPr sz="1400" b="1"/>
            </a:lvl2pPr>
            <a:lvl3pPr marL="800100" indent="0">
              <a:spcBef>
                <a:spcPts val="500"/>
              </a:spcBef>
              <a:buFontTx/>
              <a:buNone/>
              <a:defRPr sz="1400" b="1"/>
            </a:lvl3pPr>
            <a:lvl4pPr marL="1143000" indent="0">
              <a:spcBef>
                <a:spcPts val="500"/>
              </a:spcBef>
              <a:buFontTx/>
              <a:buNone/>
              <a:defRPr sz="1400" b="1"/>
            </a:lvl4pPr>
            <a:lvl5pPr marL="1485900" indent="0">
              <a:spcBef>
                <a:spcPts val="500"/>
              </a:spcBef>
              <a:buFontTx/>
              <a:buNone/>
              <a:defRPr sz="1400" b="1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719888" y="1203324"/>
            <a:ext cx="1552354" cy="1541832"/>
          </a:xfrm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76350" y="563521"/>
            <a:ext cx="7272338" cy="222471"/>
          </a:xfrm>
        </p:spPr>
        <p:txBody>
          <a:bodyPr/>
          <a:lstStyle>
            <a:lvl1pPr marL="0" indent="0">
              <a:buFontTx/>
              <a:buNone/>
              <a:defRPr sz="1600" b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74008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76350" y="1202532"/>
            <a:ext cx="7272339" cy="342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7840664" y="4662886"/>
            <a:ext cx="803275" cy="22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68871" y="597665"/>
            <a:ext cx="7785762" cy="2743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2"/>
              </a:gs>
            </a:gsLst>
            <a:lin ang="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76348" y="167090"/>
            <a:ext cx="7272340" cy="39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1104" y="13942"/>
            <a:ext cx="750271" cy="902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27" r:id="rId2"/>
    <p:sldLayoutId id="2147483711" r:id="rId3"/>
    <p:sldLayoutId id="2147483702" r:id="rId4"/>
    <p:sldLayoutId id="2147483712" r:id="rId5"/>
    <p:sldLayoutId id="2147483730" r:id="rId6"/>
    <p:sldLayoutId id="2147483731" r:id="rId7"/>
    <p:sldLayoutId id="2147483734" r:id="rId8"/>
    <p:sldLayoutId id="2147483732" r:id="rId9"/>
    <p:sldLayoutId id="2147483704" r:id="rId10"/>
    <p:sldLayoutId id="2147483705" r:id="rId11"/>
    <p:sldLayoutId id="2147483733" r:id="rId12"/>
    <p:sldLayoutId id="2147483735" r:id="rId13"/>
    <p:sldLayoutId id="2147483736" r:id="rId14"/>
  </p:sldLayoutIdLst>
  <p:transition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4"/>
        </a:buClr>
        <a:buChar char="•"/>
        <a:defRPr sz="1800" b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4"/>
        </a:buClr>
        <a:buChar char="–"/>
        <a:defRPr sz="1600">
          <a:solidFill>
            <a:schemeClr val="tx2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4"/>
        </a:buClr>
        <a:buChar char="•"/>
        <a:defRPr sz="1400">
          <a:solidFill>
            <a:schemeClr val="tx2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4"/>
        </a:buClr>
        <a:buChar char="–"/>
        <a:defRPr sz="1400">
          <a:solidFill>
            <a:schemeClr val="tx2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4"/>
        </a:buClr>
        <a:buChar char="•"/>
        <a:defRPr sz="1400" b="0" i="1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MaturityIndexes/Security_Services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MaturityIndexes/Security_Services_Capability_Maturity_Index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MaturityIndexes/Security_Services_Architectural_Maturity_Index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dept-cis/RABET-V-Pilot/blob/master/WorkingModel/MaturityIndexes/Software_Development_Maturity_Index.md" TargetMode="External"/><Relationship Id="rId2" Type="http://schemas.openxmlformats.org/officeDocument/2006/relationships/hyperlink" Target="https://owaspsamm.org/mode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t-dept-cis/RABET-V-Pilot/blob/master/WorkingModel/Activities/Product_Verification_Process.md" TargetMode="External"/><Relationship Id="rId3" Type="http://schemas.openxmlformats.org/officeDocument/2006/relationships/hyperlink" Target="https://github.com/it-dept-cis/RABET-V-Pilot/blob/master/WorkingModel/Activities/Submission_Review_Process.md" TargetMode="External"/><Relationship Id="rId7" Type="http://schemas.openxmlformats.org/officeDocument/2006/relationships/hyperlink" Target="https://github.com/it-dept-cis/RABET-V-Pilot/blob/master/WorkingModel/Activities/Testing_Rules_Determination.md" TargetMode="External"/><Relationship Id="rId2" Type="http://schemas.openxmlformats.org/officeDocument/2006/relationships/hyperlink" Target="https://github.com/it-dept-cis/RABET-V-Pilot/blob/master/WorkingModel/Activities/Provider_Submissio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-dept-cis/RABET-V-Pilot/blob/master/WorkingModel/Activities/Security_Claims_Validation.md" TargetMode="External"/><Relationship Id="rId5" Type="http://schemas.openxmlformats.org/officeDocument/2006/relationships/hyperlink" Target="https://github.com/it-dept-cis/RABET-V-Pilot/blob/master/WorkingModel/Activities/Architecture_Review_Methodology.md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github.com/it-dept-cis/RABET-V-Pilot/blob/master/WorkingModel/Activities/Process_Assessment_Methodology.md" TargetMode="External"/><Relationship Id="rId9" Type="http://schemas.openxmlformats.org/officeDocument/2006/relationships/hyperlink" Target="https://github.com/it-dept-cis/RABET-V-Pilot/blob/master/WorkingModel/Activities/Reporting_Process.m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Provider_Submission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Submission_Review_Process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Process_Assessment_Methodology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Architecture_Review_Methodology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Architecture_Review_Methodology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Security_Claims_Validation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Testing_Rules_Determination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t-dept-cis/RABET-V-Pilot/blob/master/WorkingModel/Activities/Testing_Rules_Determination.md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Product_Verification_Process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Reporting_Process.m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Katy@turnout.rocks" TargetMode="External"/><Relationship Id="rId2" Type="http://schemas.openxmlformats.org/officeDocument/2006/relationships/hyperlink" Target="mailto:Aaron.Wilson@cisecurity.or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dept-cis/RABET-V-Pilot/blob/master/WorkingModel/Activities/Submission_Review_Process.md" TargetMode="External"/><Relationship Id="rId2" Type="http://schemas.openxmlformats.org/officeDocument/2006/relationships/hyperlink" Target="https://github.com/it-dept-cis/RABET-V-Pilot/blob/master/WorkingModel/Activities/Provider_Submissio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dept-cis/RABET-V-Pilot/blob/master/WorkingModel/Activities/Architecture_Review_Methodology.md" TargetMode="External"/><Relationship Id="rId2" Type="http://schemas.openxmlformats.org/officeDocument/2006/relationships/hyperlink" Target="https://github.com/it-dept-cis/RABET-V-Pilot/blob/master/WorkingModel/Activities/Process_Assessment_Methodology.m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dept-cis/RABET-V-Pilot/blob/master/WorkingModel/Activities/Testing_Rules_Determination.md" TargetMode="External"/><Relationship Id="rId2" Type="http://schemas.openxmlformats.org/officeDocument/2006/relationships/hyperlink" Target="https://github.com/it-dept-cis/RABET-V-Pilot/blob/master/WorkingModel/Activities/Security_Claims_Validation.m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Product_Verification_Process.m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Activities/Reporting_Process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README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-dept-cis/RABET-V-Pilot/blob/master/WorkingModel/MaturityIndexes/Security_Service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279506" y="3589062"/>
            <a:ext cx="7307282" cy="820100"/>
          </a:xfrm>
        </p:spPr>
        <p:txBody>
          <a:bodyPr/>
          <a:lstStyle/>
          <a:p>
            <a:r>
              <a:rPr lang="en-US" dirty="0"/>
              <a:t>Aaron Wilson, Sr. Director of Election Security </a:t>
            </a:r>
          </a:p>
          <a:p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825500" y="1762125"/>
            <a:ext cx="7723187" cy="9048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RABET-V Pilot Program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accent5"/>
                </a:solidFill>
              </a:rPr>
              <a:t>April Update</a:t>
            </a:r>
            <a:endParaRPr lang="en-US" sz="2400" dirty="0">
              <a:solidFill>
                <a:schemeClr val="accent5"/>
              </a:solidFill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32034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41AFC-9F15-4849-BACE-AFFF5A2D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Injection Prevention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Key/Secret/Credentials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Session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Logging/Alerting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Integrity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Confidentiality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Boundary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Integrity Protection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679BA-EFD3-4041-A1C8-BAC4A4F6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Security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4E0C9-B4BD-4285-8C41-89ECAFDDBCFC}"/>
              </a:ext>
            </a:extLst>
          </p:cNvPr>
          <p:cNvSpPr/>
          <p:nvPr/>
        </p:nvSpPr>
        <p:spPr>
          <a:xfrm>
            <a:off x="941696" y="4702332"/>
            <a:ext cx="6858000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https://github.com/it-dept-cis/RABET-V-Pilot/blob/master/WorkingModel/MaturityIndexes/Security_Services.md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67173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A84A12-0F85-4608-93EA-A0C87401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920885"/>
            <a:ext cx="5147075" cy="37094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Indicate how will the product meets the security requirements</a:t>
            </a:r>
          </a:p>
          <a:p>
            <a:r>
              <a:rPr lang="en-US" dirty="0"/>
              <a:t>Scores may change for each product revision</a:t>
            </a:r>
          </a:p>
          <a:p>
            <a:r>
              <a:rPr lang="en-US" dirty="0"/>
              <a:t>Security requirements derived from Security Best Practices for Non-Voting Election Technology</a:t>
            </a:r>
          </a:p>
          <a:p>
            <a:r>
              <a:rPr lang="en-US" dirty="0">
                <a:latin typeface="Calibri"/>
                <a:cs typeface="Calibri"/>
              </a:rPr>
              <a:t>Maturity model based on requirements assigned to maturity levels 1-3</a:t>
            </a:r>
          </a:p>
          <a:p>
            <a:r>
              <a:rPr lang="en-US" dirty="0">
                <a:latin typeface="Calibri"/>
                <a:cs typeface="Calibri"/>
              </a:rPr>
              <a:t>Maturity scores range from 0-3, where 3 is the best</a:t>
            </a:r>
          </a:p>
          <a:p>
            <a:r>
              <a:rPr lang="en-US" dirty="0">
                <a:latin typeface="Calibri"/>
                <a:cs typeface="Calibri"/>
              </a:rPr>
              <a:t>Green, yellow, red score ranges will be published to help interpret results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78D67-D618-4A71-9991-0925705B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47" y="203411"/>
            <a:ext cx="7785766" cy="650477"/>
          </a:xfrm>
        </p:spPr>
        <p:txBody>
          <a:bodyPr/>
          <a:lstStyle/>
          <a:p>
            <a:r>
              <a:rPr lang="en-US" dirty="0"/>
              <a:t>Security Service Capability Maturity (SSCM)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9BE82-75EC-4500-A670-1E55A135BEBA}"/>
              </a:ext>
            </a:extLst>
          </p:cNvPr>
          <p:cNvSpPr/>
          <p:nvPr/>
        </p:nvSpPr>
        <p:spPr>
          <a:xfrm>
            <a:off x="375314" y="4697339"/>
            <a:ext cx="8113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https://github.com/it-dept-cis/RABET-V-Pilot/blob/master/WorkingModel/MaturityIndexes/Security_Services_Capability_Maturity_Index.md</a:t>
            </a:r>
            <a:endParaRPr lang="en-US" sz="1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C2B8AA-031A-40D4-84D1-AD511F9E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08173"/>
              </p:ext>
            </p:extLst>
          </p:nvPr>
        </p:nvGraphicFramePr>
        <p:xfrm>
          <a:off x="6506764" y="761999"/>
          <a:ext cx="2501381" cy="38788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1948">
                  <a:extLst>
                    <a:ext uri="{9D8B030D-6E8A-4147-A177-3AD203B41FA5}">
                      <a16:colId xmlns:a16="http://schemas.microsoft.com/office/drawing/2014/main" val="3273011102"/>
                    </a:ext>
                  </a:extLst>
                </a:gridCol>
                <a:gridCol w="599433">
                  <a:extLst>
                    <a:ext uri="{9D8B030D-6E8A-4147-A177-3AD203B41FA5}">
                      <a16:colId xmlns:a16="http://schemas.microsoft.com/office/drawing/2014/main" val="4277600405"/>
                    </a:ext>
                  </a:extLst>
                </a:gridCol>
              </a:tblGrid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Security Service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32038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2605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1171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Injection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26270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noProof="0" dirty="0"/>
                        <a:t>Key/Secret/Credentials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8179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User Session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82841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Logging/Alerting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2930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Data Integrity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73915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Data Confidentiality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60814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Boundary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52244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System Integrity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1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7216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56404-548E-48B6-990B-A8CE60A3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920885"/>
            <a:ext cx="5123262" cy="37094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Indicates how well the product’s architecture is built to provide the security service capability</a:t>
            </a:r>
          </a:p>
          <a:p>
            <a:r>
              <a:rPr lang="en-US" dirty="0"/>
              <a:t>Measures reliability and resilience to other system changes</a:t>
            </a:r>
          </a:p>
          <a:p>
            <a:r>
              <a:rPr lang="en-US" dirty="0">
                <a:latin typeface="Calibri"/>
                <a:cs typeface="Calibri"/>
              </a:rPr>
              <a:t>Maturity model built unique for RABET-V, covers Security Service Construction and Usage</a:t>
            </a:r>
          </a:p>
          <a:p>
            <a:r>
              <a:rPr lang="en-US" dirty="0"/>
              <a:t>Scores range from 0-3, where 3 is the best</a:t>
            </a:r>
          </a:p>
          <a:p>
            <a:r>
              <a:rPr lang="en-US" dirty="0">
                <a:latin typeface="Calibri"/>
                <a:cs typeface="Calibri"/>
              </a:rPr>
              <a:t>Green, yellow, red score ranges will be published to help interpret results</a:t>
            </a:r>
            <a:endParaRPr lang="en-US" dirty="0"/>
          </a:p>
          <a:p>
            <a:r>
              <a:rPr lang="en-US" dirty="0"/>
              <a:t>Scores only change when the Architecture Review activity is executed</a:t>
            </a:r>
          </a:p>
          <a:p>
            <a:r>
              <a:rPr lang="en-US" dirty="0"/>
              <a:t>Used heavily in the Testing Rules Determination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3EC79-5BA0-464C-AC5A-A13F5DBA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203411"/>
            <a:ext cx="8311485" cy="650477"/>
          </a:xfrm>
        </p:spPr>
        <p:txBody>
          <a:bodyPr/>
          <a:lstStyle/>
          <a:p>
            <a:r>
              <a:rPr lang="en-US" dirty="0"/>
              <a:t>Security Service Architectural Maturity (SSAM)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BA016-2FE0-4B76-AB07-570713AB7B31}"/>
              </a:ext>
            </a:extLst>
          </p:cNvPr>
          <p:cNvSpPr/>
          <p:nvPr/>
        </p:nvSpPr>
        <p:spPr>
          <a:xfrm>
            <a:off x="0" y="4664462"/>
            <a:ext cx="87875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https://github.com/it-dept-cis/RABET-V-Pilot/blob/master/WorkingModel/MaturityIndexes/Security_Services_Architectural_Maturity_Index.md</a:t>
            </a:r>
            <a:endParaRPr lang="en-US" sz="1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6D867-2BAE-418B-B60F-B42E6AAC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94972"/>
              </p:ext>
            </p:extLst>
          </p:nvPr>
        </p:nvGraphicFramePr>
        <p:xfrm>
          <a:off x="6506764" y="761999"/>
          <a:ext cx="2501381" cy="39267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1948">
                  <a:extLst>
                    <a:ext uri="{9D8B030D-6E8A-4147-A177-3AD203B41FA5}">
                      <a16:colId xmlns:a16="http://schemas.microsoft.com/office/drawing/2014/main" val="3273011102"/>
                    </a:ext>
                  </a:extLst>
                </a:gridCol>
                <a:gridCol w="599433">
                  <a:extLst>
                    <a:ext uri="{9D8B030D-6E8A-4147-A177-3AD203B41FA5}">
                      <a16:colId xmlns:a16="http://schemas.microsoft.com/office/drawing/2014/main" val="4277600405"/>
                    </a:ext>
                  </a:extLst>
                </a:gridCol>
              </a:tblGrid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Security Service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32038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2605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1171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Injection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26270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noProof="0" dirty="0"/>
                        <a:t>Key/Secret/Credentials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8179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User Session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82841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Logging/Alerting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2930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Data Integrity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73915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Data Confidentiality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60814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Boundary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52244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System Integrity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1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762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B0308-45CB-4EF5-AA1C-2CAEBCCF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920885"/>
            <a:ext cx="5033965" cy="37094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Indicates the maturity of the providers software development process for security and usability</a:t>
            </a:r>
          </a:p>
          <a:p>
            <a:r>
              <a:rPr lang="en-US" dirty="0"/>
              <a:t>Based on OWASP </a:t>
            </a:r>
            <a:r>
              <a:rPr lang="en-US" dirty="0">
                <a:hlinkClick r:id="rId2"/>
              </a:rPr>
              <a:t>Software Assurance Maturity Model (SAMM)</a:t>
            </a:r>
            <a:r>
              <a:rPr lang="en-US" dirty="0"/>
              <a:t>, added usability/accessibility </a:t>
            </a:r>
          </a:p>
          <a:p>
            <a:r>
              <a:rPr lang="en-US" dirty="0"/>
              <a:t>Maturity Model provided by SAMM</a:t>
            </a:r>
          </a:p>
          <a:p>
            <a:r>
              <a:rPr lang="en-US" dirty="0"/>
              <a:t>Scores range from 0-3, where 3 is the best</a:t>
            </a:r>
          </a:p>
          <a:p>
            <a:r>
              <a:rPr lang="en-US" dirty="0">
                <a:latin typeface="Calibri"/>
                <a:cs typeface="Calibri"/>
              </a:rPr>
              <a:t>Green, yellow, red score ranges will be published to help interpret results</a:t>
            </a:r>
            <a:endParaRPr lang="en-US" dirty="0"/>
          </a:p>
          <a:p>
            <a:r>
              <a:rPr lang="en-US" dirty="0"/>
              <a:t>Scores only change when the Process Assessment activity is executed</a:t>
            </a:r>
          </a:p>
          <a:p>
            <a:r>
              <a:rPr lang="en-US" dirty="0"/>
              <a:t>Used in the Testing Rules Determination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7F3A6-E4EF-4187-8C4F-B26EC810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Maturity (SDM)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C88FB-0BAC-4AA9-835D-8606F2774E03}"/>
              </a:ext>
            </a:extLst>
          </p:cNvPr>
          <p:cNvSpPr/>
          <p:nvPr/>
        </p:nvSpPr>
        <p:spPr>
          <a:xfrm>
            <a:off x="476996" y="4697339"/>
            <a:ext cx="83326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https://github.com/it-dept-cis/RABET-V-Pilot/blob/master/WorkingModel/MaturityIndexes/Software_Development_Maturity_Index.md</a:t>
            </a:r>
            <a:endParaRPr lang="en-US" sz="1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37DC5A-331F-4A37-8B06-F3B30837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74681"/>
              </p:ext>
            </p:extLst>
          </p:nvPr>
        </p:nvGraphicFramePr>
        <p:xfrm>
          <a:off x="6506764" y="761999"/>
          <a:ext cx="2501381" cy="248578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1948">
                  <a:extLst>
                    <a:ext uri="{9D8B030D-6E8A-4147-A177-3AD203B41FA5}">
                      <a16:colId xmlns:a16="http://schemas.microsoft.com/office/drawing/2014/main" val="3273011102"/>
                    </a:ext>
                  </a:extLst>
                </a:gridCol>
                <a:gridCol w="599433">
                  <a:extLst>
                    <a:ext uri="{9D8B030D-6E8A-4147-A177-3AD203B41FA5}">
                      <a16:colId xmlns:a16="http://schemas.microsoft.com/office/drawing/2014/main" val="4277600405"/>
                    </a:ext>
                  </a:extLst>
                </a:gridCol>
              </a:tblGrid>
              <a:tr h="3482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Software Development 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32038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2605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1171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26270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noProof="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8179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r>
                        <a:rPr lang="en-US" sz="10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82841"/>
                  </a:ext>
                </a:extLst>
              </a:tr>
              <a:tr h="3482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Usability/Accessibility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67935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A84A0-E472-4851-8FDF-C8DF08A8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Provider Submission</a:t>
            </a:r>
            <a:endParaRPr lang="en-US" dirty="0"/>
          </a:p>
          <a:p>
            <a:r>
              <a:rPr lang="en-US" dirty="0">
                <a:hlinkClick r:id="rId3"/>
              </a:rPr>
              <a:t>Submission Review Process</a:t>
            </a:r>
            <a:endParaRPr lang="en-US" dirty="0"/>
          </a:p>
          <a:p>
            <a:r>
              <a:rPr lang="en-US" dirty="0">
                <a:hlinkClick r:id="rId4"/>
              </a:rPr>
              <a:t>Process Assessment Methodology</a:t>
            </a:r>
            <a:endParaRPr lang="en-US" dirty="0"/>
          </a:p>
          <a:p>
            <a:r>
              <a:rPr lang="en-US" dirty="0">
                <a:hlinkClick r:id="rId5"/>
              </a:rPr>
              <a:t>Architecture Review Methodology</a:t>
            </a:r>
            <a:endParaRPr lang="en-US" dirty="0"/>
          </a:p>
          <a:p>
            <a:r>
              <a:rPr lang="en-US" dirty="0">
                <a:hlinkClick r:id="rId6"/>
              </a:rPr>
              <a:t>Security Claims Validation</a:t>
            </a:r>
            <a:endParaRPr lang="en-US" dirty="0"/>
          </a:p>
          <a:p>
            <a:r>
              <a:rPr lang="en-US" dirty="0">
                <a:hlinkClick r:id="rId7"/>
              </a:rPr>
              <a:t>Testing Rules Determination</a:t>
            </a:r>
            <a:endParaRPr lang="en-US" dirty="0"/>
          </a:p>
          <a:p>
            <a:r>
              <a:rPr lang="en-US" dirty="0">
                <a:hlinkClick r:id="rId8"/>
              </a:rPr>
              <a:t>Product Verification Process</a:t>
            </a:r>
            <a:endParaRPr lang="en-US" dirty="0"/>
          </a:p>
          <a:p>
            <a:r>
              <a:rPr lang="en-US" dirty="0">
                <a:hlinkClick r:id="rId9"/>
              </a:rPr>
              <a:t>Reporting Process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D8857-01CC-44B9-A1AE-49869272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RABET-V Activities</a:t>
            </a:r>
          </a:p>
        </p:txBody>
      </p:sp>
      <p:pic>
        <p:nvPicPr>
          <p:cNvPr id="4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DA1266D5-8350-4C56-934F-FF4E2EBF1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1710" y="557163"/>
            <a:ext cx="3162290" cy="44880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4990530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D685C-FD9B-4895-83A7-268A814DDD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Detailed Activities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3127879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DD6AD-6241-48B0-B725-DD68B4FE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Submission</a:t>
            </a:r>
          </a:p>
          <a:p>
            <a:pPr lvl="1"/>
            <a:r>
              <a:rPr lang="en-US" dirty="0"/>
              <a:t>Product Goals</a:t>
            </a:r>
          </a:p>
          <a:p>
            <a:pPr lvl="1"/>
            <a:r>
              <a:rPr lang="en-US" dirty="0"/>
              <a:t>Expected Usage</a:t>
            </a:r>
          </a:p>
          <a:p>
            <a:pPr lvl="1"/>
            <a:r>
              <a:rPr lang="en-US" dirty="0"/>
              <a:t>Product Security Claims*</a:t>
            </a:r>
          </a:p>
          <a:p>
            <a:pPr lvl="1"/>
            <a:r>
              <a:rPr lang="en-US" dirty="0"/>
              <a:t>Process Descriptions*</a:t>
            </a:r>
          </a:p>
          <a:p>
            <a:pPr lvl="1"/>
            <a:r>
              <a:rPr lang="en-US" dirty="0"/>
              <a:t>Architecture Documentation and Diagrams*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components*</a:t>
            </a:r>
          </a:p>
          <a:p>
            <a:r>
              <a:rPr lang="en-US" dirty="0"/>
              <a:t>Revision Submissions</a:t>
            </a:r>
          </a:p>
          <a:p>
            <a:pPr lvl="1"/>
            <a:r>
              <a:rPr lang="en-US" dirty="0"/>
              <a:t>Change List, with version numbers</a:t>
            </a:r>
          </a:p>
          <a:p>
            <a:pPr lvl="1"/>
            <a:r>
              <a:rPr lang="en-US" dirty="0"/>
              <a:t>Desired Deployment Date</a:t>
            </a:r>
          </a:p>
          <a:p>
            <a:pPr lvl="1"/>
            <a:r>
              <a:rPr lang="en-US" dirty="0"/>
              <a:t>Development Artifacts</a:t>
            </a:r>
          </a:p>
          <a:p>
            <a:pPr lvl="1"/>
            <a:r>
              <a:rPr lang="en-US" dirty="0"/>
              <a:t>Updates to initial submission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0A1A8-2E8A-4F25-BCBA-F4B5102A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Submission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35CFB-6E87-4480-BDA8-E5B964EC3EEE}"/>
              </a:ext>
            </a:extLst>
          </p:cNvPr>
          <p:cNvSpPr txBox="1"/>
          <p:nvPr/>
        </p:nvSpPr>
        <p:spPr bwMode="auto">
          <a:xfrm>
            <a:off x="5286376" y="561006"/>
            <a:ext cx="3729037" cy="6504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*Not expecting full submissions in pilot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D8909-5112-4259-B753-69C9CC19FE1F}"/>
              </a:ext>
            </a:extLst>
          </p:cNvPr>
          <p:cNvSpPr/>
          <p:nvPr/>
        </p:nvSpPr>
        <p:spPr>
          <a:xfrm>
            <a:off x="910829" y="4693545"/>
            <a:ext cx="8751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https://github.com/it-dept-cis/RABET-V-Pilot/blob/master/WorkingModel/Activities/Provider_Submission.md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729941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EC5143-B957-48F6-846E-D1B7E1DD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package for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change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</a:t>
            </a:r>
            <a:r>
              <a:rPr lang="en-US"/>
              <a:t>Process Assessment </a:t>
            </a:r>
            <a:r>
              <a:rPr lang="en-US" dirty="0"/>
              <a:t>activity is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Architecture Review activity is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Security Claims Validation activity is necessary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75F80-AD66-46DF-ABD1-3BF6D566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Review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0F08A-F723-4A75-8C06-A0D0CCCF5C6B}"/>
              </a:ext>
            </a:extLst>
          </p:cNvPr>
          <p:cNvSpPr/>
          <p:nvPr/>
        </p:nvSpPr>
        <p:spPr>
          <a:xfrm>
            <a:off x="1621631" y="4697339"/>
            <a:ext cx="6743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https://github.com/it-dept-cis/RABET-V-Pilot/blob/master/WorkingModel/Activities/Submission_Review_Process.md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574916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F7A8DA-6E18-443F-A136-0894C66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Determines the Software Development Maturity Scores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Verification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Determines whether key development artifacts are reliable</a:t>
            </a:r>
          </a:p>
          <a:p>
            <a:pPr lvl="1"/>
            <a:r>
              <a:rPr lang="en-US" dirty="0"/>
              <a:t>Change List</a:t>
            </a:r>
          </a:p>
          <a:p>
            <a:pPr lvl="1"/>
            <a:r>
              <a:rPr lang="en-US" dirty="0"/>
              <a:t>Automated configuration verification results</a:t>
            </a:r>
          </a:p>
          <a:p>
            <a:pPr lvl="1"/>
            <a:r>
              <a:rPr lang="en-US" dirty="0"/>
              <a:t>Automated source code unit test results</a:t>
            </a:r>
          </a:p>
          <a:p>
            <a:pPr lvl="1"/>
            <a:r>
              <a:rPr lang="en-US" dirty="0"/>
              <a:t>Automated vulnerability test results</a:t>
            </a:r>
          </a:p>
          <a:p>
            <a:pPr lvl="1"/>
            <a:r>
              <a:rPr lang="en-US" dirty="0"/>
              <a:t>Security event audit logs </a:t>
            </a:r>
          </a:p>
          <a:p>
            <a:pPr lvl="1"/>
            <a:r>
              <a:rPr lang="en-US" dirty="0"/>
              <a:t>3rd Party security analysis results (automated or manual)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937F-7134-4B08-BFA3-8EDE392A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Assessment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880C7-A999-4868-AC62-DC99F707600A}"/>
              </a:ext>
            </a:extLst>
          </p:cNvPr>
          <p:cNvSpPr/>
          <p:nvPr/>
        </p:nvSpPr>
        <p:spPr>
          <a:xfrm>
            <a:off x="934873" y="4697339"/>
            <a:ext cx="8393372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https://github.com/it-dept-cis/RABET-V-Pilot/blob/master/WorkingModel/Activities/Process_Assessment_Methodology.md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1249493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E8643-6E9D-48F5-92EF-8AD30406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927709"/>
            <a:ext cx="7272339" cy="3709457"/>
          </a:xfrm>
        </p:spPr>
        <p:txBody>
          <a:bodyPr>
            <a:normAutofit/>
          </a:bodyPr>
          <a:lstStyle/>
          <a:p>
            <a:r>
              <a:rPr lang="en-US" dirty="0"/>
              <a:t>Produces</a:t>
            </a:r>
          </a:p>
          <a:p>
            <a:pPr lvl="1"/>
            <a:r>
              <a:rPr lang="en-US" dirty="0"/>
              <a:t>Security Service Architecture (i.e. component mapping)</a:t>
            </a:r>
          </a:p>
          <a:p>
            <a:pPr lvl="1"/>
            <a:r>
              <a:rPr lang="en-US" dirty="0"/>
              <a:t>Security Service Architectural Maturity Scores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Perform threat analysis to understand architecture and threats</a:t>
            </a:r>
          </a:p>
          <a:p>
            <a:pPr lvl="1"/>
            <a:r>
              <a:rPr lang="en-US" dirty="0"/>
              <a:t>Identify main system and software level components</a:t>
            </a:r>
          </a:p>
          <a:p>
            <a:pPr lvl="1"/>
            <a:r>
              <a:rPr lang="en-US" dirty="0"/>
              <a:t>Simplify which one's impact security</a:t>
            </a:r>
          </a:p>
          <a:p>
            <a:pPr lvl="1"/>
            <a:r>
              <a:rPr lang="en-US" dirty="0"/>
              <a:t>Assess the maturity of the product’s approach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9CD86-406A-4666-8DBB-98882CA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BA36C-2026-44E8-8B0E-848CEAD626DE}"/>
              </a:ext>
            </a:extLst>
          </p:cNvPr>
          <p:cNvSpPr/>
          <p:nvPr/>
        </p:nvSpPr>
        <p:spPr>
          <a:xfrm>
            <a:off x="595311" y="4637166"/>
            <a:ext cx="85776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https://github.com/it-dept-cis/RABET-V-Pilot/blob/master/WorkingModel/Activities/Architecture_Review_Methodology.md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821800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5CBAD-1A5E-4C26-85C6-78F852C4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flexible, rapid, and cost-efficient process for verifying non-voting election systems for</a:t>
            </a:r>
          </a:p>
          <a:p>
            <a:pPr lvl="1"/>
            <a:r>
              <a:rPr lang="en-US" dirty="0"/>
              <a:t>Initial product version</a:t>
            </a:r>
          </a:p>
          <a:p>
            <a:pPr lvl="1"/>
            <a:r>
              <a:rPr lang="en-US" dirty="0"/>
              <a:t>Subsequent product revisions</a:t>
            </a:r>
          </a:p>
          <a:p>
            <a:r>
              <a:rPr lang="en-US" dirty="0"/>
              <a:t>Non-Voting Election Technology</a:t>
            </a:r>
          </a:p>
          <a:p>
            <a:pPr lvl="1"/>
            <a:r>
              <a:rPr lang="en-US" dirty="0"/>
              <a:t>Electronic Pollbooks</a:t>
            </a:r>
          </a:p>
          <a:p>
            <a:pPr lvl="1"/>
            <a:r>
              <a:rPr lang="en-US" dirty="0"/>
              <a:t>Election Night Reporting</a:t>
            </a:r>
          </a:p>
          <a:p>
            <a:pPr lvl="1"/>
            <a:r>
              <a:rPr lang="en-US" dirty="0"/>
              <a:t>Electronic Ballot Delivery</a:t>
            </a:r>
          </a:p>
          <a:p>
            <a:pPr lvl="1"/>
            <a:r>
              <a:rPr lang="en-US" dirty="0"/>
              <a:t>Other internet-connected election administration technology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7B035A-2ECC-4D59-B616-CA72D14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RABET-V Goal</a:t>
            </a:r>
          </a:p>
        </p:txBody>
      </p:sp>
    </p:spTree>
    <p:extLst>
      <p:ext uri="{BB962C8B-B14F-4D97-AF65-F5344CB8AC3E}">
        <p14:creationId xmlns:p14="http://schemas.microsoft.com/office/powerpoint/2010/main" val="335079644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E8643-6E9D-48F5-92EF-8AD30406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927709"/>
            <a:ext cx="7272339" cy="370945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provider architecture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threat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system architecture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required security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software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threat analysis to component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threat analysis to sensitivity labels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security service labels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security service architectural maturity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security service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unmitigated threats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9CD86-406A-4666-8DBB-98882CA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67162-CE10-4A0F-B6F6-B9DE2D737118}"/>
              </a:ext>
            </a:extLst>
          </p:cNvPr>
          <p:cNvSpPr/>
          <p:nvPr/>
        </p:nvSpPr>
        <p:spPr>
          <a:xfrm>
            <a:off x="595311" y="4637166"/>
            <a:ext cx="85776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https://github.com/it-dept-cis/RABET-V-Pilot/blob/master/WorkingModel/Activities/Architecture_Review_Methodology.md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4949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E93C1-7E21-4629-AB97-73C222CA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Claims are against security requirements (Met, Partially Met, Not Met, N/A)</a:t>
            </a:r>
          </a:p>
          <a:p>
            <a:r>
              <a:rPr lang="en-US" b="1" dirty="0"/>
              <a:t>Threat analysis and security service mappings are used to validate the claims and determine sufficiency</a:t>
            </a:r>
          </a:p>
          <a:p>
            <a:r>
              <a:rPr lang="en-US" b="1" dirty="0"/>
              <a:t>Workflow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Review Product Goals, Expected Usage, and Product Functionality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Review Requirements listed as Not Applicable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Review Remaining Requirements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Determine Claim Sufficiency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AB3E2-EABF-452F-96DA-36DD6B51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Claims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613F1-CEBA-4202-AEC2-564DDA3461FF}"/>
              </a:ext>
            </a:extLst>
          </p:cNvPr>
          <p:cNvSpPr/>
          <p:nvPr/>
        </p:nvSpPr>
        <p:spPr>
          <a:xfrm>
            <a:off x="1152560" y="4824673"/>
            <a:ext cx="7519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https://github.com/it-dept-cis/RABET-V-Pilot/blob/master/WorkingModel/Activities/Security_Claims_Validation.md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455105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3A174B-24AD-4C3F-883C-76B5F8BF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output of previous activities</a:t>
            </a:r>
          </a:p>
          <a:p>
            <a:r>
              <a:rPr lang="en-US" dirty="0"/>
              <a:t>Builds “formula” for how to test the product</a:t>
            </a:r>
          </a:p>
          <a:p>
            <a:r>
              <a:rPr lang="en-US" dirty="0"/>
              <a:t>Uses a decision tree to capture the formula</a:t>
            </a:r>
          </a:p>
          <a:p>
            <a:pPr lvl="1"/>
            <a:r>
              <a:rPr lang="en-US" dirty="0"/>
              <a:t>Input: Individual changes</a:t>
            </a:r>
          </a:p>
          <a:p>
            <a:pPr lvl="1"/>
            <a:r>
              <a:rPr lang="en-US" dirty="0"/>
              <a:t>Output: Testing Approach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7C309-BADC-471D-8867-0FBDDEC3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Rules Determination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BA97D-FF4E-4C72-9D98-8EC631EE8063}"/>
              </a:ext>
            </a:extLst>
          </p:cNvPr>
          <p:cNvSpPr/>
          <p:nvPr/>
        </p:nvSpPr>
        <p:spPr>
          <a:xfrm>
            <a:off x="1336057" y="4630379"/>
            <a:ext cx="75608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https://github.com/it-dept-cis/RABET-V-Pilot/blob/master/WorkingModel/Activities/Testing_Rules_Determination.md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4950046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4533AD-BFA5-495A-89DD-BF388FA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Rules Determination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9B1BC-44E6-4647-9B85-D959CED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8" y="656949"/>
            <a:ext cx="4463672" cy="395327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51B14A-59F8-46A1-952A-C50AD41E010C}"/>
              </a:ext>
            </a:extLst>
          </p:cNvPr>
          <p:cNvGraphicFramePr/>
          <p:nvPr/>
        </p:nvGraphicFramePr>
        <p:xfrm>
          <a:off x="3896436" y="1153237"/>
          <a:ext cx="5067867" cy="357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D1FE5B-113D-47F2-A3B7-5D4BEC119046}"/>
              </a:ext>
            </a:extLst>
          </p:cNvPr>
          <p:cNvSpPr txBox="1"/>
          <p:nvPr/>
        </p:nvSpPr>
        <p:spPr bwMode="auto">
          <a:xfrm>
            <a:off x="4263651" y="853888"/>
            <a:ext cx="2683059" cy="2038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Test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1C0-804C-40A2-AD43-2E9B2E30B876}"/>
              </a:ext>
            </a:extLst>
          </p:cNvPr>
          <p:cNvSpPr/>
          <p:nvPr/>
        </p:nvSpPr>
        <p:spPr>
          <a:xfrm>
            <a:off x="1336057" y="4630379"/>
            <a:ext cx="75608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8"/>
              </a:rPr>
              <a:t>https://github.com/it-dept-cis/RABET-V-Pilot/blob/master/WorkingModel/Activities/Testing_Rules_Determination.md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455274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546A2-2C05-46D6-B707-9FFFD0C4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Produces Security Services Capability Maturity (SSCM) scores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Plan Generation</a:t>
            </a:r>
          </a:p>
          <a:p>
            <a:pPr lvl="1"/>
            <a:r>
              <a:rPr lang="en-US" dirty="0"/>
              <a:t>Verification Methods</a:t>
            </a:r>
          </a:p>
          <a:p>
            <a:pPr lvl="2"/>
            <a:r>
              <a:rPr lang="en-US" dirty="0"/>
              <a:t>Artifact Review</a:t>
            </a:r>
          </a:p>
          <a:p>
            <a:pPr lvl="2"/>
            <a:r>
              <a:rPr lang="en-US" dirty="0"/>
              <a:t>Automated Testing</a:t>
            </a:r>
          </a:p>
          <a:p>
            <a:pPr lvl="2"/>
            <a:r>
              <a:rPr lang="en-US" dirty="0"/>
              <a:t>Functional Testing</a:t>
            </a:r>
          </a:p>
          <a:p>
            <a:pPr lvl="2"/>
            <a:r>
              <a:rPr lang="en-US" dirty="0"/>
              <a:t>Penetration Testing</a:t>
            </a:r>
          </a:p>
          <a:p>
            <a:pPr lvl="1"/>
            <a:r>
              <a:rPr lang="en-US" dirty="0"/>
              <a:t>Initial Submission will perform full testing</a:t>
            </a:r>
          </a:p>
          <a:p>
            <a:pPr lvl="1"/>
            <a:r>
              <a:rPr lang="en-US" dirty="0"/>
              <a:t>Subsequent revisions testing will vary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Security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Sanity Test Product Requirements</a:t>
            </a:r>
          </a:p>
          <a:p>
            <a:r>
              <a:rPr lang="en-US" dirty="0"/>
              <a:t>Out of scope testing: acceptance, beta, usability,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D8379-4C38-46C9-A46A-5E4AC66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86649-DE68-4DA3-8933-6CB1301419EE}"/>
              </a:ext>
            </a:extLst>
          </p:cNvPr>
          <p:cNvSpPr/>
          <p:nvPr/>
        </p:nvSpPr>
        <p:spPr>
          <a:xfrm>
            <a:off x="1207825" y="4697339"/>
            <a:ext cx="76154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https://github.com/it-dept-cis/RABET-V-Pilot/blob/master/WorkingModel/Activities/Product_Verification_Process.md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60842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86BFF-92AE-4320-B301-9CC22AC2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of Product Verification Results and Determination</a:t>
            </a:r>
          </a:p>
          <a:p>
            <a:pPr lvl="1"/>
            <a:r>
              <a:rPr lang="en-US" dirty="0"/>
              <a:t>Verified</a:t>
            </a:r>
          </a:p>
          <a:p>
            <a:pPr lvl="1"/>
            <a:r>
              <a:rPr lang="en-US" dirty="0"/>
              <a:t>Conditional Verified</a:t>
            </a:r>
          </a:p>
          <a:p>
            <a:pPr lvl="1"/>
            <a:r>
              <a:rPr lang="en-US" dirty="0"/>
              <a:t>Returned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Provider Report Generation</a:t>
            </a:r>
          </a:p>
          <a:p>
            <a:pPr lvl="1"/>
            <a:r>
              <a:rPr lang="en-US" dirty="0"/>
              <a:t>Maturity Indexes Scores</a:t>
            </a:r>
          </a:p>
          <a:p>
            <a:pPr lvl="1"/>
            <a:r>
              <a:rPr lang="en-US" dirty="0"/>
              <a:t>Summary of Changes</a:t>
            </a:r>
          </a:p>
          <a:p>
            <a:pPr lvl="1"/>
            <a:r>
              <a:rPr lang="en-US" dirty="0"/>
              <a:t>Maturity Trends</a:t>
            </a:r>
          </a:p>
          <a:p>
            <a:pPr lvl="1"/>
            <a:r>
              <a:rPr lang="en-US" dirty="0"/>
              <a:t>Requirements Scores (Appendix)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Public Reporting Generation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FE150-A8D2-46C5-AA88-C69B6FCD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3C9E0-A068-4C65-B906-854294E37715}"/>
              </a:ext>
            </a:extLst>
          </p:cNvPr>
          <p:cNvSpPr/>
          <p:nvPr/>
        </p:nvSpPr>
        <p:spPr>
          <a:xfrm>
            <a:off x="1883391" y="4697339"/>
            <a:ext cx="69671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https://github.com/it-dept-cis/RABET-V-Pilot/blob/master/WorkingModel/Activities/Reporting_Process.md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751227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E92E-8B88-4B8A-B97E-C7977D2C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Review – pick the option that works best for you</a:t>
            </a:r>
            <a:endParaRPr lang="en-US" dirty="0"/>
          </a:p>
          <a:p>
            <a:pPr lvl="1"/>
            <a:r>
              <a:rPr lang="en-US" dirty="0"/>
              <a:t>This PPT</a:t>
            </a:r>
          </a:p>
          <a:p>
            <a:pPr lvl="1"/>
            <a:r>
              <a:rPr lang="en-US" dirty="0"/>
              <a:t>Word Document (forthcoming)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>
                <a:latin typeface="Calibri"/>
                <a:cs typeface="Calibri"/>
              </a:rPr>
              <a:t>Feedback Submission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Comments via Email (</a:t>
            </a:r>
            <a:r>
              <a:rPr lang="en-US" dirty="0">
                <a:latin typeface="Calibri"/>
                <a:cs typeface="Calibri"/>
                <a:hlinkClick r:id="rId2"/>
              </a:rPr>
              <a:t>Aaron.Wilson@cisecurity.org</a:t>
            </a:r>
            <a:r>
              <a:rPr lang="en-US" dirty="0">
                <a:latin typeface="Calibri"/>
                <a:cs typeface="Calibri"/>
              </a:rPr>
              <a:t>, </a:t>
            </a:r>
            <a:r>
              <a:rPr lang="en-US" dirty="0">
                <a:latin typeface="Calibri"/>
                <a:cs typeface="Calibri"/>
                <a:hlinkClick r:id="rId3"/>
              </a:rPr>
              <a:t>Katy@turnout.rocks</a:t>
            </a:r>
            <a:r>
              <a:rPr lang="en-US" dirty="0">
                <a:latin typeface="Calibri"/>
                <a:cs typeface="Calibri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alibri"/>
                <a:cs typeface="Calibri"/>
              </a:rPr>
              <a:t>Github</a:t>
            </a:r>
            <a:r>
              <a:rPr lang="en-US" dirty="0">
                <a:latin typeface="Calibri"/>
                <a:cs typeface="Calibri"/>
              </a:rPr>
              <a:t> Issues, pull requests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B3A9-40E1-4554-BEB3-B79304E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Comment, How?</a:t>
            </a:r>
          </a:p>
        </p:txBody>
      </p:sp>
    </p:spTree>
    <p:extLst>
      <p:ext uri="{BB962C8B-B14F-4D97-AF65-F5344CB8AC3E}">
        <p14:creationId xmlns:p14="http://schemas.microsoft.com/office/powerpoint/2010/main" val="2303882306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294455" y="2359654"/>
            <a:ext cx="7272339" cy="154239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https://github.com/it-dept-cis/RABET-V-Pilot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723ED-9171-4BA9-A791-89B5479C52A5}"/>
              </a:ext>
            </a:extLst>
          </p:cNvPr>
          <p:cNvSpPr txBox="1"/>
          <p:nvPr/>
        </p:nvSpPr>
        <p:spPr bwMode="auto">
          <a:xfrm>
            <a:off x="-77001" y="4758490"/>
            <a:ext cx="2242686" cy="3850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Updated: 4/15/2020</a:t>
            </a:r>
          </a:p>
        </p:txBody>
      </p:sp>
    </p:spTree>
    <p:extLst>
      <p:ext uri="{BB962C8B-B14F-4D97-AF65-F5344CB8AC3E}">
        <p14:creationId xmlns:p14="http://schemas.microsoft.com/office/powerpoint/2010/main" val="781722226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30759-D1AF-4711-99E2-7DA6A3AFF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Summarized Activities</a:t>
            </a:r>
          </a:p>
        </p:txBody>
      </p:sp>
    </p:spTree>
    <p:extLst>
      <p:ext uri="{BB962C8B-B14F-4D97-AF65-F5344CB8AC3E}">
        <p14:creationId xmlns:p14="http://schemas.microsoft.com/office/powerpoint/2010/main" val="32924032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DD6AD-6241-48B0-B725-DD68B4FE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Provider Submission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Initial Submission – goals, usage, security claims, diagrams*</a:t>
            </a:r>
            <a:endParaRPr lang="en-US"/>
          </a:p>
          <a:p>
            <a:pPr lvl="1"/>
            <a:r>
              <a:rPr lang="en-US" dirty="0">
                <a:latin typeface="Calibri"/>
                <a:cs typeface="Calibri"/>
              </a:rPr>
              <a:t>Revision Submissions – change list, artifacts</a:t>
            </a:r>
          </a:p>
          <a:p>
            <a:r>
              <a:rPr lang="en-US" b="1" dirty="0">
                <a:latin typeface="Calibri"/>
                <a:cs typeface="Calibri"/>
              </a:rPr>
              <a:t>Submission Review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Review submission for completeness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Determine which activities are necessary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0A1A8-2E8A-4F25-BCBA-F4B5102A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48" y="203411"/>
            <a:ext cx="7575949" cy="650477"/>
          </a:xfrm>
        </p:spPr>
        <p:txBody>
          <a:bodyPr/>
          <a:lstStyle/>
          <a:p>
            <a:r>
              <a:rPr lang="en-US" dirty="0"/>
              <a:t>Provider Submission &amp; Submission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35CFB-6E87-4480-BDA8-E5B964EC3EEE}"/>
              </a:ext>
            </a:extLst>
          </p:cNvPr>
          <p:cNvSpPr txBox="1"/>
          <p:nvPr/>
        </p:nvSpPr>
        <p:spPr bwMode="auto">
          <a:xfrm>
            <a:off x="5286376" y="561006"/>
            <a:ext cx="3729037" cy="6504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*Not expecting full submissions in pilot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D8909-5112-4259-B753-69C9CC19FE1F}"/>
              </a:ext>
            </a:extLst>
          </p:cNvPr>
          <p:cNvSpPr/>
          <p:nvPr/>
        </p:nvSpPr>
        <p:spPr>
          <a:xfrm>
            <a:off x="910829" y="4526858"/>
            <a:ext cx="8751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https://github.com/it-dept-cis/RABET-V-Pilot/blob/master/WorkingModel/Activities/Provider_Submission.md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65D0A-693E-4E05-8261-4EEF1387A71B}"/>
              </a:ext>
            </a:extLst>
          </p:cNvPr>
          <p:cNvSpPr/>
          <p:nvPr/>
        </p:nvSpPr>
        <p:spPr>
          <a:xfrm>
            <a:off x="1693069" y="4679480"/>
            <a:ext cx="6743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https://github.com/it-dept-cis/RABET-V-Pilot/blob/master/WorkingModel/Activities/Submission_Review_Process.md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897429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CCEF91B-C025-4DCF-B0A2-2EA1D129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RABET-V Process Flow</a:t>
            </a:r>
          </a:p>
        </p:txBody>
      </p:sp>
      <p:pic>
        <p:nvPicPr>
          <p:cNvPr id="9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E8A6C4A2-BC27-47AD-9C28-77884A776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8983" y="78882"/>
            <a:ext cx="3525017" cy="5002839"/>
          </a:xfrm>
          <a:solidFill>
            <a:schemeClr val="bg1"/>
          </a:solidFill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8A2DD4-8DC2-4907-869A-6DE8241C4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6" y="927208"/>
            <a:ext cx="4041775" cy="36670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RABET-V is a total of eight activities</a:t>
            </a:r>
          </a:p>
          <a:p>
            <a:pPr lvl="1"/>
            <a:r>
              <a:rPr lang="en-US" dirty="0"/>
              <a:t>Initial Submission – all activities</a:t>
            </a:r>
          </a:p>
          <a:p>
            <a:pPr lvl="1"/>
            <a:r>
              <a:rPr lang="en-US" dirty="0"/>
              <a:t>Product Revision Submission – varies</a:t>
            </a:r>
          </a:p>
          <a:p>
            <a:r>
              <a:rPr lang="en-US" dirty="0"/>
              <a:t>The </a:t>
            </a:r>
            <a:r>
              <a:rPr lang="en-US" b="1" dirty="0"/>
              <a:t>Process Assessment</a:t>
            </a:r>
            <a:r>
              <a:rPr lang="en-US" dirty="0"/>
              <a:t>, </a:t>
            </a:r>
            <a:r>
              <a:rPr lang="en-US" b="1" dirty="0"/>
              <a:t>Architecture Review</a:t>
            </a:r>
            <a:r>
              <a:rPr lang="en-US" dirty="0"/>
              <a:t>, and </a:t>
            </a:r>
            <a:r>
              <a:rPr lang="en-US" b="1" dirty="0"/>
              <a:t>Security Claims Validation </a:t>
            </a:r>
            <a:r>
              <a:rPr lang="en-US" dirty="0"/>
              <a:t>activities provide assertions about the system’s construction which inform the </a:t>
            </a:r>
            <a:r>
              <a:rPr lang="en-US" b="1" dirty="0"/>
              <a:t>Testing Rules Determination</a:t>
            </a:r>
          </a:p>
          <a:p>
            <a:r>
              <a:rPr lang="en-US" b="1" dirty="0"/>
              <a:t>Product Verification </a:t>
            </a:r>
            <a:r>
              <a:rPr lang="en-US" dirty="0"/>
              <a:t>verifies security claims and basic product functionality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F7A8DA-6E18-443F-A136-0894C66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Calibri"/>
                <a:cs typeface="Calibri"/>
              </a:rPr>
              <a:t>Process Assessment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Determines the Software Development Maturity Scores – governance, design, implementation, verification, operations, and usability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Determines whether key development artifacts are reliable - I.e. Change List, automated testing results, 3rd party testing results.</a:t>
            </a:r>
          </a:p>
          <a:p>
            <a:r>
              <a:rPr lang="en-US" b="1" dirty="0">
                <a:latin typeface="Calibri"/>
                <a:cs typeface="Calibri"/>
              </a:rPr>
              <a:t>Architecture Review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Produces Security Service Architecture (i.e. component mapping) &amp; Security Service Architectural Maturity Scores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Performs threat analysis to understand architecture and threats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Identifies main system and software level components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Simplifies which one's impact security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Assesses the maturity of the product’s approach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937F-7134-4B08-BFA3-8EDE392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48" y="203411"/>
            <a:ext cx="7742636" cy="650477"/>
          </a:xfrm>
        </p:spPr>
        <p:txBody>
          <a:bodyPr/>
          <a:lstStyle/>
          <a:p>
            <a:r>
              <a:rPr lang="en-US" dirty="0"/>
              <a:t>Process Assessment &amp; Architecture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880C7-A999-4868-AC62-DC99F707600A}"/>
              </a:ext>
            </a:extLst>
          </p:cNvPr>
          <p:cNvSpPr/>
          <p:nvPr/>
        </p:nvSpPr>
        <p:spPr>
          <a:xfrm>
            <a:off x="684842" y="4530651"/>
            <a:ext cx="83933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https://github.com/it-dept-cis/RABET-V-Pilot/blob/master/WorkingModel/Activities/Process_Assessment_Methodology.md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99511-1C89-4AA3-90B0-30707FACD0DB}"/>
              </a:ext>
            </a:extLst>
          </p:cNvPr>
          <p:cNvSpPr/>
          <p:nvPr/>
        </p:nvSpPr>
        <p:spPr>
          <a:xfrm>
            <a:off x="625077" y="4690744"/>
            <a:ext cx="85776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https://github.com/it-dept-cis/RABET-V-Pilot/blob/master/WorkingModel/Activities/Architecture_Review_Methodology.md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457853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E93C1-7E21-4629-AB97-73C222CA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Security Claims Validation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Claims are against security requirements (Met, Partially Met, Not Met, N/A)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Validate the claims and determine sufficiency for product specific risks</a:t>
            </a:r>
          </a:p>
          <a:p>
            <a:r>
              <a:rPr lang="en-US" b="1" dirty="0">
                <a:latin typeface="Calibri"/>
                <a:cs typeface="Calibri"/>
              </a:rPr>
              <a:t>Testing Rules Determination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Builds “formula” for how to test the product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Uses a decision tree to capture the formula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Input: Individual changes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Output: Testing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AB3E2-EABF-452F-96DA-36DD6B51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48" y="203411"/>
            <a:ext cx="7576175" cy="650477"/>
          </a:xfrm>
        </p:spPr>
        <p:txBody>
          <a:bodyPr/>
          <a:lstStyle/>
          <a:p>
            <a:r>
              <a:rPr lang="en-US" dirty="0"/>
              <a:t>Security Claims Validation &amp; Testing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613F1-CEBA-4202-AEC2-564DDA3461FF}"/>
              </a:ext>
            </a:extLst>
          </p:cNvPr>
          <p:cNvSpPr/>
          <p:nvPr/>
        </p:nvSpPr>
        <p:spPr>
          <a:xfrm>
            <a:off x="1253838" y="4600414"/>
            <a:ext cx="7519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https://github.com/it-dept-cis/RABET-V-Pilot/blob/master/WorkingModel/Activities/Security_Claims_Validation.md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60F2F-EF0B-4A6D-8355-9A3BE5BDB725}"/>
              </a:ext>
            </a:extLst>
          </p:cNvPr>
          <p:cNvSpPr/>
          <p:nvPr/>
        </p:nvSpPr>
        <p:spPr>
          <a:xfrm>
            <a:off x="1184139" y="4775063"/>
            <a:ext cx="75608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https://github.com/it-dept-cis/RABET-V-Pilot/blob/master/WorkingModel/Activities/Testing_Rules_Determination.md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242789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546A2-2C05-46D6-B707-9FFFD0C4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Produces Security Services Capability Maturity (SSCM) scores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Plan Generation</a:t>
            </a:r>
          </a:p>
          <a:p>
            <a:pPr lvl="1"/>
            <a:r>
              <a:rPr lang="en-US" dirty="0"/>
              <a:t>Verification Methods</a:t>
            </a:r>
          </a:p>
          <a:p>
            <a:pPr lvl="2"/>
            <a:r>
              <a:rPr lang="en-US" dirty="0"/>
              <a:t>Artifact Review</a:t>
            </a:r>
          </a:p>
          <a:p>
            <a:pPr lvl="2"/>
            <a:r>
              <a:rPr lang="en-US" dirty="0"/>
              <a:t>Automated Testing</a:t>
            </a:r>
          </a:p>
          <a:p>
            <a:pPr lvl="2"/>
            <a:r>
              <a:rPr lang="en-US" dirty="0"/>
              <a:t>Functional Testing</a:t>
            </a:r>
          </a:p>
          <a:p>
            <a:pPr lvl="2"/>
            <a:r>
              <a:rPr lang="en-US" dirty="0"/>
              <a:t>Penetration Testing</a:t>
            </a:r>
          </a:p>
          <a:p>
            <a:pPr lvl="1"/>
            <a:r>
              <a:rPr lang="en-US" dirty="0"/>
              <a:t>Initial Submission will perform full testing</a:t>
            </a:r>
          </a:p>
          <a:p>
            <a:pPr lvl="1"/>
            <a:r>
              <a:rPr lang="en-US" dirty="0"/>
              <a:t>Subsequent revisions testing will vary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Security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Sanity Test Product Requirements</a:t>
            </a:r>
          </a:p>
          <a:p>
            <a:r>
              <a:rPr lang="en-US" dirty="0"/>
              <a:t>Out of scope testing: acceptance, beta, usability,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D8379-4C38-46C9-A46A-5E4AC66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86649-DE68-4DA3-8933-6CB1301419EE}"/>
              </a:ext>
            </a:extLst>
          </p:cNvPr>
          <p:cNvSpPr/>
          <p:nvPr/>
        </p:nvSpPr>
        <p:spPr>
          <a:xfrm>
            <a:off x="1207825" y="4697339"/>
            <a:ext cx="76154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https://github.com/it-dept-cis/RABET-V-Pilot/blob/master/WorkingModel/Activities/Product_Verification_Process.md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5822049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86BFF-92AE-4320-B301-9CC22AC2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of Product Verification Results and Determination</a:t>
            </a:r>
          </a:p>
          <a:p>
            <a:pPr lvl="1"/>
            <a:r>
              <a:rPr lang="en-US" dirty="0"/>
              <a:t>Verified</a:t>
            </a:r>
          </a:p>
          <a:p>
            <a:pPr lvl="1"/>
            <a:r>
              <a:rPr lang="en-US" dirty="0"/>
              <a:t>Conditional Verified</a:t>
            </a:r>
          </a:p>
          <a:p>
            <a:pPr lvl="1"/>
            <a:r>
              <a:rPr lang="en-US" dirty="0"/>
              <a:t>Returned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Provider Report Generation</a:t>
            </a:r>
          </a:p>
          <a:p>
            <a:pPr lvl="1"/>
            <a:r>
              <a:rPr lang="en-US" dirty="0"/>
              <a:t>Maturity Indexes Scores</a:t>
            </a:r>
          </a:p>
          <a:p>
            <a:pPr lvl="1"/>
            <a:r>
              <a:rPr lang="en-US" dirty="0"/>
              <a:t>Summary of Changes</a:t>
            </a:r>
          </a:p>
          <a:p>
            <a:pPr lvl="1"/>
            <a:r>
              <a:rPr lang="en-US" dirty="0"/>
              <a:t>Maturity Trends</a:t>
            </a:r>
          </a:p>
          <a:p>
            <a:pPr lvl="1"/>
            <a:r>
              <a:rPr lang="en-US" dirty="0"/>
              <a:t>Requirements Scores (Appendix)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Public Reporting Generation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FE150-A8D2-46C5-AA88-C69B6FCD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3C9E0-A068-4C65-B906-854294E37715}"/>
              </a:ext>
            </a:extLst>
          </p:cNvPr>
          <p:cNvSpPr/>
          <p:nvPr/>
        </p:nvSpPr>
        <p:spPr>
          <a:xfrm>
            <a:off x="1883391" y="4697339"/>
            <a:ext cx="69671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https://github.com/it-dept-cis/RABET-V-Pilot/blob/master/WorkingModel/Activities/Reporting_Process.md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484818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B8737-EC75-4A7C-80B5-9B24E469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Providers to 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have high-quality, modern system architectures that are more resistant to attacks and more resilient in recovery </a:t>
            </a:r>
          </a:p>
          <a:p>
            <a:pPr lvl="1" fontAlgn="base"/>
            <a:r>
              <a:rPr lang="en-US" dirty="0">
                <a:latin typeface="Calibri"/>
                <a:cs typeface="Calibri"/>
              </a:rPr>
              <a:t>have robust, risk-mitigating software development processes </a:t>
            </a:r>
          </a:p>
          <a:p>
            <a:pPr lvl="1" fontAlgn="base"/>
            <a:r>
              <a:rPr lang="en-US" dirty="0">
                <a:latin typeface="Calibri"/>
                <a:cs typeface="Calibri"/>
              </a:rPr>
              <a:t> update in smaller, more manageable cycles, more accurately reflecting the modern age of software development </a:t>
            </a:r>
          </a:p>
          <a:p>
            <a:r>
              <a:rPr lang="en-US" dirty="0">
                <a:latin typeface="Calibri"/>
                <a:cs typeface="Calibri"/>
              </a:rPr>
              <a:t>Election authorities to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 draw consistent centralized information, resulting in quicker decisions and reduced, amortized overall cost.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7EB01-66E0-434A-90D2-58BF7808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RABET-V Provides Incentives for…</a:t>
            </a:r>
          </a:p>
        </p:txBody>
      </p:sp>
    </p:spTree>
    <p:extLst>
      <p:ext uri="{BB962C8B-B14F-4D97-AF65-F5344CB8AC3E}">
        <p14:creationId xmlns:p14="http://schemas.microsoft.com/office/powerpoint/2010/main" val="4843716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7319E-7529-4D05-A9AB-085805E1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Steering Committee – Chaired by Aaron Wilson, CIS</a:t>
            </a:r>
          </a:p>
          <a:p>
            <a:pPr lvl="1"/>
            <a:r>
              <a:rPr lang="en-US" dirty="0"/>
              <a:t>Includes Federal agencies, states election officials, vendors</a:t>
            </a:r>
          </a:p>
          <a:p>
            <a:r>
              <a:rPr lang="en-US" dirty="0">
                <a:latin typeface="Calibri"/>
                <a:cs typeface="Calibri"/>
              </a:rPr>
              <a:t>Technical Advisory Committee – subject matter experts from various fields</a:t>
            </a:r>
          </a:p>
          <a:p>
            <a:r>
              <a:rPr lang="en-US" dirty="0"/>
              <a:t>Participants: </a:t>
            </a:r>
          </a:p>
          <a:p>
            <a:pPr lvl="1"/>
            <a:r>
              <a:rPr lang="en-US" dirty="0"/>
              <a:t>Scytl – Election Night Reporting </a:t>
            </a:r>
          </a:p>
          <a:p>
            <a:pPr lvl="1"/>
            <a:r>
              <a:rPr lang="en-US" dirty="0"/>
              <a:t>VR Systems – Electronic Pollbook, Election Night Reporting</a:t>
            </a:r>
          </a:p>
          <a:p>
            <a:pPr lvl="1"/>
            <a:r>
              <a:rPr lang="en-US" dirty="0"/>
              <a:t>KNOWiNK – Electronic Pollbook</a:t>
            </a:r>
          </a:p>
          <a:p>
            <a:pPr lvl="1"/>
            <a:r>
              <a:rPr lang="en-US" dirty="0"/>
              <a:t>Voting Works – RLA Software</a:t>
            </a:r>
          </a:p>
          <a:p>
            <a:r>
              <a:rPr lang="en-US" dirty="0">
                <a:latin typeface="Calibri"/>
                <a:cs typeface="Calibri"/>
              </a:rPr>
              <a:t>Program Administration – Jared, John, Katy, Phil (The Turnout)</a:t>
            </a:r>
          </a:p>
          <a:p>
            <a:r>
              <a:rPr lang="en-US" dirty="0">
                <a:latin typeface="Calibri"/>
                <a:cs typeface="Calibri"/>
              </a:rPr>
              <a:t>Research Lead – Dr. Mike Garcia (CIS)</a:t>
            </a:r>
          </a:p>
          <a:p>
            <a:r>
              <a:rPr lang="en-US" dirty="0">
                <a:hlinkClick r:id="rId2"/>
              </a:rPr>
              <a:t>https://github.com/it-dept-cis/RABET-V-Pilot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6529E-4F9E-437C-9D20-647239FF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RABET-V Pilot Program</a:t>
            </a:r>
          </a:p>
        </p:txBody>
      </p:sp>
    </p:spTree>
    <p:extLst>
      <p:ext uri="{BB962C8B-B14F-4D97-AF65-F5344CB8AC3E}">
        <p14:creationId xmlns:p14="http://schemas.microsoft.com/office/powerpoint/2010/main" val="334451765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E7FDDE-CEA9-4E1E-AB65-4224DBF57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Steering Committee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F83AD-FB5C-480D-BB5D-7754392E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143" y="1668082"/>
            <a:ext cx="4111057" cy="2962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CIS – Aaron Wilson</a:t>
            </a:r>
          </a:p>
          <a:p>
            <a:r>
              <a:rPr lang="en-US" dirty="0"/>
              <a:t>EAC – Don Palmer &amp; Jerome Lovato</a:t>
            </a:r>
            <a:endParaRPr lang="en-US" dirty="0">
              <a:cs typeface="Arial"/>
            </a:endParaRPr>
          </a:p>
          <a:p>
            <a:r>
              <a:rPr lang="en-US" dirty="0"/>
              <a:t>FVAP – David Beirne</a:t>
            </a:r>
          </a:p>
          <a:p>
            <a:r>
              <a:rPr lang="en-US" dirty="0"/>
              <a:t>Ohio Elections – Spencer Wood</a:t>
            </a:r>
          </a:p>
          <a:p>
            <a:r>
              <a:rPr lang="en-US" dirty="0"/>
              <a:t>Wisconsin Elections – Richard </a:t>
            </a:r>
            <a:r>
              <a:rPr lang="en-US" dirty="0" err="1"/>
              <a:t>Rydecki</a:t>
            </a:r>
            <a:endParaRPr lang="en-US" dirty="0"/>
          </a:p>
          <a:p>
            <a:r>
              <a:rPr lang="en-US" dirty="0"/>
              <a:t>Maryland Elections – Nikki Charlson</a:t>
            </a:r>
          </a:p>
          <a:p>
            <a:r>
              <a:rPr lang="en-US" dirty="0"/>
              <a:t>Pennsylvania Elections – Jessica Myers &amp; Mike Moser</a:t>
            </a:r>
            <a:endParaRPr lang="en-US" dirty="0">
              <a:cs typeface="Arial"/>
            </a:endParaRPr>
          </a:p>
          <a:p>
            <a:r>
              <a:rPr lang="en-US" dirty="0"/>
              <a:t>Texas Elections – Christina Adkins</a:t>
            </a:r>
          </a:p>
          <a:p>
            <a:r>
              <a:rPr lang="en-US" dirty="0"/>
              <a:t>Indiana – VSTOP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307F41-FCA8-433B-8331-CD68757FC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9838" y="1201736"/>
            <a:ext cx="3834280" cy="480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Technical Advisory Committee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A0AB6F-F030-4036-A904-E03C5B4610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Jono</a:t>
            </a:r>
            <a:r>
              <a:rPr lang="en-US" dirty="0"/>
              <a:t> Spring, SEI</a:t>
            </a:r>
          </a:p>
          <a:p>
            <a:r>
              <a:rPr lang="en-US" dirty="0"/>
              <a:t>Lauren Cooper, SEI</a:t>
            </a:r>
          </a:p>
          <a:p>
            <a:r>
              <a:rPr lang="en-US" dirty="0"/>
              <a:t>Brian Glas, OWASP SAMM</a:t>
            </a:r>
          </a:p>
          <a:p>
            <a:r>
              <a:rPr lang="en-US" dirty="0"/>
              <a:t>Beau Woods, Atlantic Council</a:t>
            </a:r>
          </a:p>
          <a:p>
            <a:r>
              <a:rPr lang="en-US" dirty="0"/>
              <a:t>Joshua Block &amp; Ryan Wagner, Carnegie Melon U</a:t>
            </a:r>
          </a:p>
          <a:p>
            <a:r>
              <a:rPr lang="en-US" dirty="0"/>
              <a:t>Gema Howell &amp; Mary Brady, NIST</a:t>
            </a:r>
          </a:p>
          <a:p>
            <a:r>
              <a:rPr lang="en-US" dirty="0"/>
              <a:t>Daniel Plakosh, SEI</a:t>
            </a:r>
          </a:p>
          <a:p>
            <a:r>
              <a:rPr lang="en-US" dirty="0"/>
              <a:t>Rob Gordon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2BF56-443F-48CC-BA40-C2108AA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8ED746-302B-4943-8B47-1DA99A86E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667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B7729-9965-4995-B62C-515FC7C8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February: Kick off</a:t>
            </a:r>
          </a:p>
          <a:p>
            <a:r>
              <a:rPr lang="en-US" b="1" dirty="0"/>
              <a:t>March –April: completion of Program Description</a:t>
            </a:r>
          </a:p>
          <a:p>
            <a:r>
              <a:rPr lang="en-US" dirty="0">
                <a:latin typeface="Calibri"/>
                <a:cs typeface="Calibri"/>
              </a:rPr>
              <a:t>May: begin initial iteration</a:t>
            </a:r>
          </a:p>
          <a:p>
            <a:r>
              <a:rPr lang="en-US" dirty="0">
                <a:latin typeface="Calibri"/>
                <a:cs typeface="Calibri"/>
              </a:rPr>
              <a:t>June: complete initial RABET-V iterations</a:t>
            </a:r>
          </a:p>
          <a:p>
            <a:r>
              <a:rPr lang="en-US" dirty="0"/>
              <a:t>July – September: conduct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RABET-V Iterations on product revisions</a:t>
            </a:r>
          </a:p>
          <a:p>
            <a:r>
              <a:rPr lang="en-US" dirty="0"/>
              <a:t>October: data collection and analysis</a:t>
            </a:r>
          </a:p>
          <a:p>
            <a:r>
              <a:rPr lang="en-US" dirty="0"/>
              <a:t>November:  draft reporting</a:t>
            </a:r>
          </a:p>
          <a:p>
            <a:r>
              <a:rPr lang="en-US" dirty="0"/>
              <a:t>December: final reporting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369B3-860C-4497-8F7C-9E95CE5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Schedule</a:t>
            </a:r>
          </a:p>
        </p:txBody>
      </p:sp>
    </p:spTree>
    <p:extLst>
      <p:ext uri="{BB962C8B-B14F-4D97-AF65-F5344CB8AC3E}">
        <p14:creationId xmlns:p14="http://schemas.microsoft.com/office/powerpoint/2010/main" val="220945008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9B7D-FBF2-4168-8B71-55A9F6FE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implementation of the RABET-V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Registered Technology Providers – who </a:t>
            </a:r>
          </a:p>
          <a:p>
            <a:pPr lvl="1"/>
            <a:r>
              <a:rPr lang="en-US" dirty="0"/>
              <a:t>Program Commitment – org level commitment</a:t>
            </a:r>
          </a:p>
          <a:p>
            <a:pPr lvl="1"/>
            <a:r>
              <a:rPr lang="en-US" dirty="0"/>
              <a:t>Subscribers vs. public – various access levels</a:t>
            </a:r>
          </a:p>
          <a:p>
            <a:pPr lvl="1"/>
            <a:r>
              <a:rPr lang="en-US" dirty="0"/>
              <a:t>Security Services – what we are verifying</a:t>
            </a:r>
          </a:p>
          <a:p>
            <a:pPr lvl="1"/>
            <a:r>
              <a:rPr lang="en-US" dirty="0"/>
              <a:t>Maturity Indexes – how we are scoring the provider and system</a:t>
            </a:r>
          </a:p>
          <a:p>
            <a:pPr lvl="1"/>
            <a:r>
              <a:rPr lang="en-US" dirty="0"/>
              <a:t>Activity Descriptions – how the process will work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FD520E-195E-458E-89A1-711C5DCA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Description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805B5-7512-45DF-BA80-35DE0CFEA16B}"/>
              </a:ext>
            </a:extLst>
          </p:cNvPr>
          <p:cNvSpPr/>
          <p:nvPr/>
        </p:nvSpPr>
        <p:spPr>
          <a:xfrm>
            <a:off x="2340591" y="4697339"/>
            <a:ext cx="7110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https://github.com/it-dept-cis/RABET-V-Pilot/blob/master/WorkingModel/README.md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031217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6E13C-388C-4AC8-82E7-0BD27498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NIST, a security service is "A capability that supports one, or many, of the security goals. Examples of security services are key management, access control, and authentication." </a:t>
            </a:r>
          </a:p>
          <a:p>
            <a:r>
              <a:rPr lang="en-US" dirty="0"/>
              <a:t>Taken from </a:t>
            </a:r>
            <a:r>
              <a:rPr lang="en-US" i="1" dirty="0"/>
              <a:t>Security Best Practices for Non-Voting Election Technology</a:t>
            </a:r>
          </a:p>
          <a:p>
            <a:r>
              <a:rPr lang="en-US" dirty="0"/>
              <a:t>Used to create the Security Service Capability Maturity (SSCM) scores and the Security Services Architectural Maturity (SSAM) scores.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6F2E0-E482-43F2-A623-012F478A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CCC28-C821-40F2-AD4D-82EBC6A224CE}"/>
              </a:ext>
            </a:extLst>
          </p:cNvPr>
          <p:cNvSpPr/>
          <p:nvPr/>
        </p:nvSpPr>
        <p:spPr>
          <a:xfrm>
            <a:off x="941696" y="4702332"/>
            <a:ext cx="6858000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https://github.com/it-dept-cis/RABET-V-Pilot/blob/master/WorkingModel/MaturityIndexes/Security_Services.md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693817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  <p:tag name="ISPRING_RESOURCE_PATHS_HASH_2" val="754e257bf4e67b6eda8b5226aec68fcba58438"/>
  <p:tag name="ARTICULATE_PROJECT_OPEN" val="0"/>
  <p:tag name="ARTICULATE_SLIDE_COUNT" val="34"/>
  <p:tag name="ISPRING_RESOURCE_PATHS_HASH_PRESENTER" val="438f3d589e15a7920224ea63070c9d338da6ef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7684-Duality-CIS-PPT-Template-Edit1">
  <a:themeElements>
    <a:clrScheme name="Custom 7">
      <a:dk1>
        <a:sysClr val="windowText" lastClr="000000"/>
      </a:dk1>
      <a:lt1>
        <a:sysClr val="window" lastClr="FFFFFF"/>
      </a:lt1>
      <a:dk2>
        <a:srgbClr val="003B5C"/>
      </a:dk2>
      <a:lt2>
        <a:srgbClr val="E3DED1"/>
      </a:lt2>
      <a:accent1>
        <a:srgbClr val="003B5C"/>
      </a:accent1>
      <a:accent2>
        <a:srgbClr val="C1C4C8"/>
      </a:accent2>
      <a:accent3>
        <a:srgbClr val="FFCD00"/>
      </a:accent3>
      <a:accent4>
        <a:srgbClr val="0086BF"/>
      </a:accent4>
      <a:accent5>
        <a:srgbClr val="74AA50"/>
      </a:accent5>
      <a:accent6>
        <a:srgbClr val="333F48"/>
      </a:accent6>
      <a:hlink>
        <a:srgbClr val="604878"/>
      </a:hlink>
      <a:folHlink>
        <a:srgbClr val="4E8542"/>
      </a:folHlink>
    </a:clrScheme>
    <a:fontScheme name="Custom 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60000"/>
            <a:lumOff val="40000"/>
          </a:schemeClr>
        </a:solidFill>
        <a:ln w="12700" cap="sq" algn="ctr">
          <a:noFill/>
          <a:miter lim="800000"/>
          <a:headEnd/>
          <a:tailEnd/>
        </a:ln>
        <a:effectLst/>
      </a:spPr>
      <a:bodyPr wrap="square" lIns="0" rIns="0" anchor="ctr"/>
      <a:lstStyle>
        <a:defPPr>
          <a:spcBef>
            <a:spcPts val="1080"/>
          </a:spcBef>
          <a:defRPr sz="1600" dirty="0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 anchor="ctr" anchorCtr="0">
        <a:noAutofit/>
      </a:bodyPr>
      <a:lstStyle>
        <a:defPPr>
          <a:lnSpc>
            <a:spcPct val="95000"/>
          </a:lnSpc>
          <a:spcBef>
            <a:spcPts val="0"/>
          </a:spcBef>
          <a:spcAft>
            <a:spcPts val="0"/>
          </a:spcAft>
          <a:defRPr sz="16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CIS-PPT-Template-Standard-Proprietary-Only_SMALLER FILE SIZE" id="{7B1A22BB-2978-4A4B-93F3-4387635590A5}" vid="{0518B0CA-7CBB-E24D-B920-E38B18B34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AE5D275B184468178F4D9971BB694" ma:contentTypeVersion="8" ma:contentTypeDescription="Create a new document." ma:contentTypeScope="" ma:versionID="262b21d82e3b59b0200800e77a9da52d">
  <xsd:schema xmlns:xsd="http://www.w3.org/2001/XMLSchema" xmlns:xs="http://www.w3.org/2001/XMLSchema" xmlns:p="http://schemas.microsoft.com/office/2006/metadata/properties" xmlns:ns2="53164698-b3e5-48d7-a4e1-140e13708e96" targetNamespace="http://schemas.microsoft.com/office/2006/metadata/properties" ma:root="true" ma:fieldsID="2f197c186e7063f4bd988a1b2e19fac9" ns2:_="">
    <xsd:import namespace="53164698-b3e5-48d7-a4e1-140e13708e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64698-b3e5-48d7-a4e1-140e13708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A397ED-BEA5-4ABF-BC9F-F6C104EFCB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CDB65-9C1F-4AC6-B668-CB8DE3BD1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164698-b3e5-48d7-a4e1-140e13708e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6D011E-C8B9-4250-B513-AE833D96C21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53164698-b3e5-48d7-a4e1-140e13708e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12217</TotalTime>
  <Words>2336</Words>
  <Application>Microsoft Office PowerPoint</Application>
  <PresentationFormat>On-screen Show (16:9)</PresentationFormat>
  <Paragraphs>378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17684-Duality-CIS-PPT-Template-Edit1</vt:lpstr>
      <vt:lpstr>PowerPoint Presentation</vt:lpstr>
      <vt:lpstr>RABET-V Goal</vt:lpstr>
      <vt:lpstr>RABET-V Process Flow</vt:lpstr>
      <vt:lpstr>RABET-V Provides Incentives for…</vt:lpstr>
      <vt:lpstr>RABET-V Pilot Program</vt:lpstr>
      <vt:lpstr>Committees</vt:lpstr>
      <vt:lpstr>Projected Schedule</vt:lpstr>
      <vt:lpstr>Program Description Introduction</vt:lpstr>
      <vt:lpstr>Security Services</vt:lpstr>
      <vt:lpstr>10 Security Services</vt:lpstr>
      <vt:lpstr>Security Service Capability Maturity (SSCM)</vt:lpstr>
      <vt:lpstr>Security Service Architectural Maturity (SSAM)</vt:lpstr>
      <vt:lpstr>Software Development Maturity (SDM)</vt:lpstr>
      <vt:lpstr>RABET-V Activities</vt:lpstr>
      <vt:lpstr>PowerPoint Presentation</vt:lpstr>
      <vt:lpstr>Provider Submission</vt:lpstr>
      <vt:lpstr>Submission Review Process</vt:lpstr>
      <vt:lpstr>Process Assessment</vt:lpstr>
      <vt:lpstr>Architecture Review</vt:lpstr>
      <vt:lpstr>Architecture Review</vt:lpstr>
      <vt:lpstr>Security Claims Validation</vt:lpstr>
      <vt:lpstr>Testing Rules Determination</vt:lpstr>
      <vt:lpstr>Testing Rules Determination</vt:lpstr>
      <vt:lpstr>Product Verification</vt:lpstr>
      <vt:lpstr>Reporting</vt:lpstr>
      <vt:lpstr>Review and Comment, How?</vt:lpstr>
      <vt:lpstr>PowerPoint Presentation</vt:lpstr>
      <vt:lpstr>PowerPoint Presentation</vt:lpstr>
      <vt:lpstr>Provider Submission &amp; Submission Review</vt:lpstr>
      <vt:lpstr>Process Assessment &amp; Architecture Review</vt:lpstr>
      <vt:lpstr>Security Claims Validation &amp; Testing Rules</vt:lpstr>
      <vt:lpstr>Product Verification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Wilson</dc:creator>
  <cp:lastModifiedBy>Aaron Wilson</cp:lastModifiedBy>
  <cp:revision>298</cp:revision>
  <dcterms:created xsi:type="dcterms:W3CDTF">2020-01-15T18:31:18Z</dcterms:created>
  <dcterms:modified xsi:type="dcterms:W3CDTF">2020-04-30T19:25:31Z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0x010100373AE5D275B184468178F4D9971BB694</vt:lpwstr>
  </property>
</Properties>
</file>