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</p:sldMasterIdLst>
  <p:notesMasterIdLst>
    <p:notesMasterId r:id="rId12"/>
  </p:notesMasterIdLst>
  <p:sldIdLst>
    <p:sldId id="256" r:id="rId4"/>
    <p:sldId id="283" r:id="rId5"/>
    <p:sldId id="287" r:id="rId6"/>
    <p:sldId id="288" r:id="rId7"/>
    <p:sldId id="285" r:id="rId8"/>
    <p:sldId id="286" r:id="rId9"/>
    <p:sldId id="284" r:id="rId10"/>
    <p:sldId id="25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0000" mc:Ignorable=""/>
    <a:srgbClr xmlns:mc="http://schemas.openxmlformats.org/markup-compatibility/2006" xmlns:a14="http://schemas.microsoft.com/office/drawing/2010/main" val="66FF3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3039" autoAdjust="0"/>
  </p:normalViewPr>
  <p:slideViewPr>
    <p:cSldViewPr>
      <p:cViewPr>
        <p:scale>
          <a:sx n="66" d="100"/>
          <a:sy n="66" d="100"/>
        </p:scale>
        <p:origin x="-70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4F68FFBA-0128-4F54-99AA-C37BEB4820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378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8DC6CB1D-AD7E-4BBD-B2E4-9C0FBF0364FA}" type="slidenum">
              <a:rPr lang="en-US" altLang="zh-TW" b="0" smtClean="0">
                <a:ea typeface="新細明體" charset="-120"/>
              </a:rPr>
              <a:pPr eaLnBrk="1" hangingPunct="1"/>
              <a:t>1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fld id="{D431B664-F26E-46FC-9618-BC0007375514}" type="slidenum">
              <a:rPr lang="en-US" altLang="zh-TW" b="0" smtClean="0">
                <a:ea typeface="新細明體" charset="-120"/>
              </a:rPr>
              <a:pPr eaLnBrk="1" hangingPunct="1"/>
              <a:t>8</a:t>
            </a:fld>
            <a:endParaRPr lang="en-US" altLang="zh-TW" b="0" smtClean="0">
              <a:ea typeface="新細明體" charset="-12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5" name="Picture 6" descr="auo_ppt_color_01_2008100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3816350"/>
            <a:ext cx="7772400" cy="1470025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21313"/>
            <a:ext cx="6400800" cy="1247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2816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2195513" cy="626427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437312" cy="626427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681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05725" cy="6477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713788" cy="265906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713788" cy="266065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6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2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91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161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92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4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91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03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6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11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15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882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581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29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38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8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0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565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845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229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1015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6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9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99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12875"/>
            <a:ext cx="4281488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4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7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4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71378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7" name="Picture 10" descr="auo_ppt_color_02_20081007_p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705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3D21030-9634-43E9-A729-2BB8217EEC2F}" type="slidenum">
              <a:rPr lang="en-US" altLang="zh-TW" sz="1000" b="0" smtClean="0">
                <a:solidFill>
                  <a:schemeClr val="bg2"/>
                </a:solidFill>
                <a:ea typeface="細明體" pitchFamily="49" charset="-12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000" b="0" smtClean="0">
              <a:solidFill>
                <a:schemeClr val="bg2"/>
              </a:solidFill>
              <a:ea typeface="細明體" pitchFamily="49" charset="-120"/>
            </a:endParaRPr>
          </a:p>
        </p:txBody>
      </p:sp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6084888" y="6597650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7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  <p:sldLayoutId id="214748554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uo_ppt_color_02_2008100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161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2053" name="Text Box 11"/>
          <p:cNvSpPr txBox="1">
            <a:spLocks noChangeArrowheads="1"/>
          </p:cNvSpPr>
          <p:nvPr/>
        </p:nvSpPr>
        <p:spPr bwMode="auto">
          <a:xfrm>
            <a:off x="5940425" y="6543675"/>
            <a:ext cx="2951163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+mj-lt"/>
          <a:ea typeface="+mj-ea"/>
          <a:cs typeface="文鼎粗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  <a:cs typeface="文鼎粗黑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xmlns:mc="http://schemas.openxmlformats.org/markup-compatibility/2006" xmlns:a14="http://schemas.microsoft.com/office/drawing/2010/main" val="292929" mc:Ignorable=""/>
          </a:solidFill>
          <a:latin typeface="Arial" charset="0"/>
          <a:ea typeface="文鼎粗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xmlns:mc="http://schemas.openxmlformats.org/markup-compatibility/2006" xmlns:a14="http://schemas.microsoft.com/office/drawing/2010/main" val="292929" mc:Ignorable=""/>
          </a:solidFill>
          <a:latin typeface="+mn-lt"/>
          <a:ea typeface="+mn-ea"/>
          <a:cs typeface="文鼎中黑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3"/>
          <p:cNvSpPr txBox="1">
            <a:spLocks noChangeArrowheads="1"/>
          </p:cNvSpPr>
          <p:nvPr/>
        </p:nvSpPr>
        <p:spPr bwMode="auto">
          <a:xfrm>
            <a:off x="6192838" y="6524625"/>
            <a:ext cx="2951162" cy="198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700" smtClean="0">
                <a:solidFill>
                  <a:srgbClr xmlns:mc="http://schemas.openxmlformats.org/markup-compatibility/2006" xmlns:a14="http://schemas.microsoft.com/office/drawing/2010/main" val="808080" mc:Ignorable=""/>
                </a:solidFill>
                <a:ea typeface="細明體" pitchFamily="49" charset="-120"/>
              </a:rPr>
              <a:t>© 2009 AU Optronics  Corporation – Proprietary and Confidential </a:t>
            </a:r>
          </a:p>
        </p:txBody>
      </p:sp>
      <p:pic>
        <p:nvPicPr>
          <p:cNvPr id="3075" name="Picture 14" descr="auo_ppt_layout_back_200911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  <p:sldLayoutId id="2147485561" r:id="rId6"/>
    <p:sldLayoutId id="2147485562" r:id="rId7"/>
    <p:sldLayoutId id="2147485563" r:id="rId8"/>
    <p:sldLayoutId id="2147485564" r:id="rId9"/>
    <p:sldLayoutId id="2147485565" r:id="rId10"/>
    <p:sldLayoutId id="2147485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0" y="5157788"/>
            <a:ext cx="914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0" lang="en-US" altLang="zh-TW" sz="1600" dirty="0" err="1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skyforce</a:t>
            </a:r>
            <a:r>
              <a:rPr kumimoji="0" lang="en-US" altLang="zh-TW" sz="1600" dirty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 / RSEE4</a:t>
            </a:r>
          </a:p>
          <a:p>
            <a:pPr algn="ctr">
              <a:spcBef>
                <a:spcPct val="20000"/>
              </a:spcBef>
            </a:pPr>
            <a:r>
              <a:rPr lang="en-US" altLang="zh-TW" sz="1600" dirty="0" smtClean="0">
                <a:solidFill>
                  <a:srgbClr xmlns:mc="http://schemas.openxmlformats.org/markup-compatibility/2006" xmlns:a14="http://schemas.microsoft.com/office/drawing/2010/main" val="292929" mc:Ignorable=""/>
                </a:solidFill>
                <a:ea typeface="文鼎粗黑" pitchFamily="49" charset="-120"/>
              </a:rPr>
              <a:t>2010/09/30</a:t>
            </a:r>
            <a:endParaRPr lang="en-US" altLang="zh-TW" sz="1600" dirty="0">
              <a:solidFill>
                <a:srgbClr xmlns:mc="http://schemas.openxmlformats.org/markup-compatibility/2006" xmlns:a14="http://schemas.microsoft.com/office/drawing/2010/main" val="292929" mc:Ignorable=""/>
              </a:solidFill>
              <a:ea typeface="文鼎粗黑" pitchFamily="49" charset="-12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0" y="4252913"/>
            <a:ext cx="909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TW" sz="2800" smtClean="0">
                <a:ea typeface="文鼎粗黑" pitchFamily="49" charset="-120"/>
              </a:rPr>
              <a:t>Weekly </a:t>
            </a:r>
            <a:r>
              <a:rPr kumimoji="0" lang="en-US" altLang="zh-TW" sz="2800" dirty="0" smtClean="0">
                <a:ea typeface="文鼎粗黑" pitchFamily="49" charset="-120"/>
              </a:rPr>
              <a:t>Report</a:t>
            </a:r>
            <a:endParaRPr kumimoji="0" lang="en-US" altLang="zh-TW" sz="2800" dirty="0">
              <a:ea typeface="文鼎粗黑" pitchFamily="49" charset="-12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TW" smtClean="0"/>
              <a:t>CCTv3 Improvement Research - </a:t>
            </a:r>
            <a:r>
              <a:rPr lang="en-US" altLang="zh-TW" smtClean="0">
                <a:ea typeface="標楷體" pitchFamily="65" charset="-120"/>
              </a:rPr>
              <a:t>Status</a:t>
            </a:r>
            <a:endParaRPr lang="zh-TW" altLang="en-US" smtClean="0">
              <a:ea typeface="標楷體" pitchFamily="65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713788" cy="4862513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Progress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/>
              <a:t>AUO 11307 Platform</a:t>
            </a:r>
            <a:endParaRPr kumimoji="0" lang="en-US" altLang="zh-TW" sz="1200" dirty="0" smtClean="0"/>
          </a:p>
          <a:p>
            <a:pPr marL="381000" indent="-381000">
              <a:lnSpc>
                <a:spcPct val="90000"/>
              </a:lnSpc>
              <a:defRPr/>
            </a:pPr>
            <a:r>
              <a:rPr lang="en-US" altLang="zh-TW" sz="1600" dirty="0" smtClean="0"/>
              <a:t>Problem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lang="en-US" altLang="zh-TW" sz="1200" dirty="0" smtClean="0"/>
              <a:t>UI</a:t>
            </a:r>
            <a:r>
              <a:rPr lang="zh-TW" altLang="en-US" sz="1200" dirty="0" smtClean="0"/>
              <a:t>移植</a:t>
            </a:r>
            <a:endParaRPr kumimoji="0" lang="en-US" altLang="zh-TW" sz="1200" dirty="0" smtClean="0">
              <a:ea typeface="文鼎粗黑" pitchFamily="49" charset="-120"/>
            </a:endParaRPr>
          </a:p>
          <a:p>
            <a:pPr marL="381000" indent="-381000">
              <a:lnSpc>
                <a:spcPct val="90000"/>
              </a:lnSpc>
              <a:defRPr/>
            </a:pPr>
            <a:r>
              <a:rPr kumimoji="0" lang="en-US" altLang="zh-TW" sz="1600" dirty="0" smtClean="0"/>
              <a:t>Future Plan</a:t>
            </a:r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AUO 11307 Platform			</a:t>
            </a:r>
            <a:r>
              <a:rPr kumimoji="0" lang="en-US" altLang="zh-TW" sz="1200" dirty="0" smtClean="0"/>
              <a:t> </a:t>
            </a:r>
            <a:endParaRPr kumimoji="0" lang="en-US" altLang="zh-TW" sz="1200" dirty="0" smtClean="0"/>
          </a:p>
          <a:p>
            <a:pPr marL="781050" lvl="1" indent="-381000">
              <a:lnSpc>
                <a:spcPct val="90000"/>
              </a:lnSpc>
              <a:defRPr/>
            </a:pPr>
            <a:r>
              <a:rPr kumimoji="0" lang="en-US" altLang="zh-TW" sz="1200" dirty="0" smtClean="0"/>
              <a:t>Auto Adjust Color Database			</a:t>
            </a:r>
            <a:r>
              <a:rPr kumimoji="0" lang="en-US" altLang="zh-TW" sz="1200" dirty="0" smtClean="0"/>
              <a:t> </a:t>
            </a:r>
            <a:endParaRPr kumimoji="0" lang="en-US" altLang="zh-TW" sz="1200" dirty="0" smtClean="0"/>
          </a:p>
          <a:p>
            <a:pPr marL="762000" lvl="1" indent="-304800">
              <a:lnSpc>
                <a:spcPct val="90000"/>
              </a:lnSpc>
              <a:defRPr/>
            </a:pPr>
            <a:r>
              <a:rPr kumimoji="0" lang="en-US" altLang="zh-TW" sz="1200" dirty="0" smtClean="0"/>
              <a:t>Dim Grey Fix: </a:t>
            </a:r>
            <a:r>
              <a:rPr lang="en-US" altLang="zh-TW" sz="1200" dirty="0" smtClean="0"/>
              <a:t>Find Reasonable </a:t>
            </a:r>
            <a:r>
              <a:rPr kumimoji="0" lang="en-US" altLang="zh-TW" sz="1200" dirty="0" smtClean="0"/>
              <a:t>Target White	</a:t>
            </a:r>
            <a:r>
              <a:rPr kumimoji="0" lang="en-US" altLang="zh-TW" sz="1200" dirty="0" smtClean="0"/>
              <a:t> </a:t>
            </a:r>
            <a:endParaRPr kumimoji="0" lang="en-US" altLang="zh-TW" sz="1200" dirty="0" smtClean="0"/>
          </a:p>
          <a:p>
            <a:pPr marL="1162050" lvl="2" indent="-304800">
              <a:lnSpc>
                <a:spcPct val="90000"/>
              </a:lnSpc>
              <a:defRPr/>
            </a:pPr>
            <a:endParaRPr kumimoji="0" lang="zh-TW" altLang="en-US" sz="1000" dirty="0" smtClean="0"/>
          </a:p>
          <a:p>
            <a:pPr marL="1162050" lvl="2" indent="-304800">
              <a:lnSpc>
                <a:spcPct val="90000"/>
              </a:lnSpc>
              <a:buFontTx/>
              <a:buNone/>
              <a:defRPr/>
            </a:pPr>
            <a:r>
              <a:rPr kumimoji="0" lang="en-US" altLang="zh-TW" sz="1000" dirty="0" smtClean="0"/>
              <a:t>			</a:t>
            </a:r>
            <a:endParaRPr kumimoji="0" lang="zh-TW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89969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Forms and Controls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7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Forms and Controls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65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TFrame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5545311" cy="547211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的好處</a:t>
            </a:r>
            <a:endParaRPr lang="en-US" altLang="zh-TW" dirty="0" smtClean="0"/>
          </a:p>
          <a:p>
            <a:pPr lvl="1"/>
            <a:r>
              <a:rPr lang="zh-TW" altLang="en-US" dirty="0"/>
              <a:t>節省系統資源。</a:t>
            </a:r>
            <a:endParaRPr lang="en-US" altLang="zh-TW" dirty="0" smtClean="0"/>
          </a:p>
          <a:p>
            <a:pPr lvl="1"/>
            <a:r>
              <a:rPr lang="zh-TW" altLang="en-US" dirty="0"/>
              <a:t>建立可重複使用的物件，就如同視覺化繼承一個 </a:t>
            </a:r>
            <a:r>
              <a:rPr lang="en-US" altLang="zh-TW" dirty="0" err="1"/>
              <a:t>TForm</a:t>
            </a:r>
            <a:r>
              <a:rPr lang="en-US" altLang="zh-TW" dirty="0"/>
              <a:t> </a:t>
            </a:r>
            <a:r>
              <a:rPr lang="zh-TW" altLang="en-US" dirty="0"/>
              <a:t>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</a:t>
            </a:r>
            <a:r>
              <a:rPr lang="en-US" altLang="zh-TW" dirty="0" smtClean="0"/>
              <a:t>C3D</a:t>
            </a:r>
            <a:r>
              <a:rPr lang="zh-TW" altLang="en-US" dirty="0" smtClean="0"/>
              <a:t>與</a:t>
            </a:r>
            <a:r>
              <a:rPr lang="en-US" altLang="zh-TW" dirty="0" smtClean="0"/>
              <a:t>HUE</a:t>
            </a:r>
            <a:r>
              <a:rPr lang="zh-TW" altLang="en-US" dirty="0" smtClean="0"/>
              <a:t>可</a:t>
            </a:r>
            <a:r>
              <a:rPr lang="zh-TW" altLang="en-US" dirty="0"/>
              <a:t>共用</a:t>
            </a:r>
            <a:r>
              <a:rPr lang="en-US" altLang="zh-TW" dirty="0"/>
              <a:t>UI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UI</a:t>
            </a:r>
            <a:r>
              <a:rPr lang="zh-TW" altLang="en-US" dirty="0" smtClean="0"/>
              <a:t>的移植過程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內的元件組合獨立成為</a:t>
            </a:r>
            <a:r>
              <a:rPr lang="en-US" altLang="zh-TW" dirty="0" err="1" smtClean="0"/>
              <a:t>TFrame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err="1" smtClean="0"/>
              <a:t>TForm</a:t>
            </a:r>
            <a:r>
              <a:rPr lang="zh-TW" altLang="en-US" dirty="0" smtClean="0"/>
              <a:t>的事件處理中</a:t>
            </a:r>
            <a:endParaRPr lang="en-US" altLang="zh-TW" dirty="0"/>
          </a:p>
          <a:p>
            <a:pPr marL="1200150" lvl="2" indent="-342900"/>
            <a:r>
              <a:rPr lang="zh-TW" altLang="en-US" dirty="0" smtClean="0"/>
              <a:t>與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內相關的</a:t>
            </a:r>
            <a:r>
              <a:rPr lang="en-US" altLang="zh-TW" dirty="0" smtClean="0"/>
              <a:t>UI</a:t>
            </a:r>
            <a:r>
              <a:rPr lang="zh-TW" altLang="en-US" dirty="0" smtClean="0"/>
              <a:t>事件保留在</a:t>
            </a:r>
            <a:r>
              <a:rPr lang="en-US" altLang="zh-TW" dirty="0" err="1" smtClean="0"/>
              <a:t>TFrame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與</a:t>
            </a:r>
            <a:r>
              <a:rPr lang="en-US" altLang="zh-TW" dirty="0" err="1"/>
              <a:t>TFrame</a:t>
            </a:r>
            <a:r>
              <a:rPr lang="zh-TW" altLang="en-US" dirty="0" smtClean="0"/>
              <a:t>內無關</a:t>
            </a:r>
            <a:r>
              <a:rPr lang="zh-TW" altLang="en-US" dirty="0"/>
              <a:t>的</a:t>
            </a:r>
            <a:r>
              <a:rPr lang="en-US" altLang="zh-TW" dirty="0"/>
              <a:t>UI</a:t>
            </a:r>
            <a:r>
              <a:rPr lang="zh-TW" altLang="en-US" dirty="0"/>
              <a:t>事</a:t>
            </a:r>
            <a:r>
              <a:rPr lang="zh-TW" altLang="en-US" dirty="0" smtClean="0"/>
              <a:t>件</a:t>
            </a:r>
            <a:r>
              <a:rPr lang="zh-TW" altLang="en-US" dirty="0"/>
              <a:t>改</a:t>
            </a:r>
            <a:r>
              <a:rPr lang="zh-TW" altLang="en-US" dirty="0" smtClean="0"/>
              <a:t>以事件監聽方式處理</a:t>
            </a:r>
            <a:r>
              <a:rPr lang="en-US" altLang="zh-TW" dirty="0" smtClean="0"/>
              <a:t>, </a:t>
            </a:r>
            <a:r>
              <a:rPr lang="zh-TW" altLang="en-US" dirty="0" smtClean="0"/>
              <a:t>降低耦合性</a:t>
            </a:r>
            <a:endParaRPr lang="en-US" altLang="zh-TW" dirty="0" smtClean="0"/>
          </a:p>
          <a:p>
            <a:pPr marL="1200150" lvl="2" indent="-342900"/>
            <a:r>
              <a:rPr lang="zh-TW" altLang="en-US" dirty="0"/>
              <a:t>將原本</a:t>
            </a:r>
            <a:r>
              <a:rPr lang="en-US" altLang="zh-TW" dirty="0"/>
              <a:t>Forms and Controls</a:t>
            </a:r>
            <a:r>
              <a:rPr lang="zh-TW" altLang="en-US" dirty="0"/>
              <a:t>分離成為</a:t>
            </a:r>
            <a:r>
              <a:rPr lang="en-US" altLang="zh-TW" dirty="0"/>
              <a:t>Model View Controller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marL="1200150" lvl="2" indent="-342900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99889" y="565770"/>
            <a:ext cx="3644111" cy="2373981"/>
            <a:chOff x="5499888" y="888936"/>
            <a:chExt cx="3644111" cy="23739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888" y="908719"/>
              <a:ext cx="3644111" cy="2354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89993" y="2708918"/>
              <a:ext cx="8262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TForm</a:t>
              </a:r>
              <a:endParaRPr lang="zh-TW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80840" y="2893585"/>
              <a:ext cx="85159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TFrame</a:t>
              </a:r>
              <a:endParaRPr lang="zh-TW" altLang="en-US" sz="1400" dirty="0"/>
            </a:p>
          </p:txBody>
        </p:sp>
        <p:sp>
          <p:nvSpPr>
            <p:cNvPr id="5" name="Curved Down Arrow 4"/>
            <p:cNvSpPr/>
            <p:nvPr/>
          </p:nvSpPr>
          <p:spPr>
            <a:xfrm rot="1276084">
              <a:off x="6223303" y="888936"/>
              <a:ext cx="853861" cy="42789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0825" y="549275"/>
          <a:ext cx="8713786" cy="5903913"/>
        </p:xfrm>
        <a:graphic>
          <a:graphicData uri="http://schemas.openxmlformats.org/drawingml/2006/table">
            <a:tbl>
              <a:tblPr/>
              <a:tblGrid>
                <a:gridCol w="936798"/>
                <a:gridCol w="2529462"/>
                <a:gridCol w="385140"/>
                <a:gridCol w="356254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  <a:gridCol w="375511"/>
              </a:tblGrid>
              <a:tr h="26123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Aug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Sep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2010 Oct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6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List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Item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End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CCFF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8/9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8/16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8/23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9/6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9/27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10/4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10/11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10/18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b="0" i="0" u="none" strike="noStrike">
                          <a:effectLst/>
                          <a:latin typeface="Arial"/>
                        </a:rPr>
                        <a:t>10/25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FFFF00" mc:Ignorable=""/>
                    </a:solidFill>
                  </a:tcPr>
                </a:tc>
              </a:tr>
              <a:tr h="29698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80" mc:Ignorable=""/>
                          </a:solidFill>
                          <a:effectLst/>
                          <a:latin typeface="Arial"/>
                        </a:rPr>
                        <a:t>CCTv3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下視角亮度差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Grey Fix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可調整</a:t>
                      </a:r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功能實作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低灰階異色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threshold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實驗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最適</a:t>
                      </a:r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Dim Target White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自動產生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(B116XW03)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標楷體"/>
                        </a:rPr>
                        <a:t>面板特性解析</a:t>
                      </a:r>
                      <a:endParaRPr lang="zh-TW" altLang="en-US" sz="1000" b="1" i="0" u="none" strike="noStrike">
                        <a:solidFill>
                          <a:srgbClr xmlns:mc="http://schemas.openxmlformats.org/markup-compatibility/2006" xmlns:a14="http://schemas.microsoft.com/office/drawing/2010/main" val="000000" mc:Ignorable=""/>
                        </a:solidFill>
                        <a:effectLst/>
                        <a:latin typeface="Arial"/>
                      </a:endParaRP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Workbook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11/9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11/12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PD Issue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Non-stable CCT (12306)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 </a:t>
                      </a:r>
                      <a:r>
                        <a:rPr lang="en-US" altLang="zh-TW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-</a:t>
                      </a:r>
                      <a:r>
                        <a:rPr lang="zh-TW" altLang="en-US" sz="1000" b="1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新細明體"/>
                        </a:rPr>
                        <a:t>特性解析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AUO-11307</a:t>
                      </a:r>
                      <a:br>
                        <a:rPr lang="en-US" sz="1000" b="1" i="0" u="none" strike="noStrike">
                          <a:effectLst/>
                          <a:latin typeface="Arial"/>
                        </a:rPr>
                      </a:br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Platform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HSV manual-adjustment revised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8/25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9/13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toolkit integrated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Sharpness/CM/HSV/CCT verification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9/14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9/17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-gamut mapping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9/21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 -embedded in CM/HSV auto-toolkit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database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9/20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effectLst/>
                          <a:latin typeface="Arial"/>
                        </a:rPr>
                        <a:t>color engine SOP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Arial"/>
                        </a:rPr>
                        <a:t>10/8</a:t>
                      </a:r>
                    </a:p>
                  </a:txBody>
                  <a:tcPr marL="5101" marR="5101" marT="5100" marB="0" anchor="ctr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808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xmlns:mc="http://schemas.openxmlformats.org/markup-compatibility/2006" xmlns:a14="http://schemas.microsoft.com/office/drawing/2010/main" val="33CCCC" mc:Ignorable="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000" b="0" i="0" u="none" strike="noStrike" dirty="0">
                          <a:solidFill>
                            <a:srgbClr xmlns:mc="http://schemas.openxmlformats.org/markup-compatibility/2006" xmlns:a14="http://schemas.microsoft.com/office/drawing/2010/main" val="000000" mc:Ignorable="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5101" marR="5101" marT="5100" marB="0" anchor="b">
                    <a:lnL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xmlns:mc="http://schemas.openxmlformats.org/markup-compatibility/2006" xmlns:a14="http://schemas.microsoft.com/office/drawing/2010/main" val="000000" mc:Ignorable="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預設簡報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自訂設計">
      <a:majorFont>
        <a:latin typeface="Arial"/>
        <a:ea typeface="文鼎粗黑"/>
        <a:cs typeface=""/>
      </a:majorFont>
      <a:minorFont>
        <a:latin typeface="Arial"/>
        <a:ea typeface="文鼎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1_自訂設計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BBE0E3" mc:Ignorable=""/>
        </a:accent1>
        <a:accent2>
          <a:srgbClr xmlns:mc="http://schemas.openxmlformats.org/markup-compatibility/2006" xmlns:a14="http://schemas.microsoft.com/office/drawing/2010/main" val="333399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DAEDEF" mc:Ignorable=""/>
        </a:accent5>
        <a:accent6>
          <a:srgbClr xmlns:mc="http://schemas.openxmlformats.org/markup-compatibility/2006" xmlns:a14="http://schemas.microsoft.com/office/drawing/2010/main" val="2D2D8A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99CC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BDF53" mc:Ignorable=""/>
        </a:accent1>
        <a:accent2>
          <a:srgbClr xmlns:mc="http://schemas.openxmlformats.org/markup-compatibility/2006" xmlns:a14="http://schemas.microsoft.com/office/drawing/2010/main" val="FF99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DECB3" mc:Ignorable=""/>
        </a:accent5>
        <a:accent6>
          <a:srgbClr xmlns:mc="http://schemas.openxmlformats.org/markup-compatibility/2006" xmlns:a14="http://schemas.microsoft.com/office/drawing/2010/main" val="E78A5C" mc:Ignorable=""/>
        </a:accent6>
        <a:hlink>
          <a:srgbClr xmlns:mc="http://schemas.openxmlformats.org/markup-compatibility/2006" xmlns:a14="http://schemas.microsoft.com/office/drawing/2010/main" val="CC3300" mc:Ignorable=""/>
        </a:hlink>
        <a:folHlink>
          <a:srgbClr xmlns:mc="http://schemas.openxmlformats.org/markup-compatibility/2006" xmlns:a14="http://schemas.microsoft.com/office/drawing/2010/main" val="9966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808080" mc:Ignorable=""/>
        </a:lt2>
        <a:accent1>
          <a:srgbClr xmlns:mc="http://schemas.openxmlformats.org/markup-compatibility/2006" xmlns:a14="http://schemas.microsoft.com/office/drawing/2010/main" val="99CCFF" mc:Ignorable=""/>
        </a:accent1>
        <a:accent2>
          <a:srgbClr xmlns:mc="http://schemas.openxmlformats.org/markup-compatibility/2006" xmlns:a14="http://schemas.microsoft.com/office/drawing/2010/main" val="CCCCFF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CAE2FF" mc:Ignorable=""/>
        </a:accent5>
        <a:accent6>
          <a:srgbClr xmlns:mc="http://schemas.openxmlformats.org/markup-compatibility/2006" xmlns:a14="http://schemas.microsoft.com/office/drawing/2010/main" val="B9B9E7" mc:Ignorable=""/>
        </a:accent6>
        <a:hlink>
          <a:srgbClr xmlns:mc="http://schemas.openxmlformats.org/markup-compatibility/2006" xmlns:a14="http://schemas.microsoft.com/office/drawing/2010/main" val="3333CC" mc:Ignorable=""/>
        </a:hlink>
        <a:folHlink>
          <a:srgbClr xmlns:mc="http://schemas.openxmlformats.org/markup-compatibility/2006" xmlns:a14="http://schemas.microsoft.com/office/drawing/2010/main" val="AF67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DEF6F1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69696" mc:Ignorable=""/>
        </a:lt2>
        <a:accent1>
          <a:srgbClr xmlns:mc="http://schemas.openxmlformats.org/markup-compatibility/2006" xmlns:a14="http://schemas.microsoft.com/office/drawing/2010/main" val="FFFFFF" mc:Ignorable=""/>
        </a:accent1>
        <a:accent2>
          <a:srgbClr xmlns:mc="http://schemas.openxmlformats.org/markup-compatibility/2006" xmlns:a14="http://schemas.microsoft.com/office/drawing/2010/main" val="8DC6FF" mc:Ignorable=""/>
        </a:accent2>
        <a:accent3>
          <a:srgbClr xmlns:mc="http://schemas.openxmlformats.org/markup-compatibility/2006" xmlns:a14="http://schemas.microsoft.com/office/drawing/2010/main" val="ECFAF7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F" mc:Ignorable=""/>
        </a:accent5>
        <a:accent6>
          <a:srgbClr xmlns:mc="http://schemas.openxmlformats.org/markup-compatibility/2006" xmlns:a14="http://schemas.microsoft.com/office/drawing/2010/main" val="7FB3E7" mc:Ignorable=""/>
        </a:accent6>
        <a:hlink>
          <a:srgbClr xmlns:mc="http://schemas.openxmlformats.org/markup-compatibility/2006" xmlns:a14="http://schemas.microsoft.com/office/drawing/2010/main" val="0066CC" mc:Ignorable=""/>
        </a:hlink>
        <a:folHlink>
          <a:srgbClr xmlns:mc="http://schemas.openxmlformats.org/markup-compatibility/2006" xmlns:a14="http://schemas.microsoft.com/office/drawing/2010/main" val="00A8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D9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777777" mc:Ignorable=""/>
        </a:lt2>
        <a:accent1>
          <a:srgbClr xmlns:mc="http://schemas.openxmlformats.org/markup-compatibility/2006" xmlns:a14="http://schemas.microsoft.com/office/drawing/2010/main" val="FFFFF7" mc:Ignorable=""/>
        </a:accent1>
        <a:accent2>
          <a:srgbClr xmlns:mc="http://schemas.openxmlformats.org/markup-compatibility/2006" xmlns:a14="http://schemas.microsoft.com/office/drawing/2010/main" val="33CCCC" mc:Ignorable=""/>
        </a:accent2>
        <a:accent3>
          <a:srgbClr xmlns:mc="http://schemas.openxmlformats.org/markup-compatibility/2006" xmlns:a14="http://schemas.microsoft.com/office/drawing/2010/main" val="FFFFE9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FFA" mc:Ignorable=""/>
        </a:accent5>
        <a:accent6>
          <a:srgbClr xmlns:mc="http://schemas.openxmlformats.org/markup-compatibility/2006" xmlns:a14="http://schemas.microsoft.com/office/drawing/2010/main" val="2DB9B9" mc:Ignorable=""/>
        </a:accent6>
        <a:hlink>
          <a:srgbClr xmlns:mc="http://schemas.openxmlformats.org/markup-compatibility/2006" xmlns:a14="http://schemas.microsoft.com/office/drawing/2010/main" val="FF5050" mc:Ignorable=""/>
        </a:hlink>
        <a:folHlink>
          <a:srgbClr xmlns:mc="http://schemas.openxmlformats.org/markup-compatibility/2006" xmlns:a14="http://schemas.microsoft.com/office/drawing/2010/main" val="FF9900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xmlns:mc="http://schemas.openxmlformats.org/markup-compatibility/2006" xmlns:a14="http://schemas.microsoft.com/office/drawing/2010/main" val="005A58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8080" mc:Ignorable=""/>
        </a:dk2>
        <a:lt2>
          <a:srgbClr xmlns:mc="http://schemas.openxmlformats.org/markup-compatibility/2006" xmlns:a14="http://schemas.microsoft.com/office/drawing/2010/main" val="FFFF99" mc:Ignorable=""/>
        </a:lt2>
        <a:accent1>
          <a:srgbClr xmlns:mc="http://schemas.openxmlformats.org/markup-compatibility/2006" xmlns:a14="http://schemas.microsoft.com/office/drawing/2010/main" val="006462" mc:Ignorable=""/>
        </a:accent1>
        <a:accent2>
          <a:srgbClr xmlns:mc="http://schemas.openxmlformats.org/markup-compatibility/2006" xmlns:a14="http://schemas.microsoft.com/office/drawing/2010/main" val="6D6FC7" mc:Ignorable=""/>
        </a:accent2>
        <a:accent3>
          <a:srgbClr xmlns:mc="http://schemas.openxmlformats.org/markup-compatibility/2006" xmlns:a14="http://schemas.microsoft.com/office/drawing/2010/main" val="AAC0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B8B7" mc:Ignorable=""/>
        </a:accent5>
        <a:accent6>
          <a:srgbClr xmlns:mc="http://schemas.openxmlformats.org/markup-compatibility/2006" xmlns:a14="http://schemas.microsoft.com/office/drawing/2010/main" val="6264B4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FF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xmlns:mc="http://schemas.openxmlformats.org/markup-compatibility/2006" xmlns:a14="http://schemas.microsoft.com/office/drawing/2010/main" val="5C1F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DFD293" mc:Ignorable=""/>
        </a:lt2>
        <a:accent1>
          <a:srgbClr xmlns:mc="http://schemas.openxmlformats.org/markup-compatibility/2006" xmlns:a14="http://schemas.microsoft.com/office/drawing/2010/main" val="CC3300" mc:Ignorable=""/>
        </a:accent1>
        <a:accent2>
          <a:srgbClr xmlns:mc="http://schemas.openxmlformats.org/markup-compatibility/2006" xmlns:a14="http://schemas.microsoft.com/office/drawing/2010/main" val="BE796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ADAA" mc:Ignorable=""/>
        </a:accent5>
        <a:accent6>
          <a:srgbClr xmlns:mc="http://schemas.openxmlformats.org/markup-compatibility/2006" xmlns:a14="http://schemas.microsoft.com/office/drawing/2010/main" val="AC6D56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D3A21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xmlns:mc="http://schemas.openxmlformats.org/markup-compatibility/2006" xmlns:a14="http://schemas.microsoft.com/office/drawing/2010/main" val="003366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99" mc:Ignorable=""/>
        </a:dk2>
        <a:lt2>
          <a:srgbClr xmlns:mc="http://schemas.openxmlformats.org/markup-compatibility/2006" xmlns:a14="http://schemas.microsoft.com/office/drawing/2010/main" val="CCFFFF" mc:Ignorable=""/>
        </a:lt2>
        <a:accent1>
          <a:srgbClr xmlns:mc="http://schemas.openxmlformats.org/markup-compatibility/2006" xmlns:a14="http://schemas.microsoft.com/office/drawing/2010/main" val="3366CC" mc:Ignorable=""/>
        </a:accent1>
        <a:accent2>
          <a:srgbClr xmlns:mc="http://schemas.openxmlformats.org/markup-compatibility/2006" xmlns:a14="http://schemas.microsoft.com/office/drawing/2010/main" val="00B000" mc:Ignorable=""/>
        </a:accent2>
        <a:accent3>
          <a:srgbClr xmlns:mc="http://schemas.openxmlformats.org/markup-compatibility/2006" xmlns:a14="http://schemas.microsoft.com/office/drawing/2010/main" val="AAAA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B8E2" mc:Ignorable=""/>
        </a:accent5>
        <a:accent6>
          <a:srgbClr xmlns:mc="http://schemas.openxmlformats.org/markup-compatibility/2006" xmlns:a14="http://schemas.microsoft.com/office/drawing/2010/main" val="009F00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FE701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xmlns:mc="http://schemas.openxmlformats.org/markup-compatibility/2006" xmlns:a14="http://schemas.microsoft.com/office/drawing/2010/main" val="336699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E3EBF1" mc:Ignorable=""/>
        </a:lt2>
        <a:accent1>
          <a:srgbClr xmlns:mc="http://schemas.openxmlformats.org/markup-compatibility/2006" xmlns:a14="http://schemas.microsoft.com/office/drawing/2010/main" val="003399" mc:Ignorable=""/>
        </a:accent1>
        <a:accent2>
          <a:srgbClr xmlns:mc="http://schemas.openxmlformats.org/markup-compatibility/2006" xmlns:a14="http://schemas.microsoft.com/office/drawing/2010/main" val="468A4B" mc:Ignorable=""/>
        </a:accent2>
        <a:accent3>
          <a:srgbClr xmlns:mc="http://schemas.openxmlformats.org/markup-compatibility/2006" xmlns:a14="http://schemas.microsoft.com/office/drawing/2010/main" val="AA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AADCA" mc:Ignorable=""/>
        </a:accent5>
        <a:accent6>
          <a:srgbClr xmlns:mc="http://schemas.openxmlformats.org/markup-compatibility/2006" xmlns:a14="http://schemas.microsoft.com/office/drawing/2010/main" val="3F7D43" mc:Ignorable=""/>
        </a:accent6>
        <a:hlink>
          <a:srgbClr xmlns:mc="http://schemas.openxmlformats.org/markup-compatibility/2006" xmlns:a14="http://schemas.microsoft.com/office/drawing/2010/main" val="66CCFF" mc:Ignorable=""/>
        </a:hlink>
        <a:folHlink>
          <a:srgbClr xmlns:mc="http://schemas.openxmlformats.org/markup-compatibility/2006" xmlns:a14="http://schemas.microsoft.com/office/drawing/2010/main" val="F0E5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xmlns:mc="http://schemas.openxmlformats.org/markup-compatibility/2006" xmlns:a14="http://schemas.microsoft.com/office/drawing/2010/main" val="777777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86B5D" mc:Ignorable=""/>
        </a:dk2>
        <a:lt2>
          <a:srgbClr xmlns:mc="http://schemas.openxmlformats.org/markup-compatibility/2006" xmlns:a14="http://schemas.microsoft.com/office/drawing/2010/main" val="D1D1CB" mc:Ignorable=""/>
        </a:lt2>
        <a:accent1>
          <a:srgbClr xmlns:mc="http://schemas.openxmlformats.org/markup-compatibility/2006" xmlns:a14="http://schemas.microsoft.com/office/drawing/2010/main" val="909082" mc:Ignorable=""/>
        </a:accent1>
        <a:accent2>
          <a:srgbClr xmlns:mc="http://schemas.openxmlformats.org/markup-compatibility/2006" xmlns:a14="http://schemas.microsoft.com/office/drawing/2010/main" val="809EA8" mc:Ignorable=""/>
        </a:accent2>
        <a:accent3>
          <a:srgbClr xmlns:mc="http://schemas.openxmlformats.org/markup-compatibility/2006" xmlns:a14="http://schemas.microsoft.com/office/drawing/2010/main" val="B9BAB6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6C6C1" mc:Ignorable=""/>
        </a:accent5>
        <a:accent6>
          <a:srgbClr xmlns:mc="http://schemas.openxmlformats.org/markup-compatibility/2006" xmlns:a14="http://schemas.microsoft.com/office/drawing/2010/main" val="738F98" mc:Ignorable=""/>
        </a:accent6>
        <a:hlink>
          <a:srgbClr xmlns:mc="http://schemas.openxmlformats.org/markup-compatibility/2006" xmlns:a14="http://schemas.microsoft.com/office/drawing/2010/main" val="FFCC66" mc:Ignorable=""/>
        </a:hlink>
        <a:folHlink>
          <a:srgbClr xmlns:mc="http://schemas.openxmlformats.org/markup-compatibility/2006" xmlns:a14="http://schemas.microsoft.com/office/drawing/2010/main" val="E9DCB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xmlns:mc="http://schemas.openxmlformats.org/markup-compatibility/2006" xmlns:a14="http://schemas.microsoft.com/office/drawing/2010/main" val="3E3E5C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666699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60597B" mc:Ignorable=""/>
        </a:accent1>
        <a:accent2>
          <a:srgbClr xmlns:mc="http://schemas.openxmlformats.org/markup-compatibility/2006" xmlns:a14="http://schemas.microsoft.com/office/drawing/2010/main" val="6666FF" mc:Ignorable=""/>
        </a:accent2>
        <a:accent3>
          <a:srgbClr xmlns:mc="http://schemas.openxmlformats.org/markup-compatibility/2006" xmlns:a14="http://schemas.microsoft.com/office/drawing/2010/main" val="B8B8C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B6B5BF" mc:Ignorable=""/>
        </a:accent5>
        <a:accent6>
          <a:srgbClr xmlns:mc="http://schemas.openxmlformats.org/markup-compatibility/2006" xmlns:a14="http://schemas.microsoft.com/office/drawing/2010/main" val="5C5CE7" mc:Ignorable=""/>
        </a:accent6>
        <a:hlink>
          <a:srgbClr xmlns:mc="http://schemas.openxmlformats.org/markup-compatibility/2006" xmlns:a14="http://schemas.microsoft.com/office/drawing/2010/main" val="99CCFF" mc:Ignorable=""/>
        </a:hlink>
        <a:folHlink>
          <a:srgbClr xmlns:mc="http://schemas.openxmlformats.org/markup-compatibility/2006" xmlns:a14="http://schemas.microsoft.com/office/drawing/2010/main" val="FFFF99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xmlns:mc="http://schemas.openxmlformats.org/markup-compatibility/2006" xmlns:a14="http://schemas.microsoft.com/office/drawing/2010/main" val="2D2015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523E26" mc:Ignorable=""/>
        </a:dk2>
        <a:lt2>
          <a:srgbClr xmlns:mc="http://schemas.openxmlformats.org/markup-compatibility/2006" xmlns:a14="http://schemas.microsoft.com/office/drawing/2010/main" val="DFC08D" mc:Ignorable=""/>
        </a:lt2>
        <a:accent1>
          <a:srgbClr xmlns:mc="http://schemas.openxmlformats.org/markup-compatibility/2006" xmlns:a14="http://schemas.microsoft.com/office/drawing/2010/main" val="8C7B70" mc:Ignorable=""/>
        </a:accent1>
        <a:accent2>
          <a:srgbClr xmlns:mc="http://schemas.openxmlformats.org/markup-compatibility/2006" xmlns:a14="http://schemas.microsoft.com/office/drawing/2010/main" val="8F5F2F" mc:Ignorable=""/>
        </a:accent2>
        <a:accent3>
          <a:srgbClr xmlns:mc="http://schemas.openxmlformats.org/markup-compatibility/2006" xmlns:a14="http://schemas.microsoft.com/office/drawing/2010/main" val="B3AFAC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5BFBB" mc:Ignorable=""/>
        </a:accent5>
        <a:accent6>
          <a:srgbClr xmlns:mc="http://schemas.openxmlformats.org/markup-compatibility/2006" xmlns:a14="http://schemas.microsoft.com/office/drawing/2010/main" val="81552A" mc:Ignorable=""/>
        </a:accent6>
        <a:hlink>
          <a:srgbClr xmlns:mc="http://schemas.openxmlformats.org/markup-compatibility/2006" xmlns:a14="http://schemas.microsoft.com/office/drawing/2010/main" val="CCB400" mc:Ignorable=""/>
        </a:hlink>
        <a:folHlink>
          <a:srgbClr xmlns:mc="http://schemas.openxmlformats.org/markup-compatibility/2006" xmlns:a14="http://schemas.microsoft.com/office/drawing/2010/main" val="8C9EA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8960</TotalTime>
  <Words>309</Words>
  <Application>Microsoft Office PowerPoint</Application>
  <PresentationFormat>On-screen Show (4:3)</PresentationFormat>
  <Paragraphs>331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預設簡報設計</vt:lpstr>
      <vt:lpstr>自訂設計</vt:lpstr>
      <vt:lpstr>1_自訂設計</vt:lpstr>
      <vt:lpstr>PowerPoint Presentation</vt:lpstr>
      <vt:lpstr>CCTv3 Improvement Research - Status</vt:lpstr>
      <vt:lpstr>GUI Architectures</vt:lpstr>
      <vt:lpstr>GUI Architectures</vt:lpstr>
      <vt:lpstr>TFrame</vt:lpstr>
      <vt:lpstr>PowerPoint Presentation</vt:lpstr>
      <vt:lpstr>PowerPoint Presentation</vt:lpstr>
      <vt:lpstr>PowerPoint Presentation</vt:lpstr>
    </vt:vector>
  </TitlesOfParts>
  <Company>AU Optronics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>sertekl3</cp:lastModifiedBy>
  <cp:revision>683</cp:revision>
  <dcterms:created xsi:type="dcterms:W3CDTF">2008-10-06T10:00:22Z</dcterms:created>
  <dcterms:modified xsi:type="dcterms:W3CDTF">2010-09-30T07:44:28Z</dcterms:modified>
</cp:coreProperties>
</file>