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1"/>
  </p:notesMasterIdLst>
  <p:sldIdLst>
    <p:sldId id="256" r:id="rId4"/>
    <p:sldId id="283" r:id="rId5"/>
    <p:sldId id="293" r:id="rId6"/>
    <p:sldId id="291" r:id="rId7"/>
    <p:sldId id="292" r:id="rId8"/>
    <p:sldId id="290" r:id="rId9"/>
    <p:sldId id="259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F0000" mc:Ignorable=""/>
    <a:srgbClr xmlns:mc="http://schemas.openxmlformats.org/markup-compatibility/2006" xmlns:a14="http://schemas.microsoft.com/office/drawing/2010/main" val="CCFFCC" mc:Ignorable=""/>
    <a:srgbClr xmlns:mc="http://schemas.openxmlformats.org/markup-compatibility/2006" xmlns:a14="http://schemas.microsoft.com/office/drawing/2010/main" val="66FF33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93039" autoAdjust="0"/>
  </p:normalViewPr>
  <p:slideViewPr>
    <p:cSldViewPr>
      <p:cViewPr>
        <p:scale>
          <a:sx n="75" d="100"/>
          <a:sy n="75" d="100"/>
        </p:scale>
        <p:origin x="-44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4F68FFBA-0128-4F54-99AA-C37BEB4820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378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fld id="{8DC6CB1D-AD7E-4BBD-B2E4-9C0FBF0364FA}" type="slidenum">
              <a:rPr lang="en-US" altLang="zh-TW" b="0" smtClean="0">
                <a:ea typeface="新細明體" charset="-120"/>
              </a:rPr>
              <a:pPr eaLnBrk="1" hangingPunct="1"/>
              <a:t>1</a:t>
            </a:fld>
            <a:endParaRPr lang="en-US" altLang="zh-TW" b="0" smtClean="0">
              <a:ea typeface="新細明體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fld id="{D431B664-F26E-46FC-9618-BC0007375514}" type="slidenum">
              <a:rPr lang="en-US" altLang="zh-TW" b="0" smtClean="0">
                <a:ea typeface="新細明體" charset="-120"/>
              </a:rPr>
              <a:pPr eaLnBrk="1" hangingPunct="1"/>
              <a:t>7</a:t>
            </a:fld>
            <a:endParaRPr lang="en-US" altLang="zh-TW" b="0" smtClean="0">
              <a:ea typeface="新細明體" charset="-12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5" name="Picture 6" descr="auo_ppt_color_01_2008100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3816350"/>
            <a:ext cx="7772400" cy="1470025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21313"/>
            <a:ext cx="6400800" cy="1247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8163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26427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26427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68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05725" cy="6477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713788" cy="26590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792538"/>
            <a:ext cx="8713788" cy="266065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1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06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02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1914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518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792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44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91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03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06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1164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157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3475"/>
            <a:ext cx="2057400" cy="56086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3475"/>
            <a:ext cx="6019800" cy="56086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882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581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84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290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738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893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90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565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845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22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101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69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90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99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281488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3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4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74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545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71378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7" name="Picture 10" descr="auo_ppt_color_02_20081007_p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705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3D21030-9634-43E9-A729-2BB8217EEC2F}" type="slidenum">
              <a:rPr lang="en-US" altLang="zh-TW" sz="1000" b="0" smtClean="0">
                <a:solidFill>
                  <a:schemeClr val="bg2"/>
                </a:solidFill>
                <a:ea typeface="細明體" pitchFamily="49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0" smtClean="0">
              <a:solidFill>
                <a:schemeClr val="bg2"/>
              </a:solidFill>
              <a:ea typeface="細明體" pitchFamily="49" charset="-120"/>
            </a:endParaRP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6084888" y="6597650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7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  <p:sldLayoutId id="214748554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auo_ppt_color_02_2008100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161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5940425" y="6543675"/>
            <a:ext cx="2951163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5" r:id="rId1"/>
    <p:sldLayoutId id="2147485546" r:id="rId2"/>
    <p:sldLayoutId id="2147485547" r:id="rId3"/>
    <p:sldLayoutId id="2147485548" r:id="rId4"/>
    <p:sldLayoutId id="2147485549" r:id="rId5"/>
    <p:sldLayoutId id="2147485550" r:id="rId6"/>
    <p:sldLayoutId id="2147485551" r:id="rId7"/>
    <p:sldLayoutId id="2147485552" r:id="rId8"/>
    <p:sldLayoutId id="2147485553" r:id="rId9"/>
    <p:sldLayoutId id="2147485554" r:id="rId10"/>
    <p:sldLayoutId id="21474855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3"/>
          <p:cNvSpPr txBox="1">
            <a:spLocks noChangeArrowheads="1"/>
          </p:cNvSpPr>
          <p:nvPr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3075" name="Picture 14" descr="auo_ppt_layout_back_2009111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56" r:id="rId1"/>
    <p:sldLayoutId id="2147485557" r:id="rId2"/>
    <p:sldLayoutId id="2147485558" r:id="rId3"/>
    <p:sldLayoutId id="2147485559" r:id="rId4"/>
    <p:sldLayoutId id="2147485560" r:id="rId5"/>
    <p:sldLayoutId id="2147485561" r:id="rId6"/>
    <p:sldLayoutId id="2147485562" r:id="rId7"/>
    <p:sldLayoutId id="2147485563" r:id="rId8"/>
    <p:sldLayoutId id="2147485564" r:id="rId9"/>
    <p:sldLayoutId id="2147485565" r:id="rId10"/>
    <p:sldLayoutId id="21474855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0" y="5157788"/>
            <a:ext cx="914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en-US" altLang="zh-TW" sz="1600" dirty="0" err="1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skyforce</a:t>
            </a:r>
            <a:r>
              <a:rPr kumimoji="0" lang="en-US" altLang="zh-TW" sz="1600" dirty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 / RSEE4</a:t>
            </a:r>
          </a:p>
          <a:p>
            <a:pPr algn="ctr">
              <a:spcBef>
                <a:spcPct val="20000"/>
              </a:spcBef>
            </a:pPr>
            <a:r>
              <a:rPr lang="en-US" altLang="zh-TW" sz="1600" dirty="0" smtClean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2010/10/08</a:t>
            </a:r>
            <a:endParaRPr lang="en-US" altLang="zh-TW" sz="1600" dirty="0">
              <a:solidFill>
                <a:srgbClr xmlns:mc="http://schemas.openxmlformats.org/markup-compatibility/2006" xmlns:a14="http://schemas.microsoft.com/office/drawing/2010/main" val="292929" mc:Ignorable=""/>
              </a:solidFill>
              <a:ea typeface="文鼎粗黑" pitchFamily="49" charset="-120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0" y="4252913"/>
            <a:ext cx="909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 sz="2800" smtClean="0">
                <a:ea typeface="文鼎粗黑" pitchFamily="49" charset="-120"/>
              </a:rPr>
              <a:t>Weekly </a:t>
            </a:r>
            <a:r>
              <a:rPr kumimoji="0" lang="en-US" altLang="zh-TW" sz="2800" dirty="0" smtClean="0">
                <a:ea typeface="文鼎粗黑" pitchFamily="49" charset="-120"/>
              </a:rPr>
              <a:t>Report</a:t>
            </a:r>
            <a:endParaRPr kumimoji="0" lang="en-US" altLang="zh-TW" sz="2800" dirty="0">
              <a:ea typeface="文鼎粗黑" pitchFamily="49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TW" smtClean="0"/>
              <a:t>CCTv3 Improvement Research - </a:t>
            </a:r>
            <a:r>
              <a:rPr lang="en-US" altLang="zh-TW" smtClean="0">
                <a:ea typeface="標楷體" pitchFamily="65" charset="-120"/>
              </a:rPr>
              <a:t>Status</a:t>
            </a:r>
            <a:endParaRPr lang="zh-TW" altLang="en-US" smtClean="0">
              <a:ea typeface="標楷體" pitchFamily="65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713788" cy="4862513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600" dirty="0" smtClean="0"/>
              <a:t>Progress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/>
              <a:t>AUO 11307 </a:t>
            </a:r>
            <a:r>
              <a:rPr kumimoji="0" lang="en-US" altLang="zh-TW" sz="1200" dirty="0" smtClean="0"/>
              <a:t>Platform			9/27~10/15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000" dirty="0"/>
              <a:t>Color engine toolkit integrated		10/4~10/8</a:t>
            </a:r>
          </a:p>
          <a:p>
            <a:pPr marL="381000" indent="-381000">
              <a:lnSpc>
                <a:spcPct val="90000"/>
              </a:lnSpc>
              <a:defRPr/>
            </a:pPr>
            <a:r>
              <a:rPr lang="en-US" altLang="zh-TW" sz="1600" dirty="0" smtClean="0"/>
              <a:t>Problem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altLang="zh-TW" sz="1200" dirty="0" smtClean="0"/>
              <a:t>UI</a:t>
            </a:r>
            <a:r>
              <a:rPr lang="zh-TW" altLang="en-US" sz="1200" dirty="0" smtClean="0"/>
              <a:t>移植</a:t>
            </a:r>
            <a:endParaRPr kumimoji="0" lang="en-US" altLang="zh-TW" sz="1200" dirty="0" smtClean="0">
              <a:ea typeface="文鼎粗黑" pitchFamily="49" charset="-120"/>
            </a:endParaRPr>
          </a:p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600" dirty="0" smtClean="0"/>
              <a:t>Future Plan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AUO 11307 Platform			9/27~10/15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000" dirty="0" smtClean="0"/>
              <a:t>Adjust verification			10/11~10/15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Auto Adjust Color Database			10/18~11/05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000" dirty="0" smtClean="0"/>
              <a:t>Luminance Mapping			10/18~10/19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000" dirty="0" smtClean="0"/>
              <a:t>Auto toolkit				10/20~10/26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000" dirty="0" smtClean="0"/>
              <a:t>Color Database			10/27~11/2</a:t>
            </a:r>
            <a:endParaRPr kumimoji="0" lang="en-US" altLang="zh-TW" sz="1000" dirty="0"/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000" dirty="0" smtClean="0"/>
              <a:t>SOP				11/3~11/05</a:t>
            </a:r>
          </a:p>
          <a:p>
            <a:pPr marL="762000" lvl="1" indent="-304800">
              <a:lnSpc>
                <a:spcPct val="90000"/>
              </a:lnSpc>
              <a:defRPr/>
            </a:pPr>
            <a:r>
              <a:rPr kumimoji="0" lang="en-US" altLang="zh-TW" sz="1200" dirty="0" smtClean="0"/>
              <a:t>Dim Grey Fix: </a:t>
            </a:r>
            <a:r>
              <a:rPr lang="en-US" altLang="zh-TW" sz="1200" dirty="0" smtClean="0"/>
              <a:t>Find Reasonable </a:t>
            </a:r>
            <a:r>
              <a:rPr kumimoji="0" lang="en-US" altLang="zh-TW" sz="1200" dirty="0" smtClean="0"/>
              <a:t>Target White	11/08~12/24</a:t>
            </a:r>
          </a:p>
          <a:p>
            <a:pPr marL="1162050" lvl="2" indent="-304800">
              <a:lnSpc>
                <a:spcPct val="90000"/>
              </a:lnSpc>
              <a:defRPr/>
            </a:pPr>
            <a:r>
              <a:rPr kumimoji="0" lang="en-US" altLang="zh-TW" sz="1000" dirty="0" smtClean="0"/>
              <a:t>Meet CCT criteria			11/08~11/19</a:t>
            </a:r>
          </a:p>
          <a:p>
            <a:pPr marL="1162050" lvl="2" indent="-304800">
              <a:lnSpc>
                <a:spcPct val="90000"/>
              </a:lnSpc>
              <a:defRPr/>
            </a:pPr>
            <a:r>
              <a:rPr kumimoji="0" lang="en-US" altLang="zh-TW" sz="1000" dirty="0" smtClean="0"/>
              <a:t>Meet eye inspect			11/22~12/17</a:t>
            </a:r>
          </a:p>
          <a:p>
            <a:pPr marL="1162050" lvl="2" indent="-304800">
              <a:lnSpc>
                <a:spcPct val="90000"/>
              </a:lnSpc>
              <a:defRPr/>
            </a:pPr>
            <a:r>
              <a:rPr kumimoji="0" lang="en-US" altLang="zh-TW" sz="1000" dirty="0" smtClean="0"/>
              <a:t>Workbook				12/20~12/24</a:t>
            </a:r>
          </a:p>
          <a:p>
            <a:pPr marL="1162050" lvl="2" indent="-304800">
              <a:lnSpc>
                <a:spcPct val="90000"/>
              </a:lnSpc>
              <a:defRPr/>
            </a:pPr>
            <a:endParaRPr kumimoji="0" lang="zh-TW" altLang="en-US" sz="1000" dirty="0" smtClean="0"/>
          </a:p>
          <a:p>
            <a:pPr marL="1162050" lvl="2" indent="-304800">
              <a:lnSpc>
                <a:spcPct val="90000"/>
              </a:lnSpc>
              <a:buFontTx/>
              <a:buNone/>
              <a:defRPr/>
            </a:pPr>
            <a:r>
              <a:rPr kumimoji="0" lang="en-US" altLang="zh-TW" sz="1000" dirty="0" smtClean="0"/>
              <a:t>			</a:t>
            </a:r>
            <a:endParaRPr kumimoji="0" lang="zh-TW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89969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Hue Toolkit Update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Purpose</a:t>
                </a:r>
              </a:p>
              <a:p>
                <a:pPr lvl="1"/>
                <a:r>
                  <a:rPr lang="zh-TW" altLang="en-US" dirty="0" smtClean="0"/>
                  <a:t>工欲善其事必先利其器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新增功能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更多</a:t>
                </a:r>
                <a:r>
                  <a:rPr lang="en-US" altLang="zh-TW" dirty="0" smtClean="0"/>
                  <a:t>Pattern</a:t>
                </a:r>
                <a:r>
                  <a:rPr lang="zh-TW" altLang="en-US" dirty="0" smtClean="0"/>
                  <a:t>的選擇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/>
                  <a:t>可由</a:t>
                </a:r>
                <a:r>
                  <a:rPr lang="zh-TW" altLang="en-US" dirty="0"/>
                  <a:t>選擇的色相自動產生</a:t>
                </a:r>
                <a:r>
                  <a:rPr lang="en-US" altLang="zh-TW" dirty="0" smtClean="0"/>
                  <a:t>Pattern, </a:t>
                </a:r>
                <a:r>
                  <a:rPr lang="zh-TW" altLang="en-US" dirty="0" smtClean="0"/>
                  <a:t>作為調整參考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Saturation &amp; Value</a:t>
                </a:r>
                <a:r>
                  <a:rPr lang="zh-TW" altLang="en-US" dirty="0" smtClean="0"/>
                  <a:t>的選擇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HSV</a:t>
                </a:r>
                <a:r>
                  <a:rPr lang="zh-TW" altLang="en-US" dirty="0" smtClean="0"/>
                  <a:t>為指定式調整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更為直覺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/>
                  <a:t>與常用繪圖軟體調整方式相同</a:t>
                </a:r>
                <a:endParaRPr lang="en-US" altLang="zh-TW" dirty="0" smtClean="0"/>
              </a:p>
              <a:p>
                <a:pPr lvl="2"/>
                <a:r>
                  <a:rPr lang="en-US" altLang="zh-TW" dirty="0">
                    <a:solidFill>
                      <a:schemeClr val="tx1"/>
                    </a:solidFill>
                  </a:rPr>
                  <a:t>Hue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的調整範圍為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/>
                      </a:rPr>
                      <m:t>±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45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度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TW" dirty="0" smtClean="0">
                    <a:solidFill>
                      <a:schemeClr val="tx1"/>
                    </a:solidFill>
                  </a:rPr>
                  <a:t>HSV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對照表的內插產生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zh-TW" altLang="en-US" dirty="0" smtClean="0">
                    <a:solidFill>
                      <a:schemeClr val="tx1"/>
                    </a:solidFill>
                  </a:rPr>
                  <a:t>可由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6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筆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60°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的資訊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內插出其餘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18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筆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zh-TW" altLang="en-US" dirty="0">
                    <a:solidFill>
                      <a:schemeClr val="tx1"/>
                    </a:solidFill>
                  </a:rPr>
                  <a:t>再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由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6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筆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60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°+6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筆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0°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, 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內插出其餘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12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筆</a:t>
                </a:r>
                <a:endParaRPr lang="zh-TW" altLang="en-US" dirty="0">
                  <a:solidFill>
                    <a:schemeClr val="tx1"/>
                  </a:solidFill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9" t="-4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46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56" y="1268760"/>
            <a:ext cx="62992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3024336" cy="245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rved Left Arrow 2"/>
          <p:cNvSpPr/>
          <p:nvPr/>
        </p:nvSpPr>
        <p:spPr>
          <a:xfrm rot="19241769">
            <a:off x="3155286" y="1009467"/>
            <a:ext cx="504056" cy="936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15815" y="2348880"/>
            <a:ext cx="1368153" cy="1440160"/>
          </a:xfrm>
          <a:prstGeom prst="roundRect">
            <a:avLst/>
          </a:prstGeom>
          <a:noFill/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915814" y="3798560"/>
            <a:ext cx="1368153" cy="684076"/>
          </a:xfrm>
          <a:prstGeom prst="roundRect">
            <a:avLst/>
          </a:prstGeom>
          <a:noFill/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283967" y="4725144"/>
            <a:ext cx="2592289" cy="1573676"/>
          </a:xfrm>
          <a:prstGeom prst="roundRect">
            <a:avLst/>
          </a:prstGeom>
          <a:noFill/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899592" y="2924944"/>
            <a:ext cx="1656184" cy="360040"/>
          </a:xfrm>
          <a:prstGeom prst="wedgeRoundRectCallout">
            <a:avLst>
              <a:gd name="adj1" fmla="val 72895"/>
              <a:gd name="adj2" fmla="val -18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Hue</a:t>
            </a:r>
            <a:r>
              <a:rPr lang="zh-TW" altLang="en-US" sz="1400" dirty="0" smtClean="0">
                <a:solidFill>
                  <a:schemeClr val="tx1"/>
                </a:solidFill>
              </a:rPr>
              <a:t>選擇及內插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11560" y="3976216"/>
            <a:ext cx="1925464" cy="522058"/>
          </a:xfrm>
          <a:prstGeom prst="wedgeRoundRectCallout">
            <a:avLst>
              <a:gd name="adj1" fmla="val 72895"/>
              <a:gd name="adj2" fmla="val -18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Saturation &amp; Value</a:t>
            </a:r>
            <a:r>
              <a:rPr lang="zh-TW" altLang="en-US" sz="1400" dirty="0" smtClean="0">
                <a:solidFill>
                  <a:schemeClr val="tx1"/>
                </a:solidFill>
              </a:rPr>
              <a:t>的選擇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ular Callout 11"/>
              <p:cNvSpPr/>
              <p:nvPr/>
            </p:nvSpPr>
            <p:spPr>
              <a:xfrm>
                <a:off x="827584" y="5379104"/>
                <a:ext cx="3204354" cy="522058"/>
              </a:xfrm>
              <a:prstGeom prst="wedgeRoundRectCallout">
                <a:avLst>
                  <a:gd name="adj1" fmla="val 64012"/>
                  <a:gd name="adj2" fmla="val -1240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TW" sz="1400" dirty="0" smtClean="0">
                    <a:solidFill>
                      <a:schemeClr val="tx1"/>
                    </a:solidFill>
                  </a:rPr>
                  <a:t>HSV</a:t>
                </a:r>
                <a:r>
                  <a:rPr lang="zh-TW" altLang="en-US" sz="1400" dirty="0" smtClean="0">
                    <a:solidFill>
                      <a:schemeClr val="tx1"/>
                    </a:solidFill>
                  </a:rPr>
                  <a:t>皆為指定式調整而非累積式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TW" sz="1400" dirty="0" smtClean="0">
                    <a:solidFill>
                      <a:schemeClr val="tx1"/>
                    </a:solidFill>
                  </a:rPr>
                  <a:t>Hue</a:t>
                </a:r>
                <a:r>
                  <a:rPr lang="zh-TW" altLang="en-US" sz="1400" dirty="0" smtClean="0">
                    <a:solidFill>
                      <a:schemeClr val="tx1"/>
                    </a:solidFill>
                  </a:rPr>
                  <a:t>的調整範圍為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±</m:t>
                    </m:r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</a:rPr>
                  <a:t>45</a:t>
                </a:r>
                <a:r>
                  <a:rPr lang="zh-TW" altLang="en-US" sz="1400" dirty="0" smtClean="0">
                    <a:solidFill>
                      <a:schemeClr val="tx1"/>
                    </a:solidFill>
                  </a:rPr>
                  <a:t>度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ounded Rectangular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379104"/>
                <a:ext cx="3204354" cy="522058"/>
              </a:xfrm>
              <a:prstGeom prst="wedgeRoundRectCallout">
                <a:avLst>
                  <a:gd name="adj1" fmla="val 64012"/>
                  <a:gd name="adj2" fmla="val -12400"/>
                  <a:gd name="adj3" fmla="val 16667"/>
                </a:avLst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7740353" y="2011132"/>
            <a:ext cx="1152128" cy="2786020"/>
          </a:xfrm>
          <a:prstGeom prst="roundRect">
            <a:avLst/>
          </a:prstGeom>
          <a:noFill/>
          <a:ln w="38100"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932040" y="548680"/>
            <a:ext cx="2423157" cy="522058"/>
          </a:xfrm>
          <a:prstGeom prst="wedgeRoundRectCallout">
            <a:avLst>
              <a:gd name="adj1" fmla="val 73734"/>
              <a:gd name="adj2" fmla="val 2289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選擇色相後自動產生</a:t>
            </a:r>
            <a:r>
              <a:rPr lang="en-US" altLang="zh-TW" sz="1400" dirty="0" smtClean="0">
                <a:solidFill>
                  <a:schemeClr val="tx1"/>
                </a:solidFill>
              </a:rPr>
              <a:t>Pattern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012160" y="2780928"/>
            <a:ext cx="1728193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Pattern</a:t>
            </a:r>
            <a:r>
              <a:rPr lang="zh-TW" altLang="en-US" sz="1400" dirty="0" smtClean="0">
                <a:solidFill>
                  <a:schemeClr val="tx1"/>
                </a:solidFill>
              </a:rPr>
              <a:t>同步顯示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4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01696" y="0"/>
            <a:ext cx="1230544" cy="3141095"/>
            <a:chOff x="4496048" y="620688"/>
            <a:chExt cx="1623194" cy="414337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620688"/>
              <a:ext cx="1619250" cy="414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499992" y="764704"/>
              <a:ext cx="1584176" cy="2160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6048" y="1412776"/>
              <a:ext cx="1584176" cy="2160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6048" y="2060848"/>
              <a:ext cx="1584176" cy="2160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6048" y="2708920"/>
              <a:ext cx="1584176" cy="2160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6048" y="3356992"/>
              <a:ext cx="1584176" cy="2160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6048" y="4005064"/>
              <a:ext cx="1584176" cy="2160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Right Brace 6"/>
          <p:cNvSpPr/>
          <p:nvPr/>
        </p:nvSpPr>
        <p:spPr>
          <a:xfrm>
            <a:off x="6730806" y="144016"/>
            <a:ext cx="288032" cy="292507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7414986" y="1487548"/>
            <a:ext cx="1296144" cy="319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HUE LUT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060470" y="1432999"/>
            <a:ext cx="333216" cy="3737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42978" y="907990"/>
            <a:ext cx="172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Interpolation from </a:t>
            </a:r>
            <a:br>
              <a:rPr lang="en-US" altLang="zh-TW" sz="1400" dirty="0" smtClean="0"/>
            </a:br>
            <a:r>
              <a:rPr lang="en-US" altLang="zh-TW" sz="1400" dirty="0" smtClean="0"/>
              <a:t>60 </a:t>
            </a:r>
            <a:r>
              <a:rPr lang="en-US" altLang="zh-TW" sz="1400" dirty="0"/>
              <a:t>°</a:t>
            </a:r>
            <a:r>
              <a:rPr lang="en-US" altLang="zh-TW" sz="1400" dirty="0" smtClean="0"/>
              <a:t> Base</a:t>
            </a:r>
            <a:endParaRPr lang="zh-TW" altLang="en-US" sz="14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13" y="2325267"/>
            <a:ext cx="17430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5470670" y="3297653"/>
            <a:ext cx="1260136" cy="3141095"/>
            <a:chOff x="3894337" y="3356992"/>
            <a:chExt cx="1260136" cy="3141095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6919" y="3356992"/>
              <a:ext cx="1227554" cy="31410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3926919" y="3466171"/>
              <a:ext cx="1200965" cy="16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23929" y="3957474"/>
              <a:ext cx="1200965" cy="16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23929" y="4448778"/>
              <a:ext cx="1200965" cy="16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23929" y="4940082"/>
              <a:ext cx="1200965" cy="16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23929" y="5431386"/>
              <a:ext cx="1200965" cy="16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23929" y="5922689"/>
              <a:ext cx="1200965" cy="16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23929" y="3717032"/>
              <a:ext cx="1200964" cy="16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23929" y="4221088"/>
              <a:ext cx="1200964" cy="16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20377" y="4628602"/>
              <a:ext cx="1200964" cy="16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26920" y="5254308"/>
              <a:ext cx="1200964" cy="16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20377" y="5758921"/>
              <a:ext cx="1200964" cy="16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94337" y="6165304"/>
              <a:ext cx="1200964" cy="163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Right Brace 38"/>
          <p:cNvSpPr/>
          <p:nvPr/>
        </p:nvSpPr>
        <p:spPr>
          <a:xfrm>
            <a:off x="6730806" y="3364348"/>
            <a:ext cx="288032" cy="292507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7393778" y="4741307"/>
            <a:ext cx="1296144" cy="319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HUE LUT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7039262" y="4686758"/>
            <a:ext cx="333216" cy="3737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321770" y="4161749"/>
            <a:ext cx="172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Interpolation from </a:t>
            </a:r>
            <a:br>
              <a:rPr lang="en-US" altLang="zh-TW" sz="1400" dirty="0" smtClean="0"/>
            </a:br>
            <a:r>
              <a:rPr lang="en-US" altLang="zh-TW" sz="1400" dirty="0" smtClean="0"/>
              <a:t>30 </a:t>
            </a:r>
            <a:r>
              <a:rPr lang="en-US" altLang="zh-TW" sz="1400" dirty="0"/>
              <a:t>°</a:t>
            </a:r>
            <a:r>
              <a:rPr lang="en-US" altLang="zh-TW" sz="1400" dirty="0" smtClean="0"/>
              <a:t> Base</a:t>
            </a:r>
            <a:endParaRPr lang="zh-TW" altLang="en-US" sz="1400" dirty="0"/>
          </a:p>
        </p:txBody>
      </p:sp>
      <p:sp>
        <p:nvSpPr>
          <p:cNvPr id="19" name="Bent Arrow 18"/>
          <p:cNvSpPr/>
          <p:nvPr/>
        </p:nvSpPr>
        <p:spPr>
          <a:xfrm>
            <a:off x="3779912" y="1476123"/>
            <a:ext cx="1690758" cy="7620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flipV="1">
            <a:off x="4499992" y="4297283"/>
            <a:ext cx="864096" cy="7472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5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91969"/>
              </p:ext>
            </p:extLst>
          </p:nvPr>
        </p:nvGraphicFramePr>
        <p:xfrm>
          <a:off x="250827" y="620679"/>
          <a:ext cx="8713784" cy="5832656"/>
        </p:xfrm>
        <a:graphic>
          <a:graphicData uri="http://schemas.openxmlformats.org/drawingml/2006/table">
            <a:tbl>
              <a:tblPr/>
              <a:tblGrid>
                <a:gridCol w="792781"/>
                <a:gridCol w="2673477"/>
                <a:gridCol w="385140"/>
                <a:gridCol w="356254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</a:tblGrid>
              <a:tr h="30395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 dirty="0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Sep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Oct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Oct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45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List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effectLst/>
                          <a:latin typeface="Arial"/>
                        </a:rPr>
                        <a:t>Item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Start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End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9/6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9/13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9/27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10/4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10/11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10/18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10/25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11/1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11/8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11/15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700" b="0" i="0" u="none" strike="noStrike">
                          <a:effectLst/>
                          <a:latin typeface="Arial"/>
                        </a:rPr>
                        <a:t>11/22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</a:tr>
              <a:tr h="34554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xmlns:mc="http://schemas.openxmlformats.org/markup-compatibility/2006" xmlns:a14="http://schemas.microsoft.com/office/drawing/2010/main" val="000080" mc:Ignorable=""/>
                          </a:solidFill>
                          <a:effectLst/>
                          <a:latin typeface="Arial"/>
                        </a:rPr>
                        <a:t>CCTv3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下視角亮度差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Dim Grey Fix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12/24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低灰階異色</a:t>
                      </a:r>
                      <a:r>
                        <a:rPr lang="en-US" altLang="zh-TW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threshold</a:t>
                      </a:r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實驗</a:t>
                      </a:r>
                      <a:endParaRPr lang="zh-TW" altLang="en-US" sz="105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11/19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最適</a:t>
                      </a:r>
                      <a:r>
                        <a:rPr 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Dim Target White</a:t>
                      </a:r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自動產生</a:t>
                      </a:r>
                      <a:endParaRPr lang="zh-TW" altLang="en-US" sz="105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11/22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12/17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-Workbook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12/20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12/24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Non-stable CCT (B116XW03)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5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面板特性解析</a:t>
                      </a:r>
                      <a:endParaRPr lang="zh-TW" altLang="en-US" sz="105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AUO-11307</a:t>
                      </a:r>
                      <a:br>
                        <a:rPr lang="en-US" sz="1050" b="1" i="0" u="none" strike="noStrike">
                          <a:effectLst/>
                          <a:latin typeface="Arial"/>
                        </a:rPr>
                      </a:br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Platform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HSV manual-adjustment revised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9/27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color engine toolkit integrated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Sharpness/CM/HSV/CCT verification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10/11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10/15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Color Database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color engine auto-toolkit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 -gamut mapping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10/18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10/19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 -embedded in CM/HSV auto-toolkit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10/20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10/26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effectLst/>
                          <a:latin typeface="Arial"/>
                        </a:rPr>
                        <a:t>color database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10/27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5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effectLst/>
                          <a:latin typeface="Arial"/>
                        </a:rPr>
                        <a:t>color engine SOP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effectLst/>
                          <a:latin typeface="Arial"/>
                        </a:rPr>
                        <a:t>11/5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 dirty="0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1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9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預設簡報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自訂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1_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9642</TotalTime>
  <Words>326</Words>
  <Application>Microsoft Office PowerPoint</Application>
  <PresentationFormat>On-screen Show (4:3)</PresentationFormat>
  <Paragraphs>299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預設簡報設計</vt:lpstr>
      <vt:lpstr>自訂設計</vt:lpstr>
      <vt:lpstr>1_自訂設計</vt:lpstr>
      <vt:lpstr>PowerPoint Presentation</vt:lpstr>
      <vt:lpstr>CCTv3 Improvement Research - Status</vt:lpstr>
      <vt:lpstr>Hue Toolkit Update</vt:lpstr>
      <vt:lpstr>PowerPoint Presentation</vt:lpstr>
      <vt:lpstr>PowerPoint Presentation</vt:lpstr>
      <vt:lpstr>PowerPoint Presentation</vt:lpstr>
      <vt:lpstr>PowerPoint Presentation</vt:lpstr>
    </vt:vector>
  </TitlesOfParts>
  <Company>AU Optronics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>sertekl3</cp:lastModifiedBy>
  <cp:revision>712</cp:revision>
  <dcterms:created xsi:type="dcterms:W3CDTF">2008-10-06T10:00:22Z</dcterms:created>
  <dcterms:modified xsi:type="dcterms:W3CDTF">2010-10-07T11:35:23Z</dcterms:modified>
</cp:coreProperties>
</file>