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1"/>
  </p:notesMasterIdLst>
  <p:sldIdLst>
    <p:sldId id="256" r:id="rId4"/>
    <p:sldId id="283" r:id="rId5"/>
    <p:sldId id="287" r:id="rId6"/>
    <p:sldId id="289" r:id="rId7"/>
    <p:sldId id="285" r:id="rId8"/>
    <p:sldId id="284" r:id="rId9"/>
    <p:sldId id="259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FF33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3039" autoAdjust="0"/>
  </p:normalViewPr>
  <p:slideViewPr>
    <p:cSldViewPr>
      <p:cViewPr>
        <p:scale>
          <a:sx n="66" d="100"/>
          <a:sy n="66" d="100"/>
        </p:scale>
        <p:origin x="-62" y="-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F68FFBA-0128-4F54-99AA-C37BEB4820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63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8DC6CB1D-AD7E-4BBD-B2E4-9C0FBF0364FA}" type="slidenum">
              <a:rPr lang="en-US" altLang="zh-TW" b="0" smtClean="0">
                <a:ea typeface="新細明體" charset="-120"/>
              </a:rPr>
              <a:pPr eaLnBrk="1" hangingPunct="1"/>
              <a:t>1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D431B664-F26E-46FC-9618-BC0007375514}" type="slidenum">
              <a:rPr lang="en-US" altLang="zh-TW" b="0" smtClean="0">
                <a:ea typeface="新細明體" charset="-120"/>
              </a:rPr>
              <a:pPr eaLnBrk="1" hangingPunct="1"/>
              <a:t>7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val="808080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2816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6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268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855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3206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402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7191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751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2792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4754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229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560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0206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411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42157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73882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61581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848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9429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8973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47893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189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40565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8384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62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741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5446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89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0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87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704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737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254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3D21030-9634-43E9-A729-2BB8217EEC2F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val="808080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7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  <p:sldLayoutId id="214748554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val="292929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292929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292929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292929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val="292929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val="808080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46" r:id="rId2"/>
    <p:sldLayoutId id="2147485547" r:id="rId3"/>
    <p:sldLayoutId id="2147485548" r:id="rId4"/>
    <p:sldLayoutId id="2147485549" r:id="rId5"/>
    <p:sldLayoutId id="2147485550" r:id="rId6"/>
    <p:sldLayoutId id="2147485551" r:id="rId7"/>
    <p:sldLayoutId id="2147485552" r:id="rId8"/>
    <p:sldLayoutId id="2147485553" r:id="rId9"/>
    <p:sldLayoutId id="2147485554" r:id="rId10"/>
    <p:sldLayoutId id="21474855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292929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292929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val="808080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6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val="292929"/>
                </a:solidFill>
                <a:ea typeface="文鼎粗黑" pitchFamily="49" charset="-120"/>
              </a:rPr>
              <a:t>skyforce</a:t>
            </a:r>
            <a:r>
              <a:rPr kumimoji="0" lang="en-US" altLang="zh-TW" sz="1600" dirty="0">
                <a:solidFill>
                  <a:srgbClr val="292929"/>
                </a:solidFill>
                <a:ea typeface="文鼎粗黑" pitchFamily="49" charset="-120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val="292929"/>
                </a:solidFill>
                <a:ea typeface="文鼎粗黑" pitchFamily="49" charset="-120"/>
              </a:rPr>
              <a:t>2010/09/30</a:t>
            </a:r>
            <a:endParaRPr lang="en-US" altLang="zh-TW" sz="1600" dirty="0">
              <a:solidFill>
                <a:srgbClr val="292929"/>
              </a:solidFill>
              <a:ea typeface="文鼎粗黑" pitchFamily="49" charset="-12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smtClean="0">
                <a:ea typeface="文鼎粗黑" pitchFamily="49" charset="-120"/>
              </a:rPr>
              <a:t>Weekly </a:t>
            </a:r>
            <a:r>
              <a:rPr kumimoji="0" lang="en-US" altLang="zh-TW" sz="2800" dirty="0" smtClean="0">
                <a:ea typeface="文鼎粗黑" pitchFamily="49" charset="-120"/>
              </a:rPr>
              <a:t>Report</a:t>
            </a:r>
            <a:endParaRPr kumimoji="0" lang="en-US" altLang="zh-TW" sz="2800" dirty="0">
              <a:ea typeface="文鼎粗黑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CCTv3 Improvement Research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/>
              <a:t>AUO 11307 Platform</a:t>
            </a:r>
            <a:endParaRPr kumimoji="0" lang="en-US" altLang="zh-TW" sz="1200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6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200" dirty="0" smtClean="0"/>
              <a:t>UI</a:t>
            </a:r>
            <a:r>
              <a:rPr lang="zh-TW" altLang="en-US" sz="1200" dirty="0" smtClean="0"/>
              <a:t>移植</a:t>
            </a:r>
            <a:endParaRPr kumimoji="0" lang="en-US" altLang="zh-TW" sz="1200" dirty="0" smtClean="0">
              <a:ea typeface="文鼎粗黑" pitchFamily="49" charset="-120"/>
            </a:endParaRP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AUO 11307 Platform			 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Auto Adjust Color Database			 </a:t>
            </a:r>
          </a:p>
          <a:p>
            <a:pPr marL="762000" lvl="1" indent="-304800">
              <a:lnSpc>
                <a:spcPct val="90000"/>
              </a:lnSpc>
              <a:defRPr/>
            </a:pPr>
            <a:r>
              <a:rPr kumimoji="0" lang="en-US" altLang="zh-TW" sz="1200" dirty="0" smtClean="0"/>
              <a:t>Dim Grey Fix: </a:t>
            </a:r>
            <a:r>
              <a:rPr lang="en-US" altLang="zh-TW" sz="1200" dirty="0" smtClean="0"/>
              <a:t>Find Reasonable </a:t>
            </a:r>
            <a:r>
              <a:rPr kumimoji="0" lang="en-US" altLang="zh-TW" sz="1200" dirty="0" smtClean="0"/>
              <a:t>Target White	 </a:t>
            </a:r>
          </a:p>
          <a:p>
            <a:pPr marL="1162050" lvl="2" indent="-304800">
              <a:lnSpc>
                <a:spcPct val="90000"/>
              </a:lnSpc>
              <a:defRPr/>
            </a:pPr>
            <a:endParaRPr kumimoji="0" lang="zh-TW" altLang="en-US" sz="10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899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Forms and Controls</a:t>
            </a:r>
          </a:p>
          <a:p>
            <a:pPr lvl="1"/>
            <a:r>
              <a:rPr lang="en-US" altLang="zh-TW" dirty="0" smtClean="0"/>
              <a:t>It doesn't have a common </a:t>
            </a:r>
            <a:r>
              <a:rPr lang="en-US" altLang="zh-TW" dirty="0" smtClean="0"/>
              <a:t>name. </a:t>
            </a:r>
            <a:r>
              <a:rPr lang="en-US" altLang="zh-TW" b="1" dirty="0" smtClean="0">
                <a:solidFill>
                  <a:srgbClr val="FF0000"/>
                </a:solidFill>
              </a:rPr>
              <a:t>It's </a:t>
            </a:r>
            <a:r>
              <a:rPr lang="en-US" altLang="zh-TW" b="1" dirty="0" smtClean="0">
                <a:solidFill>
                  <a:srgbClr val="FF0000"/>
                </a:solidFill>
              </a:rPr>
              <a:t>a familiar architecture </a:t>
            </a:r>
            <a:r>
              <a:rPr lang="en-US" altLang="zh-TW" dirty="0" smtClean="0"/>
              <a:t>because it was the one encouraged by client-server development environments in the 90's - tools like Visual Basic, Delphi, and </a:t>
            </a:r>
            <a:r>
              <a:rPr lang="en-US" altLang="zh-TW" dirty="0" err="1" smtClean="0"/>
              <a:t>Powerbuilder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FF0000"/>
                </a:solidFill>
              </a:rPr>
              <a:t>form observes the controls and has handler methods to react </a:t>
            </a:r>
            <a:r>
              <a:rPr lang="en-US" altLang="zh-TW" dirty="0" smtClean="0"/>
              <a:t>to interesting events raised by the controls.</a:t>
            </a:r>
            <a:endParaRPr lang="en-US" altLang="zh-TW" dirty="0"/>
          </a:p>
          <a:p>
            <a:r>
              <a:rPr lang="en-US" altLang="zh-TW" dirty="0" smtClean="0"/>
              <a:t>Model View </a:t>
            </a:r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Make a strong separation between presentation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/>
              <a:t>view &amp; controller) and domain (model)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Divide GUI widgets into a controller (for reacting to user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stimulus</a:t>
            </a:r>
            <a:r>
              <a:rPr lang="en-US" altLang="zh-TW" dirty="0" smtClean="0"/>
              <a:t>) and view (for displaying the state of the model).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Controller </a:t>
            </a:r>
            <a:r>
              <a:rPr lang="en-US" altLang="zh-TW" dirty="0" smtClean="0"/>
              <a:t>and view should (mostly) not communicate directly but through the model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Have </a:t>
            </a:r>
            <a:r>
              <a:rPr lang="en-US" altLang="zh-TW" dirty="0" smtClean="0"/>
              <a:t>views (and controllers) observe the model to allow multiple widgets to update without needed to communicate directly 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780928"/>
            <a:ext cx="24098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772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UI</a:t>
            </a:r>
            <a:r>
              <a:rPr lang="zh-TW" altLang="en-US" dirty="0"/>
              <a:t>移植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5041255" cy="5472113"/>
          </a:xfrm>
        </p:spPr>
        <p:txBody>
          <a:bodyPr/>
          <a:lstStyle/>
          <a:p>
            <a:r>
              <a:rPr lang="en-US" altLang="zh-TW" dirty="0" smtClean="0"/>
              <a:t>Purpose</a:t>
            </a:r>
          </a:p>
          <a:p>
            <a:pPr lvl="1"/>
            <a:r>
              <a:rPr lang="en-US" altLang="zh-TW" dirty="0" smtClean="0"/>
              <a:t>Hue</a:t>
            </a:r>
            <a:r>
              <a:rPr lang="zh-TW" altLang="en-US" dirty="0" smtClean="0"/>
              <a:t>中缺乏的色塊顯示功能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C3D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移植到</a:t>
            </a:r>
            <a:r>
              <a:rPr lang="en-US" altLang="zh-TW" dirty="0" smtClean="0"/>
              <a:t>Hue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Color Picker</a:t>
            </a:r>
          </a:p>
          <a:p>
            <a:pPr lvl="3"/>
            <a:r>
              <a:rPr lang="zh-TW" altLang="en-US" dirty="0" smtClean="0"/>
              <a:t>色彩選擇</a:t>
            </a:r>
            <a:endParaRPr lang="en-US" altLang="zh-TW" dirty="0"/>
          </a:p>
          <a:p>
            <a:pPr lvl="3"/>
            <a:r>
              <a:rPr lang="zh-TW" altLang="en-US" dirty="0" smtClean="0"/>
              <a:t>色彩轉換模擬</a:t>
            </a:r>
            <a:endParaRPr lang="en-US" altLang="zh-TW" dirty="0" smtClean="0"/>
          </a:p>
          <a:p>
            <a:pPr lvl="3"/>
            <a:r>
              <a:rPr lang="zh-TW" altLang="en-US" dirty="0"/>
              <a:t>色塊顯示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Color Adjust</a:t>
            </a:r>
          </a:p>
          <a:p>
            <a:pPr lvl="3"/>
            <a:r>
              <a:rPr lang="en-US" altLang="zh-TW" dirty="0" smtClean="0"/>
              <a:t>HSV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做</a:t>
            </a:r>
            <a:r>
              <a:rPr lang="en-US" altLang="zh-TW" dirty="0" smtClean="0"/>
              <a:t>UI</a:t>
            </a:r>
            <a:r>
              <a:rPr lang="zh-TW" altLang="en-US" dirty="0" smtClean="0"/>
              <a:t>移植</a:t>
            </a:r>
            <a:endParaRPr lang="en-US" altLang="zh-TW" dirty="0"/>
          </a:p>
          <a:p>
            <a:pPr lvl="1"/>
            <a:r>
              <a:rPr lang="zh-TW" altLang="en-US" dirty="0"/>
              <a:t>節省系統資源</a:t>
            </a:r>
            <a:r>
              <a:rPr lang="en-US" altLang="zh-TW" dirty="0"/>
              <a:t>, </a:t>
            </a:r>
            <a:r>
              <a:rPr lang="zh-TW" altLang="en-US" dirty="0"/>
              <a:t>避免重複設計相同</a:t>
            </a:r>
            <a:r>
              <a:rPr lang="en-US" altLang="zh-TW" dirty="0"/>
              <a:t>UI</a:t>
            </a:r>
          </a:p>
          <a:p>
            <a:pPr lvl="1"/>
            <a:r>
              <a:rPr lang="zh-TW" altLang="en-US" dirty="0"/>
              <a:t>建立可重複使用的物件，就如同視覺化繼承一個 </a:t>
            </a:r>
            <a:r>
              <a:rPr lang="en-US" altLang="zh-TW" dirty="0" err="1"/>
              <a:t>TForm</a:t>
            </a:r>
            <a:r>
              <a:rPr lang="en-US" altLang="zh-TW" dirty="0"/>
              <a:t> </a:t>
            </a:r>
            <a:r>
              <a:rPr lang="zh-TW" altLang="en-US" dirty="0"/>
              <a:t>一樣。</a:t>
            </a:r>
            <a:endParaRPr lang="en-US" altLang="zh-TW" dirty="0"/>
          </a:p>
          <a:p>
            <a:pPr lvl="1"/>
            <a:r>
              <a:rPr lang="zh-TW" altLang="en-US" dirty="0"/>
              <a:t>使</a:t>
            </a:r>
            <a:r>
              <a:rPr lang="en-US" altLang="zh-TW" dirty="0"/>
              <a:t>C3D</a:t>
            </a:r>
            <a:r>
              <a:rPr lang="zh-TW" altLang="en-US" dirty="0"/>
              <a:t>與</a:t>
            </a:r>
            <a:r>
              <a:rPr lang="en-US" altLang="zh-TW" dirty="0"/>
              <a:t>HUE</a:t>
            </a:r>
            <a:r>
              <a:rPr lang="zh-TW" altLang="en-US" dirty="0"/>
              <a:t>透過</a:t>
            </a:r>
            <a:r>
              <a:rPr lang="en-US" altLang="zh-TW" dirty="0" err="1"/>
              <a:t>TFrame</a:t>
            </a:r>
            <a:r>
              <a:rPr lang="zh-TW" altLang="en-US" dirty="0"/>
              <a:t>可共用</a:t>
            </a:r>
            <a:r>
              <a:rPr lang="en-US" altLang="zh-TW" dirty="0"/>
              <a:t>UI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9119" y="980728"/>
            <a:ext cx="3290786" cy="287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718262" y="1136573"/>
            <a:ext cx="1906068" cy="14420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358020" y="2591268"/>
            <a:ext cx="1280783" cy="1274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76225" y="2179607"/>
            <a:ext cx="12880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Color Picker</a:t>
            </a:r>
            <a:endParaRPr lang="zh-TW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4357" y="4005064"/>
            <a:ext cx="3829643" cy="277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338138" y="5582454"/>
            <a:ext cx="2834262" cy="1274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6719557" y="4237894"/>
            <a:ext cx="1452843" cy="1274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019557" y="3446853"/>
            <a:ext cx="2664296" cy="34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Replace</a:t>
            </a:r>
            <a:endParaRPr lang="zh-TW" altLang="en-US" sz="1400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5166525" y="4748558"/>
            <a:ext cx="2664296" cy="34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Replace</a:t>
            </a:r>
            <a:endParaRPr lang="zh-TW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76331" y="3497220"/>
            <a:ext cx="12540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Color Adjust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1862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ounded Rectangle 2060"/>
          <p:cNvSpPr/>
          <p:nvPr/>
        </p:nvSpPr>
        <p:spPr>
          <a:xfrm>
            <a:off x="176630" y="3429000"/>
            <a:ext cx="3747298" cy="34290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ounded Rectangle 26"/>
          <p:cNvSpPr/>
          <p:nvPr/>
        </p:nvSpPr>
        <p:spPr>
          <a:xfrm>
            <a:off x="1763689" y="3567292"/>
            <a:ext cx="3744416" cy="1426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移植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981075"/>
            <a:ext cx="5257280" cy="5472113"/>
          </a:xfrm>
        </p:spPr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的移植過程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TForm</a:t>
            </a:r>
            <a:r>
              <a:rPr lang="zh-TW" altLang="en-US" dirty="0" smtClean="0"/>
              <a:t>內的部分元件組合獨立成為</a:t>
            </a:r>
            <a:r>
              <a:rPr lang="en-US" altLang="zh-TW" dirty="0" err="1" smtClean="0"/>
              <a:t>TFrame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TForm</a:t>
            </a:r>
            <a:r>
              <a:rPr lang="zh-TW" altLang="en-US" dirty="0" smtClean="0"/>
              <a:t>的事件處理中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1200150" lvl="2" indent="-342900"/>
            <a:r>
              <a:rPr lang="zh-TW" altLang="en-US" dirty="0" smtClean="0"/>
              <a:t>與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內相關的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事件保留在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marL="1200150" lvl="2" indent="-342900"/>
            <a:r>
              <a:rPr lang="zh-TW" altLang="en-US" dirty="0"/>
              <a:t>與</a:t>
            </a:r>
            <a:r>
              <a:rPr lang="en-US" altLang="zh-TW" dirty="0" err="1"/>
              <a:t>TFrame</a:t>
            </a:r>
            <a:r>
              <a:rPr lang="zh-TW" altLang="en-US" dirty="0" smtClean="0"/>
              <a:t>內無關</a:t>
            </a:r>
            <a:r>
              <a:rPr lang="zh-TW" altLang="en-US" dirty="0"/>
              <a:t>的</a:t>
            </a:r>
            <a:r>
              <a:rPr lang="en-US" altLang="zh-TW" dirty="0"/>
              <a:t>UI</a:t>
            </a:r>
            <a:r>
              <a:rPr lang="zh-TW" altLang="en-US" dirty="0"/>
              <a:t>事</a:t>
            </a:r>
            <a:r>
              <a:rPr lang="zh-TW" altLang="en-US" dirty="0" smtClean="0"/>
              <a:t>件</a:t>
            </a:r>
            <a:r>
              <a:rPr lang="zh-TW" altLang="en-US" dirty="0"/>
              <a:t>改</a:t>
            </a:r>
            <a:r>
              <a:rPr lang="zh-TW" altLang="en-US" dirty="0" smtClean="0"/>
              <a:t>以事件監聽</a:t>
            </a:r>
            <a:r>
              <a:rPr lang="en-US" altLang="zh-TW" dirty="0" smtClean="0"/>
              <a:t>(Listener)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降低</a:t>
            </a:r>
            <a:r>
              <a:rPr lang="en-US" altLang="zh-TW" dirty="0" smtClean="0"/>
              <a:t>UI</a:t>
            </a:r>
            <a:r>
              <a:rPr lang="zh-TW" altLang="en-US" dirty="0" smtClean="0"/>
              <a:t>間的</a:t>
            </a:r>
            <a:r>
              <a:rPr lang="zh-TW" altLang="en-US" dirty="0" smtClean="0"/>
              <a:t>耦合性</a:t>
            </a:r>
            <a:endParaRPr lang="en-US" altLang="zh-TW" dirty="0" smtClean="0"/>
          </a:p>
          <a:p>
            <a:pPr marL="1200150" lvl="2" indent="-342900"/>
            <a:r>
              <a:rPr lang="zh-TW" altLang="en-US" dirty="0"/>
              <a:t>將原本</a:t>
            </a:r>
            <a:r>
              <a:rPr lang="en-US" altLang="zh-TW" dirty="0"/>
              <a:t>Forms and Controls</a:t>
            </a:r>
            <a:r>
              <a:rPr lang="zh-TW" altLang="en-US" dirty="0"/>
              <a:t>分離成為</a:t>
            </a:r>
            <a:r>
              <a:rPr lang="en-US" altLang="zh-TW" dirty="0"/>
              <a:t>Model View Controller</a:t>
            </a:r>
            <a:r>
              <a:rPr lang="zh-TW" altLang="en-US" dirty="0"/>
              <a:t>模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/>
              <a:t>因</a:t>
            </a:r>
            <a:r>
              <a:rPr lang="zh-TW" altLang="en-US" dirty="0" smtClean="0"/>
              <a:t>耦合性高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部份元件無法達成</a:t>
            </a:r>
            <a:r>
              <a:rPr lang="en-US" altLang="zh-TW" dirty="0" smtClean="0"/>
              <a:t>), </a:t>
            </a:r>
            <a:r>
              <a:rPr lang="zh-TW" altLang="en-US" dirty="0" smtClean="0"/>
              <a:t>降低</a:t>
            </a:r>
            <a:r>
              <a:rPr lang="en-US" altLang="zh-TW" dirty="0" smtClean="0"/>
              <a:t>UI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Logic</a:t>
            </a:r>
            <a:r>
              <a:rPr lang="zh-TW" altLang="en-US" smtClean="0"/>
              <a:t>間的耦合性</a:t>
            </a:r>
            <a:endParaRPr lang="en-US" altLang="zh-TW" dirty="0"/>
          </a:p>
          <a:p>
            <a:pPr marL="1200150" lvl="2" indent="-342900"/>
            <a:endParaRPr lang="en-US" altLang="zh-TW" dirty="0"/>
          </a:p>
          <a:p>
            <a:pPr marL="1200150" lvl="2" indent="-342900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99889" y="565770"/>
            <a:ext cx="3644111" cy="2373981"/>
            <a:chOff x="5499888" y="888936"/>
            <a:chExt cx="3644111" cy="23739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888" y="908719"/>
              <a:ext cx="3644111" cy="235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89993" y="2708918"/>
              <a:ext cx="8262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TForm</a:t>
              </a:r>
              <a:endParaRPr lang="zh-TW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80840" y="2893585"/>
              <a:ext cx="8515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TFrame</a:t>
              </a:r>
              <a:endParaRPr lang="zh-TW" altLang="en-US" sz="1400" dirty="0"/>
            </a:p>
          </p:txBody>
        </p:sp>
        <p:sp>
          <p:nvSpPr>
            <p:cNvPr id="5" name="Curved Down Arrow 4"/>
            <p:cNvSpPr/>
            <p:nvPr/>
          </p:nvSpPr>
          <p:spPr>
            <a:xfrm rot="1276084">
              <a:off x="6223303" y="888936"/>
              <a:ext cx="853861" cy="42789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744" y="3567292"/>
            <a:ext cx="176200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0348" y="5352629"/>
            <a:ext cx="1800200" cy="14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630" y="5588191"/>
            <a:ext cx="14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unc</a:t>
            </a:r>
            <a:r>
              <a:rPr lang="en-US" altLang="zh-TW" dirty="0" smtClean="0"/>
              <a:t>() {....}</a:t>
            </a:r>
            <a:endParaRPr lang="zh-TW" altLang="en-US" dirty="0"/>
          </a:p>
        </p:txBody>
      </p:sp>
      <p:sp>
        <p:nvSpPr>
          <p:cNvPr id="14" name="Left Arrow 13"/>
          <p:cNvSpPr/>
          <p:nvPr/>
        </p:nvSpPr>
        <p:spPr>
          <a:xfrm>
            <a:off x="1614398" y="5644569"/>
            <a:ext cx="924744" cy="2916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handle</a:t>
            </a:r>
            <a:endParaRPr lang="zh-TW" altLang="en-US" sz="1400" dirty="0"/>
          </a:p>
        </p:txBody>
      </p:sp>
      <p:cxnSp>
        <p:nvCxnSpPr>
          <p:cNvPr id="16" name="Elbow Connector 15"/>
          <p:cNvCxnSpPr>
            <a:stCxn id="9" idx="0"/>
          </p:cNvCxnSpPr>
          <p:nvPr/>
        </p:nvCxnSpPr>
        <p:spPr>
          <a:xfrm rot="5400000" flipH="1" flipV="1">
            <a:off x="955989" y="4423333"/>
            <a:ext cx="1127896" cy="1201821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0" y="499343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alter</a:t>
            </a:r>
            <a:endParaRPr lang="zh-TW" alt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419872" y="4717055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39459" y="435879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alter</a:t>
            </a:r>
            <a:endParaRPr lang="zh-TW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3928" y="3566959"/>
            <a:ext cx="138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Listener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27984" y="4901721"/>
            <a:ext cx="0" cy="681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4993431"/>
            <a:ext cx="105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register</a:t>
            </a:r>
            <a:endParaRPr lang="zh-TW" altLang="en-US" sz="1400" dirty="0"/>
          </a:p>
        </p:txBody>
      </p:sp>
      <p:sp>
        <p:nvSpPr>
          <p:cNvPr id="2049" name="Oval 2048"/>
          <p:cNvSpPr/>
          <p:nvPr/>
        </p:nvSpPr>
        <p:spPr>
          <a:xfrm>
            <a:off x="4272758" y="5691567"/>
            <a:ext cx="310452" cy="286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56" name="Curved Connector 2055"/>
          <p:cNvCxnSpPr>
            <a:stCxn id="2049" idx="7"/>
            <a:endCxn id="25" idx="2"/>
          </p:cNvCxnSpPr>
          <p:nvPr/>
        </p:nvCxnSpPr>
        <p:spPr>
          <a:xfrm rot="5400000" flipH="1" flipV="1">
            <a:off x="4277660" y="5161806"/>
            <a:ext cx="831760" cy="311591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3131840" y="5644568"/>
            <a:ext cx="1296144" cy="33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fire</a:t>
            </a:r>
            <a:endParaRPr lang="zh-TW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14311" y="3627911"/>
            <a:ext cx="139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Handler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06939" y="4532389"/>
            <a:ext cx="14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listen() {....}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740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0825" y="549275"/>
          <a:ext cx="8713786" cy="5903913"/>
        </p:xfrm>
        <a:graphic>
          <a:graphicData uri="http://schemas.openxmlformats.org/drawingml/2006/table">
            <a:tbl>
              <a:tblPr/>
              <a:tblGrid>
                <a:gridCol w="936798"/>
                <a:gridCol w="2529462"/>
                <a:gridCol w="385140"/>
                <a:gridCol w="356254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</a:tblGrid>
              <a:tr h="26123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Aug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Sep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6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List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End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8/2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8/9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8/16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8/23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9/6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10/25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698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CCTv3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下視角亮度差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Dim Grey Fix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10/9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可調整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功能實作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低灰階異色</a:t>
                      </a:r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threshold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實驗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最適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自動產生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Non-stable CCT (B116XW03)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標楷體"/>
                        </a:rPr>
                        <a:t>面板特性解析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Workbook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11/9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11/12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PD Issue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Non-stable CCT (12306)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特性解析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AUO-11307</a:t>
                      </a:r>
                      <a:br>
                        <a:rPr lang="en-US" sz="1000" b="1" i="0" u="none" strike="noStrike"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Platform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HSV manual-adjustment revised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8/25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toolkit integrated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9/14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9/17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Sharpness/CM/HSV/CCT verification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9/14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9/17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auto-toolkit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 -gamut mapping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9/21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 -embedded in CM/HSV auto-toolkit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SOP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808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9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403</Words>
  <Application>Microsoft Office PowerPoint</Application>
  <PresentationFormat>如螢幕大小 (4:3)</PresentationFormat>
  <Paragraphs>358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預設簡報設計</vt:lpstr>
      <vt:lpstr>自訂設計</vt:lpstr>
      <vt:lpstr>1_自訂設計</vt:lpstr>
      <vt:lpstr>投影片 1</vt:lpstr>
      <vt:lpstr>CCTv3 Improvement Research - Status</vt:lpstr>
      <vt:lpstr>GUI Architectures</vt:lpstr>
      <vt:lpstr>UI移植 </vt:lpstr>
      <vt:lpstr>UI移植</vt:lpstr>
      <vt:lpstr>投影片 6</vt:lpstr>
      <vt:lpstr>投影片 7</vt:lpstr>
    </vt:vector>
  </TitlesOfParts>
  <Company>AU Optronics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skyforce</cp:lastModifiedBy>
  <cp:revision>694</cp:revision>
  <dcterms:created xsi:type="dcterms:W3CDTF">2008-10-06T10:00:22Z</dcterms:created>
  <dcterms:modified xsi:type="dcterms:W3CDTF">2010-09-30T18:33:37Z</dcterms:modified>
</cp:coreProperties>
</file>