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888B1A-42EB-40AB-9B57-E0D2865926D9}" v="2" dt="2021-09-27T10:45:10.9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p:scale>
          <a:sx n="55" d="100"/>
          <a:sy n="55" d="100"/>
        </p:scale>
        <p:origin x="154" y="-6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White" userId="85e06418-59bd-47e0-a045-7cb64a79f74f" providerId="ADAL" clId="{DE888B1A-42EB-40AB-9B57-E0D2865926D9}"/>
    <pc:docChg chg="undo custSel modSld">
      <pc:chgData name="Jonathan White" userId="85e06418-59bd-47e0-a045-7cb64a79f74f" providerId="ADAL" clId="{DE888B1A-42EB-40AB-9B57-E0D2865926D9}" dt="2021-09-27T10:46:14.781" v="170" actId="20577"/>
      <pc:docMkLst>
        <pc:docMk/>
      </pc:docMkLst>
      <pc:sldChg chg="addSp modSp mod">
        <pc:chgData name="Jonathan White" userId="85e06418-59bd-47e0-a045-7cb64a79f74f" providerId="ADAL" clId="{DE888B1A-42EB-40AB-9B57-E0D2865926D9}" dt="2021-09-27T10:46:14.781" v="170" actId="20577"/>
        <pc:sldMkLst>
          <pc:docMk/>
          <pc:sldMk cId="3193697787" sldId="256"/>
        </pc:sldMkLst>
        <pc:spChg chg="mod">
          <ac:chgData name="Jonathan White" userId="85e06418-59bd-47e0-a045-7cb64a79f74f" providerId="ADAL" clId="{DE888B1A-42EB-40AB-9B57-E0D2865926D9}" dt="2021-09-27T10:23:35.020" v="15" actId="20577"/>
          <ac:spMkLst>
            <pc:docMk/>
            <pc:sldMk cId="3193697787" sldId="256"/>
            <ac:spMk id="8" creationId="{245CD42F-1FCA-4E70-A647-8F6C3FF9BD7F}"/>
          </ac:spMkLst>
        </pc:spChg>
        <pc:spChg chg="add mod">
          <ac:chgData name="Jonathan White" userId="85e06418-59bd-47e0-a045-7cb64a79f74f" providerId="ADAL" clId="{DE888B1A-42EB-40AB-9B57-E0D2865926D9}" dt="2021-09-27T10:43:32.733" v="99" actId="1037"/>
          <ac:spMkLst>
            <pc:docMk/>
            <pc:sldMk cId="3193697787" sldId="256"/>
            <ac:spMk id="19" creationId="{317A47AE-5C5B-40E6-94CD-71DD02CAA8C3}"/>
          </ac:spMkLst>
        </pc:spChg>
        <pc:spChg chg="add mod">
          <ac:chgData name="Jonathan White" userId="85e06418-59bd-47e0-a045-7cb64a79f74f" providerId="ADAL" clId="{DE888B1A-42EB-40AB-9B57-E0D2865926D9}" dt="2021-09-27T10:45:42.819" v="160" actId="1076"/>
          <ac:spMkLst>
            <pc:docMk/>
            <pc:sldMk cId="3193697787" sldId="256"/>
            <ac:spMk id="21" creationId="{8BA1A87C-0B83-4900-9AF3-6D14A0817580}"/>
          </ac:spMkLst>
        </pc:spChg>
        <pc:spChg chg="add mod">
          <ac:chgData name="Jonathan White" userId="85e06418-59bd-47e0-a045-7cb64a79f74f" providerId="ADAL" clId="{DE888B1A-42EB-40AB-9B57-E0D2865926D9}" dt="2021-09-27T10:46:14.781" v="170" actId="20577"/>
          <ac:spMkLst>
            <pc:docMk/>
            <pc:sldMk cId="3193697787" sldId="256"/>
            <ac:spMk id="22" creationId="{4D3D7BA1-7F0E-413D-A287-700C0A5FD274}"/>
          </ac:spMkLst>
        </pc:spChg>
        <pc:picChg chg="add mod">
          <ac:chgData name="Jonathan White" userId="85e06418-59bd-47e0-a045-7cb64a79f74f" providerId="ADAL" clId="{DE888B1A-42EB-40AB-9B57-E0D2865926D9}" dt="2021-09-27T10:43:32.733" v="99" actId="1037"/>
          <ac:picMkLst>
            <pc:docMk/>
            <pc:sldMk cId="3193697787" sldId="256"/>
            <ac:picMk id="4" creationId="{3105F2CE-AF3E-4364-8883-0BF21DD1260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413556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417887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321500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337153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E195EF-9DED-4691-9BB4-A1D9C2F0C422}"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361872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E195EF-9DED-4691-9BB4-A1D9C2F0C422}"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20767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E195EF-9DED-4691-9BB4-A1D9C2F0C422}" type="datetimeFigureOut">
              <a:rPr lang="en-GB" smtClean="0"/>
              <a:t>13/01/2025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151535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E195EF-9DED-4691-9BB4-A1D9C2F0C422}" type="datetimeFigureOut">
              <a:rPr lang="en-GB" smtClean="0"/>
              <a:t>13/01/2025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231679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195EF-9DED-4691-9BB4-A1D9C2F0C422}" type="datetimeFigureOut">
              <a:rPr lang="en-GB" smtClean="0"/>
              <a:t>13/01/2025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179340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EE195EF-9DED-4691-9BB4-A1D9C2F0C422}"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253858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EE195EF-9DED-4691-9BB4-A1D9C2F0C422}"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92175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EE195EF-9DED-4691-9BB4-A1D9C2F0C422}" type="datetimeFigureOut">
              <a:rPr lang="en-GB" smtClean="0"/>
              <a:t>13/01/2025</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FF975E0D-736B-422D-9AEB-65E4093DC4C7}" type="slidenum">
              <a:rPr lang="en-GB" smtClean="0"/>
              <a:t>‹#›</a:t>
            </a:fld>
            <a:endParaRPr lang="en-GB"/>
          </a:p>
        </p:txBody>
      </p:sp>
    </p:spTree>
    <p:extLst>
      <p:ext uri="{BB962C8B-B14F-4D97-AF65-F5344CB8AC3E}">
        <p14:creationId xmlns:p14="http://schemas.microsoft.com/office/powerpoint/2010/main" val="2392499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bbc.co.uk/news/technology-57332390" TargetMode="External"/><Relationship Id="rId3" Type="http://schemas.openxmlformats.org/officeDocument/2006/relationships/image" Target="../media/image2.png"/><Relationship Id="rId7" Type="http://schemas.openxmlformats.org/officeDocument/2006/relationships/hyperlink" Target="https://www.bbc.co.uk/news/business-54902518"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netsuite.com/portal/resource/articles/ecommerce/warehouse-robotics.shtml" TargetMode="External"/><Relationship Id="rId5" Type="http://schemas.openxmlformats.org/officeDocument/2006/relationships/hyperlink" Target="https://www.forbes.com/sites/johnkoetsier/2022/04/04/keeping-up-with-amazon-how-warehouse-robotics-is-revolutionizing-the-on-demand-economy/" TargetMode="External"/><Relationship Id="rId10" Type="http://schemas.openxmlformats.org/officeDocument/2006/relationships/hyperlink" Target="https://www.scmr.com/article/warehousing_efficiency_and_effectiveness_in_the_supply_chain_process" TargetMode="External"/><Relationship Id="rId4" Type="http://schemas.openxmlformats.org/officeDocument/2006/relationships/image" Target="../media/image3.png"/><Relationship Id="rId9" Type="http://schemas.openxmlformats.org/officeDocument/2006/relationships/hyperlink" Target="https://www.tandfonline.com/doi/full/10.1080/00207543.2016.116588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1C79-6F4B-4FEB-8492-EC83B2E4F77E}"/>
              </a:ext>
            </a:extLst>
          </p:cNvPr>
          <p:cNvSpPr>
            <a:spLocks noGrp="1"/>
          </p:cNvSpPr>
          <p:nvPr>
            <p:ph type="ctrTitle"/>
          </p:nvPr>
        </p:nvSpPr>
        <p:spPr>
          <a:xfrm>
            <a:off x="991668" y="11653779"/>
            <a:ext cx="8442263" cy="6516234"/>
          </a:xfrm>
        </p:spPr>
        <p:txBody>
          <a:bodyPr anchor="t">
            <a:normAutofit/>
          </a:bodyPr>
          <a:lstStyle/>
          <a:p>
            <a:pPr algn="l"/>
            <a:r>
              <a:rPr lang="en-GB" sz="3000" b="1" dirty="0"/>
              <a:t>Research:</a:t>
            </a:r>
            <a:br>
              <a:rPr lang="en-GB" sz="3000" dirty="0"/>
            </a:br>
            <a:br>
              <a:rPr lang="en-GB" sz="2400" dirty="0"/>
            </a:br>
            <a:r>
              <a:rPr lang="en-GB" sz="2400" dirty="0"/>
              <a:t>from a range of research about autonomous agents and warehouse managements I’ve found that certain companies have moved to all robot sorting which has drastically affected the risk of injury and the efficiency in the warehouse. This is a great pro of using robots as companies would be able to have a higher productivity. However, on the downside it could limit and risk the quantity of jobs available. As quoted from (</a:t>
            </a:r>
            <a:r>
              <a:rPr lang="en-US" sz="2400" dirty="0"/>
              <a:t>Keeping Up With Amazon: How Warehouse Robots Are Revolutionizing The On-Demand Economy)</a:t>
            </a:r>
            <a:br>
              <a:rPr lang="en-US" sz="800" b="0" dirty="0">
                <a:solidFill>
                  <a:srgbClr val="333333"/>
                </a:solidFill>
                <a:effectLst/>
                <a:latin typeface="SchnyderS demi"/>
              </a:rPr>
            </a:br>
            <a:r>
              <a:rPr lang="en-GB" sz="2400" dirty="0"/>
              <a:t> “</a:t>
            </a:r>
            <a:r>
              <a:rPr lang="en-US" sz="2400" dirty="0"/>
              <a:t>warehouse robots don’t necessarily need to do all of the job”. This revealed in my research that by using the robots it greatly helps the warehouse productivity but shows that its even more efficient to combine robots with human power.</a:t>
            </a:r>
            <a:br>
              <a:rPr lang="en-GB" sz="2400" dirty="0"/>
            </a:br>
            <a:endParaRPr lang="en-GB" sz="2400" dirty="0"/>
          </a:p>
        </p:txBody>
      </p:sp>
      <p:cxnSp>
        <p:nvCxnSpPr>
          <p:cNvPr id="6" name="Straight Connector 5">
            <a:extLst>
              <a:ext uri="{FF2B5EF4-FFF2-40B4-BE49-F238E27FC236}">
                <a16:creationId xmlns:a16="http://schemas.microsoft.com/office/drawing/2014/main" id="{810F8239-6AEA-4FD1-9BB7-1BEB81923993}"/>
              </a:ext>
            </a:extLst>
          </p:cNvPr>
          <p:cNvCxnSpPr>
            <a:cxnSpLocks/>
          </p:cNvCxnSpPr>
          <p:nvPr/>
        </p:nvCxnSpPr>
        <p:spPr>
          <a:xfrm>
            <a:off x="10463212" y="5006048"/>
            <a:ext cx="0" cy="2482301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57485A6-375A-4194-9F28-8E08AA7416A8}"/>
              </a:ext>
            </a:extLst>
          </p:cNvPr>
          <p:cNvSpPr txBox="1">
            <a:spLocks/>
          </p:cNvSpPr>
          <p:nvPr/>
        </p:nvSpPr>
        <p:spPr>
          <a:xfrm>
            <a:off x="945585" y="7831532"/>
            <a:ext cx="8801432" cy="3674020"/>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Aims and objectives:</a:t>
            </a:r>
          </a:p>
          <a:p>
            <a:pPr algn="l"/>
            <a:endParaRPr lang="en-GB" sz="2400" dirty="0"/>
          </a:p>
          <a:p>
            <a:pPr algn="l"/>
            <a:r>
              <a:rPr lang="en-GB" sz="2400" dirty="0"/>
              <a:t>The main aim of the project is to make a working simulation of robots working in a warehouse.</a:t>
            </a:r>
          </a:p>
          <a:p>
            <a:pPr algn="l"/>
            <a:endParaRPr lang="en-GB" sz="2400" dirty="0"/>
          </a:p>
          <a:p>
            <a:pPr algn="l"/>
            <a:r>
              <a:rPr lang="en-GB" sz="2400" dirty="0"/>
              <a:t>The main project objectives are:</a:t>
            </a:r>
          </a:p>
          <a:p>
            <a:pPr marL="342900" indent="-342900" algn="l">
              <a:buFont typeface="Arial" panose="020B0604020202020204" pitchFamily="34" charset="0"/>
              <a:buChar char="•"/>
            </a:pPr>
            <a:r>
              <a:rPr lang="en-GB" sz="2400" dirty="0"/>
              <a:t>A working simulation of a warehouse</a:t>
            </a:r>
          </a:p>
          <a:p>
            <a:pPr marL="342900" indent="-342900" algn="l">
              <a:buFont typeface="Arial" panose="020B0604020202020204" pitchFamily="34" charset="0"/>
              <a:buChar char="•"/>
            </a:pPr>
            <a:r>
              <a:rPr lang="en-GB" sz="2400" dirty="0"/>
              <a:t>Scalable factors to show the difference when altering facts</a:t>
            </a:r>
          </a:p>
          <a:p>
            <a:pPr marL="342900" indent="-342900" algn="l">
              <a:buFont typeface="Arial" panose="020B0604020202020204" pitchFamily="34" charset="0"/>
              <a:buChar char="•"/>
            </a:pPr>
            <a:r>
              <a:rPr lang="en-GB" sz="2400" dirty="0"/>
              <a:t>Create collisions to allow the robots to avoid walls and each other</a:t>
            </a:r>
          </a:p>
          <a:p>
            <a:pPr marL="342900" indent="-342900" algn="l">
              <a:buFont typeface="Arial" panose="020B0604020202020204" pitchFamily="34" charset="0"/>
              <a:buChar char="•"/>
            </a:pPr>
            <a:r>
              <a:rPr lang="en-GB" sz="2400" dirty="0"/>
              <a:t>Have percentages and graphs to show the productivity</a:t>
            </a:r>
          </a:p>
          <a:p>
            <a:pPr algn="l"/>
            <a:endParaRPr lang="en-GB" sz="2400" dirty="0"/>
          </a:p>
        </p:txBody>
      </p:sp>
      <p:sp>
        <p:nvSpPr>
          <p:cNvPr id="8" name="TextBox 7">
            <a:extLst>
              <a:ext uri="{FF2B5EF4-FFF2-40B4-BE49-F238E27FC236}">
                <a16:creationId xmlns:a16="http://schemas.microsoft.com/office/drawing/2014/main" id="{245CD42F-1FCA-4E70-A647-8F6C3FF9BD7F}"/>
              </a:ext>
            </a:extLst>
          </p:cNvPr>
          <p:cNvSpPr txBox="1"/>
          <p:nvPr/>
        </p:nvSpPr>
        <p:spPr>
          <a:xfrm>
            <a:off x="11352005" y="5058834"/>
            <a:ext cx="5583131" cy="553998"/>
          </a:xfrm>
          <a:prstGeom prst="rect">
            <a:avLst/>
          </a:prstGeom>
          <a:noFill/>
        </p:spPr>
        <p:txBody>
          <a:bodyPr wrap="none" rtlCol="0">
            <a:spAutoFit/>
          </a:bodyPr>
          <a:lstStyle/>
          <a:p>
            <a:r>
              <a:rPr lang="en-GB" sz="3000" b="1" dirty="0"/>
              <a:t>Design, Implementation &amp; Testing</a:t>
            </a:r>
          </a:p>
        </p:txBody>
      </p:sp>
      <p:sp>
        <p:nvSpPr>
          <p:cNvPr id="13" name="Title 1">
            <a:extLst>
              <a:ext uri="{FF2B5EF4-FFF2-40B4-BE49-F238E27FC236}">
                <a16:creationId xmlns:a16="http://schemas.microsoft.com/office/drawing/2014/main" id="{AA0DC7C8-DA0E-4819-B468-3282C1B73183}"/>
              </a:ext>
            </a:extLst>
          </p:cNvPr>
          <p:cNvSpPr txBox="1">
            <a:spLocks/>
          </p:cNvSpPr>
          <p:nvPr/>
        </p:nvSpPr>
        <p:spPr>
          <a:xfrm>
            <a:off x="991668" y="21884498"/>
            <a:ext cx="8823076" cy="7845028"/>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Key requirements:</a:t>
            </a:r>
            <a:endParaRPr lang="en-GB" sz="2400" dirty="0"/>
          </a:p>
          <a:p>
            <a:pPr algn="l"/>
            <a:endParaRPr lang="en-GB" sz="2400" dirty="0"/>
          </a:p>
          <a:p>
            <a:pPr algn="l"/>
            <a:r>
              <a:rPr lang="en-GB" sz="2400" dirty="0"/>
              <a:t>Functional:</a:t>
            </a:r>
          </a:p>
          <a:p>
            <a:pPr marL="457200" indent="-457200" algn="l">
              <a:buFont typeface="Arial" panose="020B0604020202020204" pitchFamily="34" charset="0"/>
              <a:buChar char="•"/>
            </a:pPr>
            <a:r>
              <a:rPr lang="en-GB" sz="2400" dirty="0"/>
              <a:t>The simulation must function as intended and provide a complete scenario</a:t>
            </a:r>
          </a:p>
          <a:p>
            <a:pPr marL="914400" lvl="1" indent="-457200">
              <a:buFont typeface="Arial" panose="020B0604020202020204" pitchFamily="34" charset="0"/>
              <a:buChar char="•"/>
            </a:pPr>
            <a:endParaRPr lang="en-GB" sz="100" dirty="0"/>
          </a:p>
          <a:p>
            <a:pPr marL="457200" indent="-457200" algn="l">
              <a:buFont typeface="Arial" panose="020B0604020202020204" pitchFamily="34" charset="0"/>
              <a:buChar char="•"/>
            </a:pPr>
            <a:r>
              <a:rPr lang="en-GB" sz="2400" dirty="0"/>
              <a:t>The simulation must have working autonomous agents completing tasks</a:t>
            </a:r>
          </a:p>
          <a:p>
            <a:pPr marL="457200" indent="-457200" algn="l">
              <a:buFont typeface="Arial" panose="020B0604020202020204" pitchFamily="34" charset="0"/>
              <a:buChar char="•"/>
            </a:pPr>
            <a:r>
              <a:rPr lang="en-GB" sz="2400" dirty="0"/>
              <a:t>The simulation should scale variables to test multiple things</a:t>
            </a:r>
          </a:p>
          <a:p>
            <a:pPr marL="457200" indent="-457200" algn="l">
              <a:buFont typeface="Arial" panose="020B0604020202020204" pitchFamily="34" charset="0"/>
              <a:buChar char="•"/>
            </a:pPr>
            <a:r>
              <a:rPr lang="en-GB" sz="2400" dirty="0"/>
              <a:t>The simulation should have collisions between the walls and bots</a:t>
            </a:r>
          </a:p>
          <a:p>
            <a:pPr marL="457200" indent="-457200" algn="l">
              <a:buFont typeface="Arial" panose="020B0604020202020204" pitchFamily="34" charset="0"/>
              <a:buChar char="•"/>
            </a:pPr>
            <a:endParaRPr lang="en-GB" sz="2400" dirty="0"/>
          </a:p>
          <a:p>
            <a:pPr algn="l"/>
            <a:r>
              <a:rPr lang="en-GB" sz="2400" dirty="0"/>
              <a:t>Non-functional:</a:t>
            </a:r>
          </a:p>
          <a:p>
            <a:pPr marL="457200" indent="-457200" algn="l">
              <a:buFont typeface="Arial" panose="020B0604020202020204" pitchFamily="34" charset="0"/>
              <a:buChar char="•"/>
            </a:pPr>
            <a:r>
              <a:rPr lang="en-GB" sz="2400" dirty="0"/>
              <a:t>The simulation must have extra features such as requesting items</a:t>
            </a:r>
          </a:p>
          <a:p>
            <a:pPr marL="457200" indent="-457200" algn="l">
              <a:buFont typeface="Arial" panose="020B0604020202020204" pitchFamily="34" charset="0"/>
              <a:buChar char="•"/>
            </a:pPr>
            <a:r>
              <a:rPr lang="en-GB" sz="2400" dirty="0"/>
              <a:t>The simulation must a variety of layouts of warehouses</a:t>
            </a:r>
          </a:p>
          <a:p>
            <a:pPr marL="457200" indent="-457200" algn="l">
              <a:buFont typeface="Arial" panose="020B0604020202020204" pitchFamily="34" charset="0"/>
              <a:buChar char="•"/>
            </a:pPr>
            <a:r>
              <a:rPr lang="en-GB" sz="2400" dirty="0"/>
              <a:t>The simulation should have collisions between the pallets and the bots</a:t>
            </a:r>
          </a:p>
          <a:p>
            <a:pPr marL="457200" indent="-457200" algn="l">
              <a:buFont typeface="Arial" panose="020B0604020202020204" pitchFamily="34" charset="0"/>
              <a:buChar char="•"/>
            </a:pPr>
            <a:r>
              <a:rPr lang="en-GB" sz="2400" dirty="0"/>
              <a:t>The simulation should be visually applying and demonstrate the correct things</a:t>
            </a:r>
          </a:p>
        </p:txBody>
      </p:sp>
      <p:sp>
        <p:nvSpPr>
          <p:cNvPr id="14" name="Title 1">
            <a:extLst>
              <a:ext uri="{FF2B5EF4-FFF2-40B4-BE49-F238E27FC236}">
                <a16:creationId xmlns:a16="http://schemas.microsoft.com/office/drawing/2014/main" id="{58C595A4-2348-4AA4-BF6A-83DD7CF7C82E}"/>
              </a:ext>
            </a:extLst>
          </p:cNvPr>
          <p:cNvSpPr txBox="1">
            <a:spLocks/>
          </p:cNvSpPr>
          <p:nvPr/>
        </p:nvSpPr>
        <p:spPr>
          <a:xfrm>
            <a:off x="11195631" y="16724082"/>
            <a:ext cx="8823076" cy="3343744"/>
          </a:xfrm>
          <a:prstGeom prst="rect">
            <a:avLst/>
          </a:prstGeom>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Planning and Management:</a:t>
            </a:r>
            <a:br>
              <a:rPr lang="en-GB" sz="3000" dirty="0"/>
            </a:br>
            <a:br>
              <a:rPr lang="en-GB" sz="3000" dirty="0"/>
            </a:br>
            <a:r>
              <a:rPr lang="en-GB" sz="3000" dirty="0"/>
              <a:t>I have chosen to use </a:t>
            </a:r>
            <a:r>
              <a:rPr lang="en-GB" sz="3000" dirty="0" err="1"/>
              <a:t>github</a:t>
            </a:r>
            <a:r>
              <a:rPr lang="en-GB" sz="3000" dirty="0"/>
              <a:t> as a management system due to its wide uses and the ability to access it anywhere. For the planning I am using a </a:t>
            </a:r>
            <a:r>
              <a:rPr lang="en-GB" sz="3000" dirty="0" err="1"/>
              <a:t>gantt</a:t>
            </a:r>
            <a:r>
              <a:rPr lang="en-GB" sz="3000" dirty="0"/>
              <a:t> chart to create a timeline for the tasks to be complete. Both of these applications and methods allow for me to create a simplistic but effective planning for the project.</a:t>
            </a:r>
          </a:p>
        </p:txBody>
      </p:sp>
      <p:sp>
        <p:nvSpPr>
          <p:cNvPr id="18" name="TextBox 17">
            <a:extLst>
              <a:ext uri="{FF2B5EF4-FFF2-40B4-BE49-F238E27FC236}">
                <a16:creationId xmlns:a16="http://schemas.microsoft.com/office/drawing/2014/main" id="{DD959A7F-481B-445A-916A-EF4B2889A0EC}"/>
              </a:ext>
            </a:extLst>
          </p:cNvPr>
          <p:cNvSpPr txBox="1"/>
          <p:nvPr/>
        </p:nvSpPr>
        <p:spPr>
          <a:xfrm>
            <a:off x="11352005" y="6482351"/>
            <a:ext cx="2273058" cy="523220"/>
          </a:xfrm>
          <a:prstGeom prst="rect">
            <a:avLst/>
          </a:prstGeom>
          <a:noFill/>
        </p:spPr>
        <p:txBody>
          <a:bodyPr wrap="none" rtlCol="0">
            <a:spAutoFit/>
          </a:bodyPr>
          <a:lstStyle/>
          <a:p>
            <a:r>
              <a:rPr lang="en-GB" sz="2800" dirty="0"/>
              <a:t>State </a:t>
            </a:r>
            <a:r>
              <a:rPr lang="en-GB" sz="2800" i="1" dirty="0"/>
              <a:t>Diagram</a:t>
            </a:r>
          </a:p>
        </p:txBody>
      </p:sp>
      <p:sp>
        <p:nvSpPr>
          <p:cNvPr id="25" name="Title 1">
            <a:extLst>
              <a:ext uri="{FF2B5EF4-FFF2-40B4-BE49-F238E27FC236}">
                <a16:creationId xmlns:a16="http://schemas.microsoft.com/office/drawing/2014/main" id="{4B98C32D-D680-4B70-8F50-5A366E938BB5}"/>
              </a:ext>
            </a:extLst>
          </p:cNvPr>
          <p:cNvSpPr txBox="1">
            <a:spLocks/>
          </p:cNvSpPr>
          <p:nvPr/>
        </p:nvSpPr>
        <p:spPr>
          <a:xfrm>
            <a:off x="11111681" y="25832443"/>
            <a:ext cx="8823076" cy="3343744"/>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References:</a:t>
            </a:r>
            <a:br>
              <a:rPr lang="en-GB" sz="3000" dirty="0"/>
            </a:br>
            <a:endParaRPr lang="en-GB" sz="3000" dirty="0"/>
          </a:p>
          <a:p>
            <a:pPr algn="l"/>
            <a:endParaRPr lang="en-GB" sz="3000" dirty="0"/>
          </a:p>
        </p:txBody>
      </p:sp>
      <p:sp>
        <p:nvSpPr>
          <p:cNvPr id="23" name="TextBox 22">
            <a:extLst>
              <a:ext uri="{FF2B5EF4-FFF2-40B4-BE49-F238E27FC236}">
                <a16:creationId xmlns:a16="http://schemas.microsoft.com/office/drawing/2014/main" id="{B0C41B35-B206-4E9B-9E1F-DC01F87130B8}"/>
              </a:ext>
            </a:extLst>
          </p:cNvPr>
          <p:cNvSpPr txBox="1"/>
          <p:nvPr/>
        </p:nvSpPr>
        <p:spPr>
          <a:xfrm>
            <a:off x="6221124" y="0"/>
            <a:ext cx="10516918" cy="923330"/>
          </a:xfrm>
          <a:prstGeom prst="rect">
            <a:avLst/>
          </a:prstGeom>
          <a:noFill/>
        </p:spPr>
        <p:txBody>
          <a:bodyPr wrap="none" rtlCol="0">
            <a:spAutoFit/>
          </a:bodyPr>
          <a:lstStyle/>
          <a:p>
            <a:r>
              <a:rPr lang="en-GB" sz="5400" dirty="0"/>
              <a:t>UFCFXK-30-3: Digital Systems Project</a:t>
            </a:r>
          </a:p>
        </p:txBody>
      </p:sp>
      <p:pic>
        <p:nvPicPr>
          <p:cNvPr id="1030" name="Picture 6" descr="Welcome to UWE Bristol - University of the West of England ...">
            <a:extLst>
              <a:ext uri="{FF2B5EF4-FFF2-40B4-BE49-F238E27FC236}">
                <a16:creationId xmlns:a16="http://schemas.microsoft.com/office/drawing/2014/main" id="{7370A0CC-BEFB-44C1-BB15-37EED0775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7" y="0"/>
            <a:ext cx="5816411" cy="290820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98A242B0-F7AF-4989-B9D6-963A97EC9DCA}"/>
              </a:ext>
            </a:extLst>
          </p:cNvPr>
          <p:cNvSpPr txBox="1"/>
          <p:nvPr/>
        </p:nvSpPr>
        <p:spPr>
          <a:xfrm>
            <a:off x="6221124" y="1218417"/>
            <a:ext cx="3254481" cy="1323439"/>
          </a:xfrm>
          <a:prstGeom prst="rect">
            <a:avLst/>
          </a:prstGeom>
          <a:noFill/>
        </p:spPr>
        <p:txBody>
          <a:bodyPr wrap="none" rtlCol="0">
            <a:spAutoFit/>
          </a:bodyPr>
          <a:lstStyle/>
          <a:p>
            <a:r>
              <a:rPr lang="en-GB" sz="4000" dirty="0"/>
              <a:t>Student name:</a:t>
            </a:r>
          </a:p>
          <a:p>
            <a:r>
              <a:rPr lang="en-GB" sz="4000" dirty="0"/>
              <a:t>Project Title:</a:t>
            </a:r>
          </a:p>
        </p:txBody>
      </p:sp>
      <p:sp>
        <p:nvSpPr>
          <p:cNvPr id="30" name="Title 1">
            <a:extLst>
              <a:ext uri="{FF2B5EF4-FFF2-40B4-BE49-F238E27FC236}">
                <a16:creationId xmlns:a16="http://schemas.microsoft.com/office/drawing/2014/main" id="{194C326C-A49D-4051-84F8-AC2C60493B11}"/>
              </a:ext>
            </a:extLst>
          </p:cNvPr>
          <p:cNvSpPr txBox="1">
            <a:spLocks/>
          </p:cNvSpPr>
          <p:nvPr/>
        </p:nvSpPr>
        <p:spPr>
          <a:xfrm>
            <a:off x="875400" y="5058834"/>
            <a:ext cx="8801432" cy="2311214"/>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Abstract:</a:t>
            </a:r>
          </a:p>
          <a:p>
            <a:pPr algn="l"/>
            <a:endParaRPr lang="en-GB" sz="2800" dirty="0"/>
          </a:p>
          <a:p>
            <a:pPr algn="l"/>
            <a:r>
              <a:rPr lang="en-GB" sz="2400" dirty="0"/>
              <a:t>The goal of the project is to make a simulation of autonomous agents within a warehouse scenario collecting and moving pallets of items around and storing the efficiently. This is to show the efficiency and reduction of injury when using the robots compared to human power</a:t>
            </a:r>
          </a:p>
        </p:txBody>
      </p:sp>
      <p:pic>
        <p:nvPicPr>
          <p:cNvPr id="1034" name="Picture 10" descr="uml event diagram ~ Jebas.us">
            <a:extLst>
              <a:ext uri="{FF2B5EF4-FFF2-40B4-BE49-F238E27FC236}">
                <a16:creationId xmlns:a16="http://schemas.microsoft.com/office/drawing/2014/main" id="{0E3DADEE-67A2-47C9-8998-3FB46D0AD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2381" y="7329312"/>
            <a:ext cx="9569576" cy="580900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105F2CE-AF3E-4364-8883-0BF21DD12601}"/>
              </a:ext>
            </a:extLst>
          </p:cNvPr>
          <p:cNvPicPr>
            <a:picLocks noChangeAspect="1"/>
          </p:cNvPicPr>
          <p:nvPr/>
        </p:nvPicPr>
        <p:blipFill>
          <a:blip r:embed="rId4"/>
          <a:stretch>
            <a:fillRect/>
          </a:stretch>
        </p:blipFill>
        <p:spPr>
          <a:xfrm>
            <a:off x="18413415" y="314181"/>
            <a:ext cx="1867161" cy="1876687"/>
          </a:xfrm>
          <a:prstGeom prst="rect">
            <a:avLst/>
          </a:prstGeom>
        </p:spPr>
      </p:pic>
      <p:sp>
        <p:nvSpPr>
          <p:cNvPr id="19" name="Title 1">
            <a:extLst>
              <a:ext uri="{FF2B5EF4-FFF2-40B4-BE49-F238E27FC236}">
                <a16:creationId xmlns:a16="http://schemas.microsoft.com/office/drawing/2014/main" id="{317A47AE-5C5B-40E6-94CD-71DD02CAA8C3}"/>
              </a:ext>
            </a:extLst>
          </p:cNvPr>
          <p:cNvSpPr txBox="1">
            <a:spLocks/>
          </p:cNvSpPr>
          <p:nvPr/>
        </p:nvSpPr>
        <p:spPr>
          <a:xfrm>
            <a:off x="17371835" y="2284492"/>
            <a:ext cx="3950320" cy="747536"/>
          </a:xfrm>
          <a:prstGeom prst="rect">
            <a:avLst/>
          </a:prstGeom>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2400" dirty="0"/>
              <a:t>A QR Code link to your video submission</a:t>
            </a:r>
          </a:p>
        </p:txBody>
      </p:sp>
      <p:sp>
        <p:nvSpPr>
          <p:cNvPr id="21" name="TextBox 20">
            <a:extLst>
              <a:ext uri="{FF2B5EF4-FFF2-40B4-BE49-F238E27FC236}">
                <a16:creationId xmlns:a16="http://schemas.microsoft.com/office/drawing/2014/main" id="{8BA1A87C-0B83-4900-9AF3-6D14A0817580}"/>
              </a:ext>
            </a:extLst>
          </p:cNvPr>
          <p:cNvSpPr txBox="1"/>
          <p:nvPr/>
        </p:nvSpPr>
        <p:spPr>
          <a:xfrm>
            <a:off x="11294669" y="13791210"/>
            <a:ext cx="1206677" cy="523220"/>
          </a:xfrm>
          <a:prstGeom prst="rect">
            <a:avLst/>
          </a:prstGeom>
          <a:noFill/>
        </p:spPr>
        <p:txBody>
          <a:bodyPr wrap="none" rtlCol="0">
            <a:spAutoFit/>
          </a:bodyPr>
          <a:lstStyle/>
          <a:p>
            <a:r>
              <a:rPr lang="en-GB" sz="2800" i="1" dirty="0"/>
              <a:t>Testing</a:t>
            </a:r>
          </a:p>
        </p:txBody>
      </p:sp>
      <p:sp>
        <p:nvSpPr>
          <p:cNvPr id="22" name="Title 1">
            <a:extLst>
              <a:ext uri="{FF2B5EF4-FFF2-40B4-BE49-F238E27FC236}">
                <a16:creationId xmlns:a16="http://schemas.microsoft.com/office/drawing/2014/main" id="{4D3D7BA1-7F0E-413D-A287-700C0A5FD274}"/>
              </a:ext>
            </a:extLst>
          </p:cNvPr>
          <p:cNvSpPr txBox="1">
            <a:spLocks/>
          </p:cNvSpPr>
          <p:nvPr/>
        </p:nvSpPr>
        <p:spPr>
          <a:xfrm>
            <a:off x="11179408" y="14349143"/>
            <a:ext cx="8442263" cy="2179384"/>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2400" dirty="0"/>
              <a:t>For testing I plan on testing as I go creating chunks on changes and running the simulation to see the changes on all the code. This allows me to see when and where issues are created rather than doing large quantities and then having to search for the issues. By working class by class or function by function.</a:t>
            </a:r>
          </a:p>
        </p:txBody>
      </p:sp>
      <p:sp>
        <p:nvSpPr>
          <p:cNvPr id="3" name="TextBox 2">
            <a:extLst>
              <a:ext uri="{FF2B5EF4-FFF2-40B4-BE49-F238E27FC236}">
                <a16:creationId xmlns:a16="http://schemas.microsoft.com/office/drawing/2014/main" id="{C2A5F1B6-FDBC-F658-B059-4C0D625427F5}"/>
              </a:ext>
            </a:extLst>
          </p:cNvPr>
          <p:cNvSpPr txBox="1"/>
          <p:nvPr/>
        </p:nvSpPr>
        <p:spPr>
          <a:xfrm>
            <a:off x="11179408" y="19897702"/>
            <a:ext cx="4773238" cy="5909310"/>
          </a:xfrm>
          <a:prstGeom prst="rect">
            <a:avLst/>
          </a:prstGeom>
          <a:noFill/>
        </p:spPr>
        <p:txBody>
          <a:bodyPr wrap="square" rtlCol="0">
            <a:spAutoFit/>
          </a:bodyPr>
          <a:lstStyle/>
          <a:p>
            <a:r>
              <a:rPr lang="en-GB" dirty="0"/>
              <a:t>The project is split mostly into 3 main steps so I can equally divide the task up.</a:t>
            </a:r>
          </a:p>
          <a:p>
            <a:r>
              <a:rPr lang="en-GB" b="1" dirty="0"/>
              <a:t> 1</a:t>
            </a:r>
            <a:r>
              <a:rPr lang="en-GB" b="1" baseline="30000" dirty="0"/>
              <a:t>st</a:t>
            </a:r>
            <a:r>
              <a:rPr lang="en-GB" b="1" dirty="0"/>
              <a:t> step: Research and Development</a:t>
            </a:r>
          </a:p>
          <a:p>
            <a:r>
              <a:rPr lang="en-GB" dirty="0"/>
              <a:t>This step focusses on find and researching documents and articles relating to the project. Also creating a step-by-step process to creating the project and how I aim to go about completing it.</a:t>
            </a:r>
          </a:p>
          <a:p>
            <a:r>
              <a:rPr lang="en-GB" b="1" dirty="0"/>
              <a:t>2</a:t>
            </a:r>
            <a:r>
              <a:rPr lang="en-GB" b="1" baseline="30000" dirty="0"/>
              <a:t>nd</a:t>
            </a:r>
            <a:r>
              <a:rPr lang="en-GB" b="1" dirty="0"/>
              <a:t> step: Main Development</a:t>
            </a:r>
          </a:p>
          <a:p>
            <a:r>
              <a:rPr lang="en-GB" dirty="0"/>
              <a:t>This step is the main chunk of the project and aims to create the bulk of the project. Using the research and guide created in the first step the project can be constructed whilst following a stricter timeline as there is a set path to follow along.</a:t>
            </a:r>
          </a:p>
          <a:p>
            <a:r>
              <a:rPr lang="en-GB" b="1" dirty="0"/>
              <a:t>3</a:t>
            </a:r>
            <a:r>
              <a:rPr lang="en-GB" b="1" baseline="30000" dirty="0"/>
              <a:t>rd</a:t>
            </a:r>
            <a:r>
              <a:rPr lang="en-GB" b="1" dirty="0"/>
              <a:t> step: Review and Changes</a:t>
            </a:r>
          </a:p>
          <a:p>
            <a:r>
              <a:rPr lang="en-GB" dirty="0"/>
              <a:t>This final step is to be set after the project is mostly completed and running. Then I can go back through and check all the code and make any changes to the code to improve the quality and fix any bugs that might cause issues</a:t>
            </a:r>
          </a:p>
        </p:txBody>
      </p:sp>
      <p:graphicFrame>
        <p:nvGraphicFramePr>
          <p:cNvPr id="5" name="Table 4">
            <a:extLst>
              <a:ext uri="{FF2B5EF4-FFF2-40B4-BE49-F238E27FC236}">
                <a16:creationId xmlns:a16="http://schemas.microsoft.com/office/drawing/2014/main" id="{E7EDAD7E-1220-491B-921E-92738BA63782}"/>
              </a:ext>
            </a:extLst>
          </p:cNvPr>
          <p:cNvGraphicFramePr>
            <a:graphicFrameLocks noGrp="1"/>
          </p:cNvGraphicFramePr>
          <p:nvPr>
            <p:extLst>
              <p:ext uri="{D42A27DB-BD31-4B8C-83A1-F6EECF244321}">
                <p14:modId xmlns:p14="http://schemas.microsoft.com/office/powerpoint/2010/main" val="1881286340"/>
              </p:ext>
            </p:extLst>
          </p:nvPr>
        </p:nvGraphicFramePr>
        <p:xfrm>
          <a:off x="11195631" y="26476142"/>
          <a:ext cx="8547096" cy="3352800"/>
        </p:xfrm>
        <a:graphic>
          <a:graphicData uri="http://schemas.openxmlformats.org/drawingml/2006/table">
            <a:tbl>
              <a:tblPr firstRow="1" firstCol="1" bandRow="1">
                <a:tableStyleId>{5C22544A-7EE6-4342-B048-85BDC9FD1C3A}</a:tableStyleId>
              </a:tblPr>
              <a:tblGrid>
                <a:gridCol w="8547096">
                  <a:extLst>
                    <a:ext uri="{9D8B030D-6E8A-4147-A177-3AD203B41FA5}">
                      <a16:colId xmlns:a16="http://schemas.microsoft.com/office/drawing/2014/main" val="266125022"/>
                    </a:ext>
                  </a:extLst>
                </a:gridCol>
              </a:tblGrid>
              <a:tr h="481965">
                <a:tc>
                  <a:txBody>
                    <a:bodyPr/>
                    <a:lstStyle/>
                    <a:p>
                      <a:pPr>
                        <a:tabLst>
                          <a:tab pos="1958975" algn="l"/>
                        </a:tabLst>
                      </a:pPr>
                      <a:r>
                        <a:rPr lang="en-GB" sz="1100" dirty="0" err="1">
                          <a:solidFill>
                            <a:schemeClr val="tx1"/>
                          </a:solidFill>
                        </a:rPr>
                        <a:t>Koetsier</a:t>
                      </a:r>
                      <a:r>
                        <a:rPr lang="en-GB" sz="1100" dirty="0">
                          <a:solidFill>
                            <a:schemeClr val="tx1"/>
                          </a:solidFill>
                        </a:rPr>
                        <a:t>, J. (2022) ‘Keeping up with Amazon: How warehouse robotics is revolutionizing the on-demand economy’, Forbes, 4 April. Available at: </a:t>
                      </a:r>
                      <a:r>
                        <a:rPr lang="en-GB" sz="1100" dirty="0">
                          <a:solidFill>
                            <a:schemeClr val="tx1"/>
                          </a:solidFill>
                          <a:hlinkClick r:id="rId5">
                            <a:extLst>
                              <a:ext uri="{A12FA001-AC4F-418D-AE19-62706E023703}">
                                <ahyp:hlinkClr xmlns:ahyp="http://schemas.microsoft.com/office/drawing/2018/hyperlinkcolor" val="tx"/>
                              </a:ext>
                            </a:extLst>
                          </a:hlinkClick>
                        </a:rPr>
                        <a:t>https://www.forbes.com/sites/johnkoetsier/2022/04/04/keeping-up-with-amazon-how-warehouse-robotics-is-revolutionizing-the-on-demand-economy/</a:t>
                      </a:r>
                      <a:r>
                        <a:rPr lang="en-GB" sz="1100" dirty="0">
                          <a:solidFill>
                            <a:schemeClr val="tx1"/>
                          </a:solidFill>
                        </a:rPr>
                        <a:t>  (Accessed: 4 November 2024).</a:t>
                      </a:r>
                    </a:p>
                    <a:p>
                      <a:pPr>
                        <a:tabLst>
                          <a:tab pos="1958975" algn="l"/>
                        </a:tabLst>
                      </a:pPr>
                      <a:r>
                        <a:rPr lang="en-GB" sz="1100" dirty="0">
                          <a:solidFill>
                            <a:schemeClr val="tx1"/>
                          </a:solidFill>
                        </a:rPr>
                        <a:t> </a:t>
                      </a:r>
                    </a:p>
                    <a:p>
                      <a:pPr>
                        <a:tabLst>
                          <a:tab pos="1958975" algn="l"/>
                        </a:tabLst>
                      </a:pPr>
                      <a:r>
                        <a:rPr lang="en-GB" sz="1100" dirty="0">
                          <a:solidFill>
                            <a:schemeClr val="tx1"/>
                          </a:solidFill>
                        </a:rPr>
                        <a:t>NetSuite (no date) ‘Warehouse robotics’, NetSuite. Available at: </a:t>
                      </a:r>
                      <a:r>
                        <a:rPr lang="en-GB" sz="1100" dirty="0">
                          <a:solidFill>
                            <a:schemeClr val="tx1"/>
                          </a:solidFill>
                          <a:hlinkClick r:id="rId6">
                            <a:extLst>
                              <a:ext uri="{A12FA001-AC4F-418D-AE19-62706E023703}">
                                <ahyp:hlinkClr xmlns:ahyp="http://schemas.microsoft.com/office/drawing/2018/hyperlinkcolor" val="tx"/>
                              </a:ext>
                            </a:extLst>
                          </a:hlinkClick>
                        </a:rPr>
                        <a:t>https://www.netsuite.com/portal/resource/articles/ecommerce/warehouse-robotics.shtml</a:t>
                      </a:r>
                      <a:r>
                        <a:rPr lang="en-GB" sz="1100" dirty="0">
                          <a:solidFill>
                            <a:schemeClr val="tx1"/>
                          </a:solidFill>
                        </a:rPr>
                        <a:t>  (Accessed: 4 November 2024).</a:t>
                      </a:r>
                    </a:p>
                    <a:p>
                      <a:pPr>
                        <a:tabLst>
                          <a:tab pos="1958975" algn="l"/>
                        </a:tabLst>
                      </a:pPr>
                      <a:r>
                        <a:rPr lang="en-GB" sz="1100" dirty="0">
                          <a:solidFill>
                            <a:schemeClr val="tx1"/>
                          </a:solidFill>
                        </a:rPr>
                        <a:t> </a:t>
                      </a:r>
                    </a:p>
                    <a:p>
                      <a:pPr>
                        <a:tabLst>
                          <a:tab pos="1958975" algn="l"/>
                        </a:tabLst>
                      </a:pPr>
                      <a:r>
                        <a:rPr lang="en-GB" sz="1100" dirty="0">
                          <a:solidFill>
                            <a:schemeClr val="tx1"/>
                          </a:solidFill>
                        </a:rPr>
                        <a:t>BBC News (2020) ‘Amazon’s warehouse robots increase efficiency but could lead to job losses’, BBC News, 13 November. Available at: </a:t>
                      </a:r>
                      <a:r>
                        <a:rPr lang="en-GB" sz="1100" dirty="0">
                          <a:solidFill>
                            <a:schemeClr val="tx1"/>
                          </a:solidFill>
                          <a:hlinkClick r:id="rId7">
                            <a:extLst>
                              <a:ext uri="{A12FA001-AC4F-418D-AE19-62706E023703}">
                                <ahyp:hlinkClr xmlns:ahyp="http://schemas.microsoft.com/office/drawing/2018/hyperlinkcolor" val="tx"/>
                              </a:ext>
                            </a:extLst>
                          </a:hlinkClick>
                        </a:rPr>
                        <a:t>https://www.bbc.co.uk/news/business-54902518</a:t>
                      </a:r>
                      <a:r>
                        <a:rPr lang="en-GB" sz="1100" dirty="0">
                          <a:solidFill>
                            <a:schemeClr val="tx1"/>
                          </a:solidFill>
                        </a:rPr>
                        <a:t>  (Accessed: 5 November 2024).</a:t>
                      </a:r>
                    </a:p>
                    <a:p>
                      <a:pPr>
                        <a:tabLst>
                          <a:tab pos="1958975" algn="l"/>
                        </a:tabLst>
                      </a:pPr>
                      <a:r>
                        <a:rPr lang="en-GB" sz="1100" dirty="0">
                          <a:solidFill>
                            <a:schemeClr val="tx1"/>
                          </a:solidFill>
                        </a:rPr>
                        <a:t>BBC News (2021) ‘How warehouse robots are transforming the supply chain’, BBC News, 2 June. Available at: </a:t>
                      </a:r>
                      <a:r>
                        <a:rPr lang="en-GB" sz="1100" dirty="0">
                          <a:solidFill>
                            <a:schemeClr val="tx1"/>
                          </a:solidFill>
                          <a:hlinkClick r:id="rId8">
                            <a:extLst>
                              <a:ext uri="{A12FA001-AC4F-418D-AE19-62706E023703}">
                                <ahyp:hlinkClr xmlns:ahyp="http://schemas.microsoft.com/office/drawing/2018/hyperlinkcolor" val="tx"/>
                              </a:ext>
                            </a:extLst>
                          </a:hlinkClick>
                        </a:rPr>
                        <a:t>https://www.bbc.co.uk/news/technology-57332390</a:t>
                      </a:r>
                      <a:r>
                        <a:rPr lang="en-GB" sz="1100" dirty="0">
                          <a:solidFill>
                            <a:schemeClr val="tx1"/>
                          </a:solidFill>
                        </a:rPr>
                        <a:t>  (Accessed: 10 November 2024).</a:t>
                      </a:r>
                    </a:p>
                    <a:p>
                      <a:pPr>
                        <a:tabLst>
                          <a:tab pos="1958975" algn="l"/>
                        </a:tabLst>
                      </a:pPr>
                      <a:r>
                        <a:rPr lang="en-GB" sz="1100" dirty="0">
                          <a:solidFill>
                            <a:schemeClr val="tx1"/>
                          </a:solidFill>
                        </a:rPr>
                        <a:t> </a:t>
                      </a:r>
                    </a:p>
                    <a:p>
                      <a:pPr>
                        <a:tabLst>
                          <a:tab pos="1958975" algn="l"/>
                        </a:tabLst>
                      </a:pPr>
                      <a:r>
                        <a:rPr lang="en-GB" sz="1100" dirty="0" err="1">
                          <a:solidFill>
                            <a:schemeClr val="tx1"/>
                          </a:solidFill>
                        </a:rPr>
                        <a:t>Kembro</a:t>
                      </a:r>
                      <a:r>
                        <a:rPr lang="en-GB" sz="1100" dirty="0">
                          <a:solidFill>
                            <a:schemeClr val="tx1"/>
                          </a:solidFill>
                        </a:rPr>
                        <a:t>, J., </a:t>
                      </a:r>
                      <a:r>
                        <a:rPr lang="en-GB" sz="1100" dirty="0" err="1">
                          <a:solidFill>
                            <a:schemeClr val="tx1"/>
                          </a:solidFill>
                        </a:rPr>
                        <a:t>Näslund</a:t>
                      </a:r>
                      <a:r>
                        <a:rPr lang="en-GB" sz="1100" dirty="0">
                          <a:solidFill>
                            <a:schemeClr val="tx1"/>
                          </a:solidFill>
                        </a:rPr>
                        <a:t>, D. and </a:t>
                      </a:r>
                      <a:r>
                        <a:rPr lang="en-GB" sz="1100" dirty="0" err="1">
                          <a:solidFill>
                            <a:schemeClr val="tx1"/>
                          </a:solidFill>
                        </a:rPr>
                        <a:t>Olhager</a:t>
                      </a:r>
                      <a:r>
                        <a:rPr lang="en-GB" sz="1100" dirty="0">
                          <a:solidFill>
                            <a:schemeClr val="tx1"/>
                          </a:solidFill>
                        </a:rPr>
                        <a:t>, J. (2017) ‘Information sharing across multiple supply chain tiers: A Delphi study on antecedents’, International Journal of Production Research, 55(7), pp. 2047-2066. Available at: </a:t>
                      </a:r>
                      <a:r>
                        <a:rPr lang="en-GB" sz="1100" dirty="0">
                          <a:solidFill>
                            <a:schemeClr val="tx1"/>
                          </a:solidFill>
                          <a:hlinkClick r:id="rId9">
                            <a:extLst>
                              <a:ext uri="{A12FA001-AC4F-418D-AE19-62706E023703}">
                                <ahyp:hlinkClr xmlns:ahyp="http://schemas.microsoft.com/office/drawing/2018/hyperlinkcolor" val="tx"/>
                              </a:ext>
                            </a:extLst>
                          </a:hlinkClick>
                        </a:rPr>
                        <a:t>https://www.tandfonline.com/doi/full/10.1080/00207543.2016.1165880</a:t>
                      </a:r>
                      <a:r>
                        <a:rPr lang="en-GB" sz="1100" dirty="0">
                          <a:solidFill>
                            <a:schemeClr val="tx1"/>
                          </a:solidFill>
                        </a:rPr>
                        <a:t>  (Accessed: 10 November 2024).</a:t>
                      </a:r>
                    </a:p>
                    <a:p>
                      <a:pPr>
                        <a:tabLst>
                          <a:tab pos="1958975" algn="l"/>
                        </a:tabLst>
                      </a:pPr>
                      <a:r>
                        <a:rPr lang="en-GB" sz="1100" dirty="0">
                          <a:solidFill>
                            <a:schemeClr val="tx1"/>
                          </a:solidFill>
                        </a:rPr>
                        <a:t> </a:t>
                      </a:r>
                    </a:p>
                    <a:p>
                      <a:pPr>
                        <a:tabLst>
                          <a:tab pos="1958975" algn="l"/>
                        </a:tabLst>
                      </a:pPr>
                      <a:r>
                        <a:rPr lang="en-GB" sz="1100" dirty="0">
                          <a:solidFill>
                            <a:schemeClr val="tx1"/>
                          </a:solidFill>
                        </a:rPr>
                        <a:t>Supply Chain Management Review (no date) ‘Warehousing efficiency and effectiveness in the supply chain process’, Supply Chain Management Review. Available at: </a:t>
                      </a:r>
                      <a:r>
                        <a:rPr lang="en-GB" sz="1100" dirty="0">
                          <a:solidFill>
                            <a:schemeClr val="tx1"/>
                          </a:solidFill>
                          <a:hlinkClick r:id="rId10">
                            <a:extLst>
                              <a:ext uri="{A12FA001-AC4F-418D-AE19-62706E023703}">
                                <ahyp:hlinkClr xmlns:ahyp="http://schemas.microsoft.com/office/drawing/2018/hyperlinkcolor" val="tx"/>
                              </a:ext>
                            </a:extLst>
                          </a:hlinkClick>
                        </a:rPr>
                        <a:t>https://www.scmr.com/article/warehousing_efficiency_and_effectiveness_in_the_supply_chain_process</a:t>
                      </a:r>
                      <a:r>
                        <a:rPr lang="en-GB" sz="1100" dirty="0">
                          <a:solidFill>
                            <a:schemeClr val="tx1"/>
                          </a:solidFill>
                        </a:rPr>
                        <a:t>  (Accessed: 14 November 2024)</a:t>
                      </a:r>
                    </a:p>
                    <a:p>
                      <a:pPr>
                        <a:tabLst>
                          <a:tab pos="1958975" algn="l"/>
                        </a:tabLst>
                      </a:pPr>
                      <a:r>
                        <a:rPr lang="en-GB" sz="1100" dirty="0">
                          <a:solidFill>
                            <a:schemeClr val="tx1"/>
                          </a:solidFill>
                        </a:rPr>
                        <a:t> </a:t>
                      </a:r>
                    </a:p>
                  </a:txBody>
                  <a:tcPr marL="68580" marR="68580" marT="0" marB="0" anchor="ctr">
                    <a:solidFill>
                      <a:schemeClr val="bg1"/>
                    </a:solidFill>
                  </a:tcPr>
                </a:tc>
                <a:extLst>
                  <a:ext uri="{0D108BD9-81ED-4DB2-BD59-A6C34878D82A}">
                    <a16:rowId xmlns:a16="http://schemas.microsoft.com/office/drawing/2014/main" val="2604664028"/>
                  </a:ext>
                </a:extLst>
              </a:tr>
            </a:tbl>
          </a:graphicData>
        </a:graphic>
      </p:graphicFrame>
    </p:spTree>
    <p:extLst>
      <p:ext uri="{BB962C8B-B14F-4D97-AF65-F5344CB8AC3E}">
        <p14:creationId xmlns:p14="http://schemas.microsoft.com/office/powerpoint/2010/main" val="31936977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1439</TotalTime>
  <Words>981</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SchnyderS demi</vt:lpstr>
      <vt:lpstr>Office Theme</vt:lpstr>
      <vt:lpstr>Research:  from a range of research about autonomous agents and warehouse managements I’ve found that certain companies have moved to all robot sorting which has drastically affected the risk of injury and the efficiency in the warehouse. This is a great pro of using robots as companies would be able to have a higher productivity. However, on the downside it could limit and risk the quantity of jobs available. As quoted from (Keeping Up With Amazon: How Warehouse Robots Are Revolutionizing The On-Demand Economy)  “warehouse robots don’t necessarily need to do all of the job”. This revealed in my research that by using the robots it greatly helps the warehouse productivity but shows that its even more efficient to combine robots with human power.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Amak;lsdjas;ldkjsad #asdlkajsdlkajsd asdkajsd asdlaksjd;lkajsd salkdjaslkjd salkdjalksjd kljsadkljaslkjd</dc:title>
  <dc:creator>Theo Spyridopoulos</dc:creator>
  <cp:lastModifiedBy>Samuel Ripley (Student)</cp:lastModifiedBy>
  <cp:revision>59</cp:revision>
  <dcterms:created xsi:type="dcterms:W3CDTF">2017-09-13T12:36:56Z</dcterms:created>
  <dcterms:modified xsi:type="dcterms:W3CDTF">2025-01-13T19:18:25Z</dcterms:modified>
</cp:coreProperties>
</file>