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31"/>
  </p:notesMasterIdLst>
  <p:handoutMasterIdLst>
    <p:handoutMasterId r:id="rId32"/>
  </p:handoutMasterIdLst>
  <p:sldIdLst>
    <p:sldId id="256" r:id="rId5"/>
    <p:sldId id="257" r:id="rId6"/>
    <p:sldId id="280" r:id="rId7"/>
    <p:sldId id="258" r:id="rId8"/>
    <p:sldId id="259" r:id="rId9"/>
    <p:sldId id="260" r:id="rId10"/>
    <p:sldId id="261" r:id="rId11"/>
    <p:sldId id="262" r:id="rId12"/>
    <p:sldId id="263" r:id="rId13"/>
    <p:sldId id="264" r:id="rId14"/>
    <p:sldId id="265" r:id="rId15"/>
    <p:sldId id="281" r:id="rId16"/>
    <p:sldId id="266" r:id="rId17"/>
    <p:sldId id="267" r:id="rId18"/>
    <p:sldId id="268" r:id="rId19"/>
    <p:sldId id="269" r:id="rId20"/>
    <p:sldId id="270" r:id="rId21"/>
    <p:sldId id="271" r:id="rId22"/>
    <p:sldId id="272" r:id="rId23"/>
    <p:sldId id="273" r:id="rId24"/>
    <p:sldId id="274" r:id="rId25"/>
    <p:sldId id="278" r:id="rId26"/>
    <p:sldId id="275" r:id="rId27"/>
    <p:sldId id="276" r:id="rId28"/>
    <p:sldId id="277" r:id="rId29"/>
    <p:sldId id="279" r:id="rId30"/>
  </p:sldIdLst>
  <p:sldSz cx="12192000" cy="6858000"/>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857E4-1F78-44C7-88E9-BE4ABEEB41C3}">
          <p14:sldIdLst>
            <p14:sldId id="256"/>
            <p14:sldId id="257"/>
            <p14:sldId id="280"/>
            <p14:sldId id="258"/>
            <p14:sldId id="259"/>
            <p14:sldId id="260"/>
            <p14:sldId id="261"/>
            <p14:sldId id="262"/>
            <p14:sldId id="263"/>
            <p14:sldId id="264"/>
            <p14:sldId id="265"/>
            <p14:sldId id="281"/>
            <p14:sldId id="266"/>
            <p14:sldId id="267"/>
            <p14:sldId id="268"/>
            <p14:sldId id="269"/>
            <p14:sldId id="270"/>
            <p14:sldId id="271"/>
            <p14:sldId id="272"/>
            <p14:sldId id="273"/>
            <p14:sldId id="274"/>
            <p14:sldId id="278"/>
            <p14:sldId id="275"/>
            <p14:sldId id="276"/>
            <p14:sldId id="277"/>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DA95B-9CB0-45E6-BF15-DCECD1586E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3D1AAC3-5FD2-4BCA-A032-9D0AD477D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C065A-7560-4A34-B13F-66C935FE214F}" type="datetimeFigureOut">
              <a:rPr lang="en-US" smtClean="0"/>
              <a:t>5/19/2022</a:t>
            </a:fld>
            <a:endParaRPr lang="en-US" dirty="0"/>
          </a:p>
        </p:txBody>
      </p:sp>
      <p:sp>
        <p:nvSpPr>
          <p:cNvPr id="4" name="Footer Placeholder 3">
            <a:extLst>
              <a:ext uri="{FF2B5EF4-FFF2-40B4-BE49-F238E27FC236}">
                <a16:creationId xmlns:a16="http://schemas.microsoft.com/office/drawing/2014/main" id="{F179C6B9-C23F-4C20-8273-380046819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0F03235-B715-4620-A90E-8478CC3D9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5FF060-D408-4A0C-A60B-108AF4CDFCE8}" type="slidenum">
              <a:rPr lang="en-US" smtClean="0"/>
              <a:t>‹#›</a:t>
            </a:fld>
            <a:endParaRPr lang="en-US" dirty="0"/>
          </a:p>
        </p:txBody>
      </p:sp>
    </p:spTree>
    <p:extLst>
      <p:ext uri="{BB962C8B-B14F-4D97-AF65-F5344CB8AC3E}">
        <p14:creationId xmlns:p14="http://schemas.microsoft.com/office/powerpoint/2010/main" val="21935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7432-2AB1-43E6-A203-71430DE2112E}" type="datetimeFigureOut">
              <a:rPr lang="en-US" smtClean="0"/>
              <a:t>5/19/2022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A5F3-E7C8-41AA-BEFD-88F8FA17335C}" type="slidenum">
              <a:rPr lang="en-US" smtClean="0"/>
              <a:t>‹#›</a:t>
            </a:fld>
            <a:endParaRPr lang="en-US" dirty="0"/>
          </a:p>
        </p:txBody>
      </p:sp>
    </p:spTree>
    <p:extLst>
      <p:ext uri="{BB962C8B-B14F-4D97-AF65-F5344CB8AC3E}">
        <p14:creationId xmlns:p14="http://schemas.microsoft.com/office/powerpoint/2010/main" val="91557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861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250803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1431444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99592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27110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4053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686182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2031579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2236335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7C5E6F3-B619-46C8-AE1B-594461A19AD8}"/>
              </a:ext>
            </a:extLst>
          </p:cNvPr>
          <p:cNvGrpSpPr/>
          <p:nvPr userDrawn="1"/>
        </p:nvGrpSpPr>
        <p:grpSpPr>
          <a:xfrm rot="16200000" flipH="1">
            <a:off x="-2712790" y="2451892"/>
            <a:ext cx="6216650" cy="1935163"/>
            <a:chOff x="2982913" y="-574675"/>
            <a:chExt cx="6216650" cy="1935163"/>
          </a:xfrm>
        </p:grpSpPr>
        <p:sp>
          <p:nvSpPr>
            <p:cNvPr id="14" name="Полилиния: фигура 12">
              <a:extLst>
                <a:ext uri="{FF2B5EF4-FFF2-40B4-BE49-F238E27FC236}">
                  <a16:creationId xmlns:a16="http://schemas.microsoft.com/office/drawing/2014/main" id="{B5C77FF8-475F-4E4A-A011-7231E68F1E9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7">
              <a:extLst>
                <a:ext uri="{FF2B5EF4-FFF2-40B4-BE49-F238E27FC236}">
                  <a16:creationId xmlns:a16="http://schemas.microsoft.com/office/drawing/2014/main" id="{9FC3FC62-8BD9-4EAA-8A2F-2A17A960114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5">
              <a:extLst>
                <a:ext uri="{FF2B5EF4-FFF2-40B4-BE49-F238E27FC236}">
                  <a16:creationId xmlns:a16="http://schemas.microsoft.com/office/drawing/2014/main" id="{9E3EBD67-563D-4494-BE38-1DEB36803863}"/>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0">
              <a:extLst>
                <a:ext uri="{FF2B5EF4-FFF2-40B4-BE49-F238E27FC236}">
                  <a16:creationId xmlns:a16="http://schemas.microsoft.com/office/drawing/2014/main" id="{9BECCB38-14EC-4A7A-B7E4-DD3E7000A17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Полилиния: фигура 13">
              <a:extLst>
                <a:ext uri="{FF2B5EF4-FFF2-40B4-BE49-F238E27FC236}">
                  <a16:creationId xmlns:a16="http://schemas.microsoft.com/office/drawing/2014/main" id="{FA86295C-C0CB-4273-95C7-3369C09C7E7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Прямоугольник 50">
            <a:extLst>
              <a:ext uri="{FF2B5EF4-FFF2-40B4-BE49-F238E27FC236}">
                <a16:creationId xmlns:a16="http://schemas.microsoft.com/office/drawing/2014/main" id="{37341355-6548-4CD4-A48D-BB12405E01AB}"/>
              </a:ext>
            </a:extLst>
          </p:cNvPr>
          <p:cNvSpPr/>
          <p:nvPr userDrawn="1"/>
        </p:nvSpPr>
        <p:spPr>
          <a:xfrm>
            <a:off x="6163056" y="-9542"/>
            <a:ext cx="6028944" cy="686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 name="Title 1">
            <a:extLst>
              <a:ext uri="{FF2B5EF4-FFF2-40B4-BE49-F238E27FC236}">
                <a16:creationId xmlns:a16="http://schemas.microsoft.com/office/drawing/2014/main" id="{F958A5C9-3404-4900-9DD0-2F90F4758405}"/>
              </a:ext>
            </a:extLst>
          </p:cNvPr>
          <p:cNvSpPr>
            <a:spLocks noGrp="1"/>
          </p:cNvSpPr>
          <p:nvPr>
            <p:ph type="ctrTitle" hasCustomPrompt="1"/>
          </p:nvPr>
        </p:nvSpPr>
        <p:spPr>
          <a:xfrm>
            <a:off x="6615073" y="418009"/>
            <a:ext cx="5124910" cy="2387600"/>
          </a:xfrm>
        </p:spPr>
        <p:txBody>
          <a:bodyPr anchor="t">
            <a:normAutofit/>
          </a:bodyPr>
          <a:lstStyle>
            <a:lvl1pPr algn="ctr">
              <a:defRPr lang="en-US" sz="2400" kern="1200" dirty="0">
                <a:solidFill>
                  <a:srgbClr val="D24726"/>
                </a:solidFill>
                <a:latin typeface="Century Gothic" panose="020B0502020202020204" pitchFamily="34" charset="0"/>
                <a:ea typeface="+mn-ea"/>
                <a:cs typeface="Arial" panose="020B0604020202020204" pitchFamily="34" charset="0"/>
              </a:defRPr>
            </a:lvl1pPr>
          </a:lstStyle>
          <a:p>
            <a:r>
              <a:rPr lang="en-US" noProof="0" dirty="0"/>
              <a:t>CLICK TO EDIT MASTER TITLE STYLE</a:t>
            </a:r>
          </a:p>
        </p:txBody>
      </p:sp>
      <p:sp>
        <p:nvSpPr>
          <p:cNvPr id="3" name="Subtitle 2">
            <a:extLst>
              <a:ext uri="{FF2B5EF4-FFF2-40B4-BE49-F238E27FC236}">
                <a16:creationId xmlns:a16="http://schemas.microsoft.com/office/drawing/2014/main" id="{0FE3A026-2492-415D-B018-73251D30C560}"/>
              </a:ext>
            </a:extLst>
          </p:cNvPr>
          <p:cNvSpPr>
            <a:spLocks noGrp="1"/>
          </p:cNvSpPr>
          <p:nvPr>
            <p:ph type="subTitle" idx="1"/>
          </p:nvPr>
        </p:nvSpPr>
        <p:spPr>
          <a:xfrm>
            <a:off x="1005320" y="2964285"/>
            <a:ext cx="4474746" cy="963002"/>
          </a:xfrm>
        </p:spPr>
        <p:txBody>
          <a:bodyPr>
            <a:normAutofit/>
          </a:bodyPr>
          <a:lstStyle>
            <a:lvl1pPr marL="0" indent="0" algn="ctr">
              <a:buNone/>
              <a:defRPr lang="en-US" sz="1700" kern="1200" dirty="0">
                <a:solidFill>
                  <a:schemeClr val="bg1"/>
                </a:solidFill>
                <a:latin typeface="Century Gothic" panose="020B0502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0" name="Rectangle 9">
            <a:extLst>
              <a:ext uri="{FF2B5EF4-FFF2-40B4-BE49-F238E27FC236}">
                <a16:creationId xmlns:a16="http://schemas.microsoft.com/office/drawing/2014/main" id="{33709820-6146-43BF-9EDE-4DC19D710A9C}"/>
              </a:ext>
            </a:extLst>
          </p:cNvPr>
          <p:cNvSpPr/>
          <p:nvPr userDrawn="1"/>
        </p:nvSpPr>
        <p:spPr>
          <a:xfrm>
            <a:off x="1005319" y="2921185"/>
            <a:ext cx="4474746" cy="1006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id="{6A1F2B5C-7CC8-4166-8811-E3FC8C02B498}"/>
              </a:ext>
            </a:extLst>
          </p:cNvPr>
          <p:cNvSpPr>
            <a:spLocks noGrp="1"/>
          </p:cNvSpPr>
          <p:nvPr>
            <p:ph type="body" sz="quarter" idx="10"/>
          </p:nvPr>
        </p:nvSpPr>
        <p:spPr>
          <a:xfrm>
            <a:off x="1005319" y="1089395"/>
            <a:ext cx="4474746" cy="1716214"/>
          </a:xfrm>
        </p:spPr>
        <p:txBody>
          <a:bodyPr anchor="b">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
        <p:nvSpPr>
          <p:cNvPr id="19" name="Text Placeholder 11">
            <a:extLst>
              <a:ext uri="{FF2B5EF4-FFF2-40B4-BE49-F238E27FC236}">
                <a16:creationId xmlns:a16="http://schemas.microsoft.com/office/drawing/2014/main" id="{DEB84C57-015B-4F32-A9F8-92B8BD70EA39}"/>
              </a:ext>
            </a:extLst>
          </p:cNvPr>
          <p:cNvSpPr>
            <a:spLocks noGrp="1"/>
          </p:cNvSpPr>
          <p:nvPr>
            <p:ph type="body" sz="quarter" idx="11"/>
          </p:nvPr>
        </p:nvSpPr>
        <p:spPr>
          <a:xfrm>
            <a:off x="1005319" y="4042863"/>
            <a:ext cx="4474746" cy="1716214"/>
          </a:xfrm>
        </p:spPr>
        <p:txBody>
          <a:bodyPr>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176947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1000"/>
                                        <p:tgtEl>
                                          <p:spTgt spid="3">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wipe(left)">
                                      <p:cBhvr>
                                        <p:cTn id="23"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Lst>
      </p:bldP>
      <p:bldP spid="10"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1000"/>
                        <p:tgtEl>
                          <p:spTgt spid="12"/>
                        </p:tgtEl>
                      </p:cBhvr>
                    </p:animEffect>
                  </p:childTnLst>
                </p:cTn>
              </p:par>
            </p:tnLst>
          </p:tmpl>
        </p:tmplLst>
      </p:bldP>
      <p:bldP spid="19" grpId="0" build="p">
        <p:tmplLst>
          <p:tmpl lvl="1">
            <p:tnLst>
              <p:par>
                <p:cTn presetID="22" presetClass="entr" presetSubtype="8"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1000"/>
                        <p:tgtEl>
                          <p:spTgt spid="1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394ED4EF-058A-4499-A8C7-69909D11F7DB}"/>
              </a:ext>
            </a:extLst>
          </p:cNvPr>
          <p:cNvGrpSpPr/>
          <p:nvPr userDrawn="1"/>
        </p:nvGrpSpPr>
        <p:grpSpPr>
          <a:xfrm flipH="1">
            <a:off x="2987675" y="-580735"/>
            <a:ext cx="6216650" cy="1935163"/>
            <a:chOff x="2982913" y="-574675"/>
            <a:chExt cx="6216650" cy="1935163"/>
          </a:xfrm>
        </p:grpSpPr>
        <p:sp>
          <p:nvSpPr>
            <p:cNvPr id="16" name="Полилиния: фигура 12">
              <a:extLst>
                <a:ext uri="{FF2B5EF4-FFF2-40B4-BE49-F238E27FC236}">
                  <a16:creationId xmlns:a16="http://schemas.microsoft.com/office/drawing/2014/main"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7">
              <a:extLst>
                <a:ext uri="{FF2B5EF4-FFF2-40B4-BE49-F238E27FC236}">
                  <a16:creationId xmlns:a16="http://schemas.microsoft.com/office/drawing/2014/main"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5">
              <a:extLst>
                <a:ext uri="{FF2B5EF4-FFF2-40B4-BE49-F238E27FC236}">
                  <a16:creationId xmlns:a16="http://schemas.microsoft.com/office/drawing/2014/main"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9" name="Полилиния: фигура 10">
              <a:extLst>
                <a:ext uri="{FF2B5EF4-FFF2-40B4-BE49-F238E27FC236}">
                  <a16:creationId xmlns:a16="http://schemas.microsoft.com/office/drawing/2014/main"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3">
              <a:extLst>
                <a:ext uri="{FF2B5EF4-FFF2-40B4-BE49-F238E27FC236}">
                  <a16:creationId xmlns:a16="http://schemas.microsoft.com/office/drawing/2014/main"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1" name="Title 1">
            <a:extLst>
              <a:ext uri="{FF2B5EF4-FFF2-40B4-BE49-F238E27FC236}">
                <a16:creationId xmlns:a16="http://schemas.microsoft.com/office/drawing/2014/main" id="{DF10AABB-E8F4-4E2E-9A5B-A11E6695C515}"/>
              </a:ext>
            </a:extLst>
          </p:cNvPr>
          <p:cNvSpPr>
            <a:spLocks noGrp="1"/>
          </p:cNvSpPr>
          <p:nvPr>
            <p:ph type="title" hasCustomPrompt="1"/>
          </p:nvPr>
        </p:nvSpPr>
        <p:spPr>
          <a:xfrm>
            <a:off x="508275" y="226300"/>
            <a:ext cx="11188589" cy="1404714"/>
          </a:xfrm>
        </p:spPr>
        <p:txBody>
          <a:bodyPr anchor="b">
            <a:normAutofit/>
          </a:bodyPr>
          <a:lstStyle>
            <a:lvl1pPr>
              <a:defRPr lang="en-US" sz="4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id="{286CE512-9FAF-49A2-B445-9C789B0C4C33}"/>
              </a:ext>
            </a:extLst>
          </p:cNvPr>
          <p:cNvSpPr>
            <a:spLocks noGrp="1"/>
          </p:cNvSpPr>
          <p:nvPr>
            <p:ph idx="1"/>
          </p:nvPr>
        </p:nvSpPr>
        <p:spPr>
          <a:xfrm>
            <a:off x="508275" y="2041347"/>
            <a:ext cx="11188589" cy="4135616"/>
          </a:xfrm>
        </p:spPr>
        <p:txBody>
          <a:bodyPr/>
          <a:lstStyle>
            <a:lvl1pPr marL="228600" indent="-228600">
              <a:buClr>
                <a:schemeClr val="accent1"/>
              </a:buClr>
              <a:buFont typeface="Wingdings" panose="05000000000000000000" pitchFamily="2" charset="2"/>
              <a:buChar char="§"/>
              <a:defRPr/>
            </a:lvl1pPr>
            <a:lvl2pPr marL="685800" indent="-228600">
              <a:buClr>
                <a:schemeClr val="accent1"/>
              </a:buClr>
              <a:buFont typeface="Wingdings" panose="05000000000000000000" pitchFamily="2" charset="2"/>
              <a:buChar char="§"/>
              <a:defRPr/>
            </a:lvl2pPr>
            <a:lvl3pPr marL="1143000" indent="-228600">
              <a:buClr>
                <a:schemeClr val="accent1"/>
              </a:buClr>
              <a:buFont typeface="Wingdings" panose="05000000000000000000" pitchFamily="2" charset="2"/>
              <a:buChar char="§"/>
              <a:defRPr/>
            </a:lvl3pPr>
            <a:lvl4pPr marL="1600200" indent="-228600">
              <a:buClr>
                <a:schemeClr val="accent1"/>
              </a:buClr>
              <a:buFont typeface="Wingdings" panose="05000000000000000000" pitchFamily="2" charset="2"/>
              <a:buChar char="§"/>
              <a:defRPr/>
            </a:lvl4pPr>
            <a:lvl5pPr marL="2057400" indent="-228600">
              <a:buClr>
                <a:schemeClr val="accent1"/>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Date Placeholder 21">
            <a:extLst>
              <a:ext uri="{FF2B5EF4-FFF2-40B4-BE49-F238E27FC236}">
                <a16:creationId xmlns:a16="http://schemas.microsoft.com/office/drawing/2014/main" id="{D3FC0685-4D60-4734-B09F-372FD83F32E9}"/>
              </a:ext>
            </a:extLst>
          </p:cNvPr>
          <p:cNvSpPr>
            <a:spLocks noGrp="1"/>
          </p:cNvSpPr>
          <p:nvPr>
            <p:ph type="dt" sz="half" idx="10"/>
          </p:nvPr>
        </p:nvSpPr>
        <p:spPr>
          <a:xfrm>
            <a:off x="508275" y="6356350"/>
            <a:ext cx="3073125" cy="365125"/>
          </a:xfrm>
        </p:spPr>
        <p:txBody>
          <a:bodyPr/>
          <a:lstStyle/>
          <a:p>
            <a:fld id="{739D54EE-0D73-4FDC-8312-4E21BB23DB24}" type="datetimeFigureOut">
              <a:rPr lang="en-US" noProof="0" smtClean="0"/>
              <a:t>5/19/2022</a:t>
            </a:fld>
            <a:endParaRPr lang="en-US" noProof="0" dirty="0"/>
          </a:p>
        </p:txBody>
      </p:sp>
      <p:sp>
        <p:nvSpPr>
          <p:cNvPr id="23" name="Footer Placeholder 22">
            <a:extLst>
              <a:ext uri="{FF2B5EF4-FFF2-40B4-BE49-F238E27FC236}">
                <a16:creationId xmlns:a16="http://schemas.microsoft.com/office/drawing/2014/main" id="{6625F6F7-8499-4E34-896D-9E1681AAC360}"/>
              </a:ext>
            </a:extLst>
          </p:cNvPr>
          <p:cNvSpPr>
            <a:spLocks noGrp="1"/>
          </p:cNvSpPr>
          <p:nvPr>
            <p:ph type="ftr" sz="quarter" idx="11"/>
          </p:nvPr>
        </p:nvSpPr>
        <p:spPr/>
        <p:txBody>
          <a:bodyPr/>
          <a:lstStyle/>
          <a:p>
            <a:endParaRPr lang="en-US" noProof="0" dirty="0"/>
          </a:p>
        </p:txBody>
      </p:sp>
      <p:sp>
        <p:nvSpPr>
          <p:cNvPr id="24" name="Slide Number Placeholder 23">
            <a:extLst>
              <a:ext uri="{FF2B5EF4-FFF2-40B4-BE49-F238E27FC236}">
                <a16:creationId xmlns:a16="http://schemas.microsoft.com/office/drawing/2014/main" id="{5E994F3B-479F-42F3-AE36-C259EE6F86BA}"/>
              </a:ext>
            </a:extLst>
          </p:cNvPr>
          <p:cNvSpPr>
            <a:spLocks noGrp="1"/>
          </p:cNvSpPr>
          <p:nvPr>
            <p:ph type="sldNum" sz="quarter" idx="12"/>
          </p:nvPr>
        </p:nvSpPr>
        <p:spPr>
          <a:xfrm>
            <a:off x="8610600" y="6356350"/>
            <a:ext cx="3086264" cy="365125"/>
          </a:xfrm>
        </p:spPr>
        <p:txBody>
          <a:bodyPr/>
          <a:lstStyle/>
          <a:p>
            <a:fld id="{360EBF0A-94C9-4A9B-BA1E-C21ADEFDACD6}" type="slidenum">
              <a:rPr lang="en-US" noProof="0" smtClean="0"/>
              <a:t>‹#›</a:t>
            </a:fld>
            <a:endParaRPr lang="en-US" noProof="0" dirty="0"/>
          </a:p>
        </p:txBody>
      </p:sp>
    </p:spTree>
    <p:extLst>
      <p:ext uri="{BB962C8B-B14F-4D97-AF65-F5344CB8AC3E}">
        <p14:creationId xmlns:p14="http://schemas.microsoft.com/office/powerpoint/2010/main" val="303354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noProof="0" smtClean="0"/>
              <a:t>5/19/2022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60EBF0A-94C9-4A9B-BA1E-C21ADEFDACD6}" type="slidenum">
              <a:rPr lang="en-US" noProof="0" smtClean="0"/>
              <a:t>‹#›</a:t>
            </a:fld>
            <a:endParaRPr lang="en-US" noProof="0" dirty="0"/>
          </a:p>
        </p:txBody>
      </p:sp>
      <p:sp>
        <p:nvSpPr>
          <p:cNvPr id="7" name="Rectangle 6">
            <a:extLst>
              <a:ext uri="{FF2B5EF4-FFF2-40B4-BE49-F238E27FC236}">
                <a16:creationId xmlns:a16="http://schemas.microsoft.com/office/drawing/2014/main" id="{59E7AB3A-45EC-C32A-5294-3CB966ED4AE8}"/>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3087A16E-F841-2BFB-ABB6-7FD7DC1AA8D3}"/>
              </a:ext>
            </a:extLst>
          </p:cNvPr>
          <p:cNvGrpSpPr/>
          <p:nvPr userDrawn="1"/>
        </p:nvGrpSpPr>
        <p:grpSpPr>
          <a:xfrm flipH="1">
            <a:off x="2987675" y="-580735"/>
            <a:ext cx="6216650" cy="1935163"/>
            <a:chOff x="2982913" y="-574675"/>
            <a:chExt cx="6216650" cy="1935163"/>
          </a:xfrm>
        </p:grpSpPr>
        <p:sp>
          <p:nvSpPr>
            <p:cNvPr id="9" name="Полилиния: фигура 12">
              <a:extLst>
                <a:ext uri="{FF2B5EF4-FFF2-40B4-BE49-F238E27FC236}">
                  <a16:creationId xmlns:a16="http://schemas.microsoft.com/office/drawing/2014/main" id="{F67C52BE-1FD6-2D51-29B4-AE0406C8104B}"/>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0" name="Полилиния: фигура 17">
              <a:extLst>
                <a:ext uri="{FF2B5EF4-FFF2-40B4-BE49-F238E27FC236}">
                  <a16:creationId xmlns:a16="http://schemas.microsoft.com/office/drawing/2014/main" id="{B8CAE8DB-E112-5AC1-B3BA-539C7774270D}"/>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1" name="Полилиния: фигура 15">
              <a:extLst>
                <a:ext uri="{FF2B5EF4-FFF2-40B4-BE49-F238E27FC236}">
                  <a16:creationId xmlns:a16="http://schemas.microsoft.com/office/drawing/2014/main" id="{DE1E9422-6323-D52B-2E06-480D673EA641}"/>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2" name="Полилиния: фигура 10">
              <a:extLst>
                <a:ext uri="{FF2B5EF4-FFF2-40B4-BE49-F238E27FC236}">
                  <a16:creationId xmlns:a16="http://schemas.microsoft.com/office/drawing/2014/main" id="{ABBC5838-825F-58FA-2CAC-78B29C175DA3}"/>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3">
              <a:extLst>
                <a:ext uri="{FF2B5EF4-FFF2-40B4-BE49-F238E27FC236}">
                  <a16:creationId xmlns:a16="http://schemas.microsoft.com/office/drawing/2014/main" id="{99ADD841-9B29-3E15-11D6-B481CC05E91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extLst>
      <p:ext uri="{BB962C8B-B14F-4D97-AF65-F5344CB8AC3E}">
        <p14:creationId xmlns:p14="http://schemas.microsoft.com/office/powerpoint/2010/main" val="105746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428236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26895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53417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Rectangle 5">
            <a:extLst>
              <a:ext uri="{FF2B5EF4-FFF2-40B4-BE49-F238E27FC236}">
                <a16:creationId xmlns:a16="http://schemas.microsoft.com/office/drawing/2014/main" id="{93F06306-785F-31DA-3FEA-93CD515844D0}"/>
              </a:ext>
            </a:extLst>
          </p:cNvPr>
          <p:cNvSpPr/>
          <p:nvPr userDrawn="1"/>
        </p:nvSpPr>
        <p:spPr>
          <a:xfrm>
            <a:off x="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FB6B01CD-854C-7A15-199C-15EC977DAF9A}"/>
              </a:ext>
            </a:extLst>
          </p:cNvPr>
          <p:cNvGrpSpPr/>
          <p:nvPr userDrawn="1"/>
        </p:nvGrpSpPr>
        <p:grpSpPr>
          <a:xfrm>
            <a:off x="288531" y="0"/>
            <a:ext cx="11375568" cy="6857999"/>
            <a:chOff x="408216" y="-849"/>
            <a:chExt cx="11375568" cy="6857999"/>
          </a:xfrm>
        </p:grpSpPr>
        <p:pic>
          <p:nvPicPr>
            <p:cNvPr id="8" name="Picture 7">
              <a:extLst>
                <a:ext uri="{FF2B5EF4-FFF2-40B4-BE49-F238E27FC236}">
                  <a16:creationId xmlns:a16="http://schemas.microsoft.com/office/drawing/2014/main" id="{748C83BD-B5B4-E7D5-958A-700BE223BD13}"/>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408216" y="-849"/>
              <a:ext cx="11375568" cy="6857999"/>
            </a:xfrm>
            <a:prstGeom prst="rect">
              <a:avLst/>
            </a:prstGeom>
          </p:spPr>
        </p:pic>
        <p:sp>
          <p:nvSpPr>
            <p:cNvPr id="9" name="Oval 8">
              <a:extLst>
                <a:ext uri="{FF2B5EF4-FFF2-40B4-BE49-F238E27FC236}">
                  <a16:creationId xmlns:a16="http://schemas.microsoft.com/office/drawing/2014/main" id="{92FAB686-2C31-C43B-1FB9-C2B18FFCC8EB}"/>
                </a:ext>
              </a:extLst>
            </p:cNvPr>
            <p:cNvSpPr/>
            <p:nvPr/>
          </p:nvSpPr>
          <p:spPr>
            <a:xfrm>
              <a:off x="4915716" y="2562225"/>
              <a:ext cx="1631189" cy="1704975"/>
            </a:xfrm>
            <a:prstGeom prst="ellipse">
              <a:avLst/>
            </a:prstGeom>
            <a:solidFill>
              <a:srgbClr val="1B1B1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5B2B86B9-F496-DD12-27D3-5880F2ED4469}"/>
              </a:ext>
            </a:extLst>
          </p:cNvPr>
          <p:cNvSpPr/>
          <p:nvPr userDrawn="1"/>
        </p:nvSpPr>
        <p:spPr>
          <a:xfrm>
            <a:off x="1128140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Прямоугольник 28">
            <a:extLst>
              <a:ext uri="{FF2B5EF4-FFF2-40B4-BE49-F238E27FC236}">
                <a16:creationId xmlns:a16="http://schemas.microsoft.com/office/drawing/2014/main" id="{0A5F256A-6C55-6FB3-36A0-EB25862BD7BA}"/>
              </a:ext>
            </a:extLst>
          </p:cNvPr>
          <p:cNvSpPr/>
          <p:nvPr userDrawn="1"/>
        </p:nvSpPr>
        <p:spPr>
          <a:xfrm rot="5400000">
            <a:off x="2664108" y="-2675485"/>
            <a:ext cx="6841448" cy="12192418"/>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050" noProof="0" dirty="0"/>
          </a:p>
        </p:txBody>
      </p:sp>
      <p:grpSp>
        <p:nvGrpSpPr>
          <p:cNvPr id="12" name="Group 11">
            <a:extLst>
              <a:ext uri="{FF2B5EF4-FFF2-40B4-BE49-F238E27FC236}">
                <a16:creationId xmlns:a16="http://schemas.microsoft.com/office/drawing/2014/main" id="{743FD15A-1BDB-C6AC-E09D-44D6A86D7428}"/>
              </a:ext>
            </a:extLst>
          </p:cNvPr>
          <p:cNvGrpSpPr/>
          <p:nvPr userDrawn="1"/>
        </p:nvGrpSpPr>
        <p:grpSpPr>
          <a:xfrm>
            <a:off x="2975751" y="-564356"/>
            <a:ext cx="6216650" cy="1935163"/>
            <a:chOff x="2982913" y="-574675"/>
            <a:chExt cx="6216650" cy="1935163"/>
          </a:xfrm>
        </p:grpSpPr>
        <p:sp>
          <p:nvSpPr>
            <p:cNvPr id="13" name="Полилиния: фигура 12">
              <a:extLst>
                <a:ext uri="{FF2B5EF4-FFF2-40B4-BE49-F238E27FC236}">
                  <a16:creationId xmlns:a16="http://schemas.microsoft.com/office/drawing/2014/main" id="{D188F18B-C66B-F233-3349-170EC4E7836A}"/>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7">
              <a:extLst>
                <a:ext uri="{FF2B5EF4-FFF2-40B4-BE49-F238E27FC236}">
                  <a16:creationId xmlns:a16="http://schemas.microsoft.com/office/drawing/2014/main" id="{A0C07CC9-980E-7B90-B72E-E2163883B9D3}"/>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5">
              <a:extLst>
                <a:ext uri="{FF2B5EF4-FFF2-40B4-BE49-F238E27FC236}">
                  <a16:creationId xmlns:a16="http://schemas.microsoft.com/office/drawing/2014/main" id="{58329152-548D-39A1-07CF-B6995F5CC95F}"/>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0">
              <a:extLst>
                <a:ext uri="{FF2B5EF4-FFF2-40B4-BE49-F238E27FC236}">
                  <a16:creationId xmlns:a16="http://schemas.microsoft.com/office/drawing/2014/main" id="{B013A59B-F315-DD91-8E40-07DD5AF4481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3">
              <a:extLst>
                <a:ext uri="{FF2B5EF4-FFF2-40B4-BE49-F238E27FC236}">
                  <a16:creationId xmlns:a16="http://schemas.microsoft.com/office/drawing/2014/main" id="{9711452A-81C0-C016-AEC9-1C34D157080D}"/>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extLst>
      <p:ext uri="{BB962C8B-B14F-4D97-AF65-F5344CB8AC3E}">
        <p14:creationId xmlns:p14="http://schemas.microsoft.com/office/powerpoint/2010/main" val="48382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D54EE-0D73-4FDC-8312-4E21BB23DB24}" type="datetimeFigureOut">
              <a:rPr lang="en-US" smtClean="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278453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Rectangle 7">
            <a:extLst>
              <a:ext uri="{FF2B5EF4-FFF2-40B4-BE49-F238E27FC236}">
                <a16:creationId xmlns:a16="http://schemas.microsoft.com/office/drawing/2014/main" id="{4C6CDA51-1529-C4AD-3EB7-6C36F7FFED12}"/>
              </a:ext>
            </a:extLst>
          </p:cNvPr>
          <p:cNvSpPr/>
          <p:nvPr userDrawn="1"/>
        </p:nvSpPr>
        <p:spPr>
          <a:xfrm>
            <a:off x="0" y="0"/>
            <a:ext cx="12192000" cy="360011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Rounded Corners 8">
            <a:extLst>
              <a:ext uri="{FF2B5EF4-FFF2-40B4-BE49-F238E27FC236}">
                <a16:creationId xmlns:a16="http://schemas.microsoft.com/office/drawing/2014/main" id="{A7BDD130-9A71-613E-AC01-F2BC6AD84A52}"/>
              </a:ext>
            </a:extLst>
          </p:cNvPr>
          <p:cNvSpPr/>
          <p:nvPr userDrawn="1"/>
        </p:nvSpPr>
        <p:spPr>
          <a:xfrm>
            <a:off x="0" y="3600110"/>
            <a:ext cx="12192000" cy="325788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Rounded Corners 9">
            <a:extLst>
              <a:ext uri="{FF2B5EF4-FFF2-40B4-BE49-F238E27FC236}">
                <a16:creationId xmlns:a16="http://schemas.microsoft.com/office/drawing/2014/main" id="{3D2350FA-0C4A-7A7F-5DB3-EC9DE6D128ED}"/>
              </a:ext>
            </a:extLst>
          </p:cNvPr>
          <p:cNvSpPr/>
          <p:nvPr userDrawn="1"/>
        </p:nvSpPr>
        <p:spPr>
          <a:xfrm>
            <a:off x="8475446" y="1161357"/>
            <a:ext cx="3474237" cy="5472000"/>
          </a:xfrm>
          <a:prstGeom prst="roundRect">
            <a:avLst>
              <a:gd name="adj" fmla="val 0"/>
            </a:avLst>
          </a:prstGeom>
          <a:solidFill>
            <a:srgbClr val="9F361D"/>
          </a:solidFill>
          <a:ln w="1905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FF0A83B0-74ED-9463-6C27-4F7EAC53218C}"/>
              </a:ext>
            </a:extLst>
          </p:cNvPr>
          <p:cNvGrpSpPr/>
          <p:nvPr userDrawn="1"/>
        </p:nvGrpSpPr>
        <p:grpSpPr>
          <a:xfrm flipH="1">
            <a:off x="2987675" y="-580735"/>
            <a:ext cx="6216650" cy="1935163"/>
            <a:chOff x="2982913" y="-574675"/>
            <a:chExt cx="6216650" cy="1935163"/>
          </a:xfrm>
        </p:grpSpPr>
        <p:sp>
          <p:nvSpPr>
            <p:cNvPr id="12" name="Полилиния: фигура 12">
              <a:extLst>
                <a:ext uri="{FF2B5EF4-FFF2-40B4-BE49-F238E27FC236}">
                  <a16:creationId xmlns:a16="http://schemas.microsoft.com/office/drawing/2014/main" id="{D294E631-65EC-E6D1-4A57-58C2268A8F9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7">
              <a:extLst>
                <a:ext uri="{FF2B5EF4-FFF2-40B4-BE49-F238E27FC236}">
                  <a16:creationId xmlns:a16="http://schemas.microsoft.com/office/drawing/2014/main" id="{A4A76F42-5EC4-C83B-6A14-4A6280C68F0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5">
              <a:extLst>
                <a:ext uri="{FF2B5EF4-FFF2-40B4-BE49-F238E27FC236}">
                  <a16:creationId xmlns:a16="http://schemas.microsoft.com/office/drawing/2014/main" id="{BF1C7FB3-A76F-44F3-A9A3-8DA498AA4738}"/>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0">
              <a:extLst>
                <a:ext uri="{FF2B5EF4-FFF2-40B4-BE49-F238E27FC236}">
                  <a16:creationId xmlns:a16="http://schemas.microsoft.com/office/drawing/2014/main" id="{23C1B8E0-F30F-8B73-8B22-E7CF73CAD730}"/>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3">
              <a:extLst>
                <a:ext uri="{FF2B5EF4-FFF2-40B4-BE49-F238E27FC236}">
                  <a16:creationId xmlns:a16="http://schemas.microsoft.com/office/drawing/2014/main" id="{DEE5A98F-9530-D947-230A-D657E8ADF255}"/>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extLst>
      <p:ext uri="{BB962C8B-B14F-4D97-AF65-F5344CB8AC3E}">
        <p14:creationId xmlns:p14="http://schemas.microsoft.com/office/powerpoint/2010/main" val="224634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E53EB33B-D8C2-C49A-D267-CDD4B50BB189}"/>
              </a:ext>
            </a:extLst>
          </p:cNvPr>
          <p:cNvGrpSpPr/>
          <p:nvPr userDrawn="1"/>
        </p:nvGrpSpPr>
        <p:grpSpPr>
          <a:xfrm rot="16200000" flipH="1">
            <a:off x="-2712790" y="2451892"/>
            <a:ext cx="6216650" cy="1935163"/>
            <a:chOff x="2982913" y="-574675"/>
            <a:chExt cx="6216650" cy="1935163"/>
          </a:xfrm>
        </p:grpSpPr>
        <p:sp>
          <p:nvSpPr>
            <p:cNvPr id="9" name="Полилиния: фигура 12">
              <a:extLst>
                <a:ext uri="{FF2B5EF4-FFF2-40B4-BE49-F238E27FC236}">
                  <a16:creationId xmlns:a16="http://schemas.microsoft.com/office/drawing/2014/main" id="{40577354-99A3-36B9-E9BA-9A90FB916DD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0" name="Полилиния: фигура 17">
              <a:extLst>
                <a:ext uri="{FF2B5EF4-FFF2-40B4-BE49-F238E27FC236}">
                  <a16:creationId xmlns:a16="http://schemas.microsoft.com/office/drawing/2014/main" id="{E4A10A60-504E-9CB8-4414-B7054319511B}"/>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1" name="Полилиния: фигура 15">
              <a:extLst>
                <a:ext uri="{FF2B5EF4-FFF2-40B4-BE49-F238E27FC236}">
                  <a16:creationId xmlns:a16="http://schemas.microsoft.com/office/drawing/2014/main" id="{514757B1-A861-661E-962D-CE3E2999BFEE}"/>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2" name="Полилиния: фигура 10">
              <a:extLst>
                <a:ext uri="{FF2B5EF4-FFF2-40B4-BE49-F238E27FC236}">
                  <a16:creationId xmlns:a16="http://schemas.microsoft.com/office/drawing/2014/main" id="{150DF948-905D-1949-E849-BEA61B69F2FD}"/>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3" name="Полилиния: фигура 13">
              <a:extLst>
                <a:ext uri="{FF2B5EF4-FFF2-40B4-BE49-F238E27FC236}">
                  <a16:creationId xmlns:a16="http://schemas.microsoft.com/office/drawing/2014/main" id="{2EABEFC2-BF2D-8DAD-CA24-6223B73AE40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15" name="Rectangle 14">
            <a:extLst>
              <a:ext uri="{FF2B5EF4-FFF2-40B4-BE49-F238E27FC236}">
                <a16:creationId xmlns:a16="http://schemas.microsoft.com/office/drawing/2014/main" id="{2AF5798A-87B1-89A9-5EAB-4F2D3FE88EB3}"/>
              </a:ext>
            </a:extLst>
          </p:cNvPr>
          <p:cNvSpPr/>
          <p:nvPr userDrawn="1"/>
        </p:nvSpPr>
        <p:spPr>
          <a:xfrm>
            <a:off x="2307939" y="-4794"/>
            <a:ext cx="5434313" cy="686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593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39D54EE-0D73-4FDC-8312-4E21BB23DB24}" type="datetimeFigureOut">
              <a:rPr lang="en-US" smtClean="0"/>
              <a:t>5/19/2022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60EBF0A-94C9-4A9B-BA1E-C21ADEFDACD6}" type="slidenum">
              <a:rPr lang="en-US" smtClean="0"/>
              <a:t>‹#›</a:t>
            </a:fld>
            <a:endParaRPr lang="en-US" dirty="0"/>
          </a:p>
        </p:txBody>
      </p:sp>
    </p:spTree>
    <p:extLst>
      <p:ext uri="{BB962C8B-B14F-4D97-AF65-F5344CB8AC3E}">
        <p14:creationId xmlns:p14="http://schemas.microsoft.com/office/powerpoint/2010/main" val="1799908783"/>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50" r:id="rId19"/>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933D-6815-4947-B621-8530ECD959E5}"/>
              </a:ext>
            </a:extLst>
          </p:cNvPr>
          <p:cNvSpPr>
            <a:spLocks noGrp="1"/>
          </p:cNvSpPr>
          <p:nvPr>
            <p:ph type="ctrTitle"/>
          </p:nvPr>
        </p:nvSpPr>
        <p:spPr/>
        <p:txBody>
          <a:bodyPr/>
          <a:lstStyle/>
          <a:p>
            <a:r>
              <a:rPr lang="en-US" dirty="0">
                <a:latin typeface="Algerian" panose="04020705040A02060702" pitchFamily="82" charset="0"/>
              </a:rPr>
              <a:t>Surprise Housing Price Prediction Project</a:t>
            </a:r>
          </a:p>
        </p:txBody>
      </p:sp>
      <p:sp>
        <p:nvSpPr>
          <p:cNvPr id="3" name="Subtitle 2">
            <a:extLst>
              <a:ext uri="{FF2B5EF4-FFF2-40B4-BE49-F238E27FC236}">
                <a16:creationId xmlns:a16="http://schemas.microsoft.com/office/drawing/2014/main" id="{9D9E0EE3-EB7D-4DB9-A8A3-82C8147605F2}"/>
              </a:ext>
            </a:extLst>
          </p:cNvPr>
          <p:cNvSpPr>
            <a:spLocks noGrp="1"/>
          </p:cNvSpPr>
          <p:nvPr>
            <p:ph type="subTitle" idx="1"/>
          </p:nvPr>
        </p:nvSpPr>
        <p:spPr>
          <a:xfrm>
            <a:off x="1005318" y="3095419"/>
            <a:ext cx="4474746" cy="963002"/>
          </a:xfrm>
        </p:spPr>
        <p:txBody>
          <a:bodyPr>
            <a:normAutofit/>
          </a:bodyPr>
          <a:lstStyle/>
          <a:p>
            <a:r>
              <a:rPr lang="en-US" altLang="en-US" sz="4400" dirty="0">
                <a:solidFill>
                  <a:schemeClr val="tx1"/>
                </a:solidFill>
                <a:latin typeface="Algerian" panose="04020705040A02060702" pitchFamily="82" charset="0"/>
              </a:rPr>
              <a:t>PRESENTATION</a:t>
            </a:r>
          </a:p>
        </p:txBody>
      </p:sp>
      <p:sp>
        <p:nvSpPr>
          <p:cNvPr id="7"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id="{E11E440F-5B8D-4E8B-9034-B4B61B7E5CAD}"/>
              </a:ext>
            </a:extLst>
          </p:cNvPr>
          <p:cNvSpPr>
            <a:spLocks noGrp="1"/>
          </p:cNvSpPr>
          <p:nvPr>
            <p:ph type="body" sz="quarter" idx="10"/>
          </p:nvPr>
        </p:nvSpPr>
        <p:spPr>
          <a:xfrm>
            <a:off x="1118273" y="892884"/>
            <a:ext cx="4248836" cy="2086983"/>
          </a:xfrm>
        </p:spPr>
        <p:txBody>
          <a:bodyPr>
            <a:noAutofit/>
          </a:bodyPr>
          <a:lstStyle/>
          <a:p>
            <a:r>
              <a:rPr lang="en-US" altLang="en-US" sz="2000" b="1" dirty="0">
                <a:solidFill>
                  <a:schemeClr val="tx1"/>
                </a:solidFill>
                <a:latin typeface="Brush Script MT" panose="03060802040406070304" pitchFamily="66" charset="0"/>
              </a:rPr>
              <a:t>A case study from "Surprise Housing," a housing company situated in the United States. The company is looking at potential properties in order to acquire houses for less than their true value and resell them for more, allowing it to enter the real estate market</a:t>
            </a:r>
            <a:r>
              <a:rPr lang="en-US" altLang="en-US" sz="2000" dirty="0">
                <a:solidFill>
                  <a:schemeClr val="tx1"/>
                </a:solidFill>
                <a:latin typeface="Brush Script MT" panose="03060802040406070304" pitchFamily="66" charset="0"/>
              </a:rPr>
              <a:t>.</a:t>
            </a:r>
          </a:p>
        </p:txBody>
      </p:sp>
      <p:sp>
        <p:nvSpPr>
          <p:cNvPr id="8"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id="{498DA70D-0CA3-4389-9DCD-F7B9FFB80AB4}"/>
              </a:ext>
            </a:extLst>
          </p:cNvPr>
          <p:cNvSpPr>
            <a:spLocks noGrp="1"/>
          </p:cNvSpPr>
          <p:nvPr>
            <p:ph type="body" sz="quarter" idx="11"/>
          </p:nvPr>
        </p:nvSpPr>
        <p:spPr>
          <a:xfrm>
            <a:off x="779408" y="4806656"/>
            <a:ext cx="4474746" cy="1716214"/>
          </a:xfrm>
        </p:spPr>
        <p:txBody>
          <a:bodyPr>
            <a:normAutofit/>
          </a:bodyPr>
          <a:lstStyle/>
          <a:p>
            <a:endParaRPr lang="en-US" altLang="en-US" sz="1800" dirty="0"/>
          </a:p>
          <a:p>
            <a:pPr algn="ctr"/>
            <a:r>
              <a:rPr lang="en-US" altLang="en-US" sz="2000" dirty="0">
                <a:solidFill>
                  <a:schemeClr val="tx1"/>
                </a:solidFill>
                <a:latin typeface="Algerian" panose="04020705040A02060702" pitchFamily="82" charset="0"/>
              </a:rPr>
              <a:t>Benjamin Emmanuel</a:t>
            </a:r>
          </a:p>
          <a:p>
            <a:pPr algn="ctr"/>
            <a:r>
              <a:rPr lang="en-US" altLang="en-US" sz="1800" dirty="0">
                <a:solidFill>
                  <a:schemeClr val="tx1"/>
                </a:solidFill>
                <a:latin typeface="Algerian" panose="04020705040A02060702" pitchFamily="82" charset="0"/>
              </a:rPr>
              <a:t>Data Science Intern</a:t>
            </a:r>
          </a:p>
          <a:p>
            <a:pPr algn="ctr"/>
            <a:r>
              <a:rPr lang="en-US" altLang="en-US" sz="1800" dirty="0">
                <a:solidFill>
                  <a:schemeClr val="tx1"/>
                </a:solidFill>
                <a:latin typeface="Algerian" panose="04020705040A02060702" pitchFamily="82" charset="0"/>
              </a:rPr>
              <a:t>Flip Robo Technologies</a:t>
            </a:r>
          </a:p>
          <a:p>
            <a:pPr algn="ctr"/>
            <a:endParaRPr lang="en-US" altLang="en-US" sz="1500" dirty="0"/>
          </a:p>
        </p:txBody>
      </p:sp>
      <p:pic>
        <p:nvPicPr>
          <p:cNvPr id="6" name="Picture 5">
            <a:extLst>
              <a:ext uri="{FF2B5EF4-FFF2-40B4-BE49-F238E27FC236}">
                <a16:creationId xmlns:a16="http://schemas.microsoft.com/office/drawing/2014/main" id="{500369A0-8668-3C32-5128-BC061FCD58BE}"/>
              </a:ext>
            </a:extLst>
          </p:cNvPr>
          <p:cNvPicPr>
            <a:picLocks noChangeAspect="1"/>
          </p:cNvPicPr>
          <p:nvPr/>
        </p:nvPicPr>
        <p:blipFill>
          <a:blip r:embed="rId2"/>
          <a:stretch>
            <a:fillRect/>
          </a:stretch>
        </p:blipFill>
        <p:spPr>
          <a:xfrm>
            <a:off x="6414892" y="1651327"/>
            <a:ext cx="5525271" cy="4277322"/>
          </a:xfrm>
          <a:prstGeom prst="rect">
            <a:avLst/>
          </a:prstGeom>
        </p:spPr>
      </p:pic>
    </p:spTree>
    <p:extLst>
      <p:ext uri="{BB962C8B-B14F-4D97-AF65-F5344CB8AC3E}">
        <p14:creationId xmlns:p14="http://schemas.microsoft.com/office/powerpoint/2010/main" val="2843007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11A9-C118-43FD-8B80-20F31AFF1044}"/>
              </a:ext>
            </a:extLst>
          </p:cNvPr>
          <p:cNvSpPr>
            <a:spLocks noGrp="1"/>
          </p:cNvSpPr>
          <p:nvPr>
            <p:ph type="title"/>
          </p:nvPr>
        </p:nvSpPr>
        <p:spPr>
          <a:xfrm>
            <a:off x="309229" y="429875"/>
            <a:ext cx="12455371" cy="945588"/>
          </a:xfrm>
        </p:spPr>
        <p:txBody>
          <a:bodyPr>
            <a:noAutofit/>
          </a:bodyPr>
          <a:lstStyle/>
          <a:p>
            <a:pPr algn="l"/>
            <a:r>
              <a:rPr lang="en-US" sz="4400" dirty="0"/>
              <a:t>DATA ANALYSIS - MODEL BUILDING FLOWCHART</a:t>
            </a:r>
            <a:endParaRPr lang="en-IN" sz="4400" dirty="0"/>
          </a:p>
        </p:txBody>
      </p:sp>
      <p:sp>
        <p:nvSpPr>
          <p:cNvPr id="3" name="Rectangle 2">
            <a:extLst>
              <a:ext uri="{FF2B5EF4-FFF2-40B4-BE49-F238E27FC236}">
                <a16:creationId xmlns:a16="http://schemas.microsoft.com/office/drawing/2014/main" id="{74185B59-9B2A-4873-B613-BE9F99F90153}"/>
              </a:ext>
            </a:extLst>
          </p:cNvPr>
          <p:cNvSpPr/>
          <p:nvPr/>
        </p:nvSpPr>
        <p:spPr>
          <a:xfrm>
            <a:off x="776725" y="1743251"/>
            <a:ext cx="2110268" cy="920150"/>
          </a:xfrm>
          <a:prstGeom prst="rect">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Import Dependencies or Libraries</a:t>
            </a:r>
          </a:p>
        </p:txBody>
      </p:sp>
      <p:sp>
        <p:nvSpPr>
          <p:cNvPr id="4" name="Arrow: Right 15">
            <a:extLst>
              <a:ext uri="{FF2B5EF4-FFF2-40B4-BE49-F238E27FC236}">
                <a16:creationId xmlns:a16="http://schemas.microsoft.com/office/drawing/2014/main" id="{5B399CF3-0C6E-4AFE-99CD-3DD4B00C8142}"/>
              </a:ext>
            </a:extLst>
          </p:cNvPr>
          <p:cNvSpPr/>
          <p:nvPr/>
        </p:nvSpPr>
        <p:spPr>
          <a:xfrm>
            <a:off x="2886993" y="1903979"/>
            <a:ext cx="977660" cy="488830"/>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id="{D849A367-C8C0-452F-8EFC-9D5EAFDC6FAE}"/>
              </a:ext>
            </a:extLst>
          </p:cNvPr>
          <p:cNvSpPr/>
          <p:nvPr/>
        </p:nvSpPr>
        <p:spPr>
          <a:xfrm>
            <a:off x="3858567" y="1743252"/>
            <a:ext cx="2154426" cy="920149"/>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set</a:t>
            </a:r>
            <a:r>
              <a:rPr lang="en-US" dirty="0">
                <a:solidFill>
                  <a:schemeClr val="tx1"/>
                </a:solidFill>
                <a:latin typeface="Verdana"/>
                <a:ea typeface="Verdana"/>
              </a:rPr>
              <a:t> Collection</a:t>
            </a:r>
          </a:p>
        </p:txBody>
      </p:sp>
      <p:sp>
        <p:nvSpPr>
          <p:cNvPr id="6" name="Flowchart: Process 5">
            <a:extLst>
              <a:ext uri="{FF2B5EF4-FFF2-40B4-BE49-F238E27FC236}">
                <a16:creationId xmlns:a16="http://schemas.microsoft.com/office/drawing/2014/main" id="{9C60E313-BF0F-4F81-8AE5-4D9ED7A908FD}"/>
              </a:ext>
            </a:extLst>
          </p:cNvPr>
          <p:cNvSpPr/>
          <p:nvPr/>
        </p:nvSpPr>
        <p:spPr>
          <a:xfrm>
            <a:off x="6979242" y="1722628"/>
            <a:ext cx="2068164" cy="920149"/>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a:ea typeface="Verdana"/>
              </a:rPr>
              <a:t>Data preprocessing</a:t>
            </a:r>
          </a:p>
        </p:txBody>
      </p:sp>
      <p:sp>
        <p:nvSpPr>
          <p:cNvPr id="7" name="Flowchart: Process 6">
            <a:extLst>
              <a:ext uri="{FF2B5EF4-FFF2-40B4-BE49-F238E27FC236}">
                <a16:creationId xmlns:a16="http://schemas.microsoft.com/office/drawing/2014/main" id="{5B394754-6E04-4563-B019-6BFB95FD3FBC}"/>
              </a:ext>
            </a:extLst>
          </p:cNvPr>
          <p:cNvSpPr/>
          <p:nvPr/>
        </p:nvSpPr>
        <p:spPr>
          <a:xfrm>
            <a:off x="6979242" y="3029083"/>
            <a:ext cx="2068164" cy="934527"/>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a:ea typeface="+mn-lt"/>
                <a:cs typeface="+mn-lt"/>
              </a:rPr>
              <a:t>Checked for Nul</a:t>
            </a:r>
            <a:r>
              <a:rPr lang="en-US" dirty="0">
                <a:solidFill>
                  <a:schemeClr val="tx1"/>
                </a:solidFill>
                <a:ea typeface="+mn-lt"/>
                <a:cs typeface="+mn-lt"/>
              </a:rPr>
              <a:t>l Values</a:t>
            </a:r>
            <a:endParaRPr lang="en-US" dirty="0">
              <a:solidFill>
                <a:schemeClr val="tx1"/>
              </a:solidFill>
            </a:endParaRPr>
          </a:p>
        </p:txBody>
      </p:sp>
      <p:sp>
        <p:nvSpPr>
          <p:cNvPr id="8" name="Flowchart: Process 7">
            <a:extLst>
              <a:ext uri="{FF2B5EF4-FFF2-40B4-BE49-F238E27FC236}">
                <a16:creationId xmlns:a16="http://schemas.microsoft.com/office/drawing/2014/main" id="{2FC606A0-2680-45E4-9160-800A99EE319C}"/>
              </a:ext>
            </a:extLst>
          </p:cNvPr>
          <p:cNvSpPr/>
          <p:nvPr/>
        </p:nvSpPr>
        <p:spPr>
          <a:xfrm>
            <a:off x="3854074" y="3031189"/>
            <a:ext cx="2183432" cy="934527"/>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a:ea typeface="+mn-lt"/>
                <a:cs typeface="+mn-lt"/>
              </a:rPr>
              <a:t>EDA and Visualization</a:t>
            </a:r>
            <a:endParaRPr lang="en-US" dirty="0">
              <a:solidFill>
                <a:schemeClr val="tx1"/>
              </a:solidFill>
            </a:endParaRPr>
          </a:p>
        </p:txBody>
      </p:sp>
      <p:sp>
        <p:nvSpPr>
          <p:cNvPr id="9" name="Flowchart: Process 8">
            <a:extLst>
              <a:ext uri="{FF2B5EF4-FFF2-40B4-BE49-F238E27FC236}">
                <a16:creationId xmlns:a16="http://schemas.microsoft.com/office/drawing/2014/main" id="{709CE74C-6B63-49B7-B89A-F9DB2628D540}"/>
              </a:ext>
            </a:extLst>
          </p:cNvPr>
          <p:cNvSpPr/>
          <p:nvPr/>
        </p:nvSpPr>
        <p:spPr>
          <a:xfrm>
            <a:off x="776725" y="3031189"/>
            <a:ext cx="2110268" cy="934527"/>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a:ea typeface="+mn-lt"/>
                <a:cs typeface="+mn-lt"/>
              </a:rPr>
              <a:t>Encoding</a:t>
            </a:r>
            <a:endParaRPr lang="en-US" dirty="0">
              <a:solidFill>
                <a:schemeClr val="tx1"/>
              </a:solidFill>
            </a:endParaRPr>
          </a:p>
        </p:txBody>
      </p:sp>
      <p:sp>
        <p:nvSpPr>
          <p:cNvPr id="10" name="Arrow: Left 19">
            <a:extLst>
              <a:ext uri="{FF2B5EF4-FFF2-40B4-BE49-F238E27FC236}">
                <a16:creationId xmlns:a16="http://schemas.microsoft.com/office/drawing/2014/main" id="{32FF2261-0203-4344-B6F8-E85D1E2810F3}"/>
              </a:ext>
            </a:extLst>
          </p:cNvPr>
          <p:cNvSpPr/>
          <p:nvPr/>
        </p:nvSpPr>
        <p:spPr>
          <a:xfrm>
            <a:off x="2851271" y="3234758"/>
            <a:ext cx="1013181" cy="488830"/>
          </a:xfrm>
          <a:prstGeom prst="lef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id="{9E690317-7BB6-4DD8-A8E2-C91521490E12}"/>
              </a:ext>
            </a:extLst>
          </p:cNvPr>
          <p:cNvSpPr/>
          <p:nvPr/>
        </p:nvSpPr>
        <p:spPr>
          <a:xfrm>
            <a:off x="776725" y="4358401"/>
            <a:ext cx="2183432" cy="934527"/>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Checked for correlation</a:t>
            </a:r>
            <a:endParaRPr lang="en-US" dirty="0">
              <a:solidFill>
                <a:schemeClr val="tx1"/>
              </a:solidFill>
            </a:endParaRPr>
          </a:p>
        </p:txBody>
      </p:sp>
      <p:sp>
        <p:nvSpPr>
          <p:cNvPr id="12" name="Flowchart: Process 11">
            <a:extLst>
              <a:ext uri="{FF2B5EF4-FFF2-40B4-BE49-F238E27FC236}">
                <a16:creationId xmlns:a16="http://schemas.microsoft.com/office/drawing/2014/main" id="{D7F674E7-4B33-4083-9AE2-6EDF3F22E22D}"/>
              </a:ext>
            </a:extLst>
          </p:cNvPr>
          <p:cNvSpPr/>
          <p:nvPr/>
        </p:nvSpPr>
        <p:spPr>
          <a:xfrm>
            <a:off x="3854074" y="4370320"/>
            <a:ext cx="2183432" cy="921092"/>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Checked for Outliers/Skewness</a:t>
            </a:r>
            <a:endParaRPr lang="en-US" dirty="0">
              <a:solidFill>
                <a:schemeClr val="tx1"/>
              </a:solidFill>
            </a:endParaRPr>
          </a:p>
        </p:txBody>
      </p:sp>
      <p:sp>
        <p:nvSpPr>
          <p:cNvPr id="13" name="Flowchart: Process 12">
            <a:extLst>
              <a:ext uri="{FF2B5EF4-FFF2-40B4-BE49-F238E27FC236}">
                <a16:creationId xmlns:a16="http://schemas.microsoft.com/office/drawing/2014/main" id="{B7E8BDA2-D943-41B7-893F-871E88CCB016}"/>
              </a:ext>
            </a:extLst>
          </p:cNvPr>
          <p:cNvSpPr/>
          <p:nvPr/>
        </p:nvSpPr>
        <p:spPr>
          <a:xfrm>
            <a:off x="6994595" y="4370320"/>
            <a:ext cx="2108499" cy="921092"/>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Proceed for Model building</a:t>
            </a:r>
            <a:endParaRPr lang="en-US" dirty="0">
              <a:solidFill>
                <a:schemeClr val="tx1"/>
              </a:solidFill>
            </a:endParaRPr>
          </a:p>
        </p:txBody>
      </p:sp>
      <p:sp>
        <p:nvSpPr>
          <p:cNvPr id="14" name="Flowchart: Process 13">
            <a:extLst>
              <a:ext uri="{FF2B5EF4-FFF2-40B4-BE49-F238E27FC236}">
                <a16:creationId xmlns:a16="http://schemas.microsoft.com/office/drawing/2014/main" id="{57857663-CC4B-4B5F-8699-D39A18E51E45}"/>
              </a:ext>
            </a:extLst>
          </p:cNvPr>
          <p:cNvSpPr/>
          <p:nvPr/>
        </p:nvSpPr>
        <p:spPr>
          <a:xfrm>
            <a:off x="776725" y="5648094"/>
            <a:ext cx="2183432" cy="921092"/>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Saving the </a:t>
            </a:r>
            <a:r>
              <a:rPr lang="en-IN" dirty="0" err="1">
                <a:solidFill>
                  <a:schemeClr val="tx1"/>
                </a:solidFill>
              </a:rPr>
              <a:t>Final_Model</a:t>
            </a:r>
            <a:endParaRPr lang="en-US" dirty="0">
              <a:solidFill>
                <a:schemeClr val="tx1"/>
              </a:solidFill>
            </a:endParaRPr>
          </a:p>
        </p:txBody>
      </p:sp>
      <p:sp>
        <p:nvSpPr>
          <p:cNvPr id="15" name="Flowchart: Process 14">
            <a:extLst>
              <a:ext uri="{FF2B5EF4-FFF2-40B4-BE49-F238E27FC236}">
                <a16:creationId xmlns:a16="http://schemas.microsoft.com/office/drawing/2014/main" id="{B30717F6-385C-436E-A193-31A81D0D6356}"/>
              </a:ext>
            </a:extLst>
          </p:cNvPr>
          <p:cNvSpPr/>
          <p:nvPr/>
        </p:nvSpPr>
        <p:spPr>
          <a:xfrm>
            <a:off x="3864653" y="5648094"/>
            <a:ext cx="2183432" cy="921092"/>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Hyper Parameter Tuning</a:t>
            </a:r>
            <a:endParaRPr lang="en-US" dirty="0">
              <a:solidFill>
                <a:schemeClr val="tx1"/>
              </a:solidFill>
            </a:endParaRPr>
          </a:p>
        </p:txBody>
      </p:sp>
      <p:sp>
        <p:nvSpPr>
          <p:cNvPr id="16" name="Flowchart: Process 15">
            <a:extLst>
              <a:ext uri="{FF2B5EF4-FFF2-40B4-BE49-F238E27FC236}">
                <a16:creationId xmlns:a16="http://schemas.microsoft.com/office/drawing/2014/main" id="{D5B130DB-3467-4FDC-B960-CF1C0017F540}"/>
              </a:ext>
            </a:extLst>
          </p:cNvPr>
          <p:cNvSpPr/>
          <p:nvPr/>
        </p:nvSpPr>
        <p:spPr>
          <a:xfrm>
            <a:off x="6994596" y="5648094"/>
            <a:ext cx="2108498" cy="921092"/>
          </a:xfrm>
          <a:prstGeom prst="flowChartProcess">
            <a:avLst/>
          </a:prstGeom>
          <a:solidFill>
            <a:schemeClr val="tx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R2 Score, Cross Validation Score, MSE, RMSE, MAE</a:t>
            </a:r>
            <a:endParaRPr lang="en-US" sz="1600" dirty="0">
              <a:solidFill>
                <a:schemeClr val="tx1"/>
              </a:solidFill>
            </a:endParaRPr>
          </a:p>
        </p:txBody>
      </p:sp>
      <p:sp>
        <p:nvSpPr>
          <p:cNvPr id="17" name="Arrow: Down 18">
            <a:extLst>
              <a:ext uri="{FF2B5EF4-FFF2-40B4-BE49-F238E27FC236}">
                <a16:creationId xmlns:a16="http://schemas.microsoft.com/office/drawing/2014/main" id="{428498DB-E5DE-416F-A5E2-42B2EF41385E}"/>
              </a:ext>
            </a:extLst>
          </p:cNvPr>
          <p:cNvSpPr/>
          <p:nvPr/>
        </p:nvSpPr>
        <p:spPr>
          <a:xfrm>
            <a:off x="7768909" y="5314905"/>
            <a:ext cx="488830" cy="333189"/>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5">
            <a:extLst>
              <a:ext uri="{FF2B5EF4-FFF2-40B4-BE49-F238E27FC236}">
                <a16:creationId xmlns:a16="http://schemas.microsoft.com/office/drawing/2014/main" id="{BB1D68DF-455B-4C5E-B70C-688CFBBD8349}"/>
              </a:ext>
            </a:extLst>
          </p:cNvPr>
          <p:cNvSpPr/>
          <p:nvPr/>
        </p:nvSpPr>
        <p:spPr>
          <a:xfrm>
            <a:off x="6012993" y="1903979"/>
            <a:ext cx="977660" cy="488830"/>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5">
            <a:extLst>
              <a:ext uri="{FF2B5EF4-FFF2-40B4-BE49-F238E27FC236}">
                <a16:creationId xmlns:a16="http://schemas.microsoft.com/office/drawing/2014/main" id="{F43038D9-49F7-4281-AC62-F41912910FF6}"/>
              </a:ext>
            </a:extLst>
          </p:cNvPr>
          <p:cNvSpPr/>
          <p:nvPr/>
        </p:nvSpPr>
        <p:spPr>
          <a:xfrm>
            <a:off x="6048085" y="4580425"/>
            <a:ext cx="977660" cy="488830"/>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5">
            <a:extLst>
              <a:ext uri="{FF2B5EF4-FFF2-40B4-BE49-F238E27FC236}">
                <a16:creationId xmlns:a16="http://schemas.microsoft.com/office/drawing/2014/main" id="{30FFBA96-A8AD-4DB3-B288-114477321C4B}"/>
              </a:ext>
            </a:extLst>
          </p:cNvPr>
          <p:cNvSpPr/>
          <p:nvPr/>
        </p:nvSpPr>
        <p:spPr>
          <a:xfrm>
            <a:off x="2931846" y="4620784"/>
            <a:ext cx="977660" cy="488830"/>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19">
            <a:extLst>
              <a:ext uri="{FF2B5EF4-FFF2-40B4-BE49-F238E27FC236}">
                <a16:creationId xmlns:a16="http://schemas.microsoft.com/office/drawing/2014/main" id="{105F2329-7223-42EF-8140-E88D2CD50A71}"/>
              </a:ext>
            </a:extLst>
          </p:cNvPr>
          <p:cNvSpPr/>
          <p:nvPr/>
        </p:nvSpPr>
        <p:spPr>
          <a:xfrm>
            <a:off x="5995232" y="5864225"/>
            <a:ext cx="1013181" cy="488830"/>
          </a:xfrm>
          <a:prstGeom prst="lef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19">
            <a:extLst>
              <a:ext uri="{FF2B5EF4-FFF2-40B4-BE49-F238E27FC236}">
                <a16:creationId xmlns:a16="http://schemas.microsoft.com/office/drawing/2014/main" id="{3F372187-5E45-422C-9650-FBBA3B59B248}"/>
              </a:ext>
            </a:extLst>
          </p:cNvPr>
          <p:cNvSpPr/>
          <p:nvPr/>
        </p:nvSpPr>
        <p:spPr>
          <a:xfrm>
            <a:off x="2869232" y="5864225"/>
            <a:ext cx="1013181" cy="488830"/>
          </a:xfrm>
          <a:prstGeom prst="lef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19">
            <a:extLst>
              <a:ext uri="{FF2B5EF4-FFF2-40B4-BE49-F238E27FC236}">
                <a16:creationId xmlns:a16="http://schemas.microsoft.com/office/drawing/2014/main" id="{E30FCC4C-9FCB-4C2D-B290-23422E5C2828}"/>
              </a:ext>
            </a:extLst>
          </p:cNvPr>
          <p:cNvSpPr/>
          <p:nvPr/>
        </p:nvSpPr>
        <p:spPr>
          <a:xfrm>
            <a:off x="5977472" y="3254039"/>
            <a:ext cx="1013181" cy="488830"/>
          </a:xfrm>
          <a:prstGeom prst="lef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18">
            <a:extLst>
              <a:ext uri="{FF2B5EF4-FFF2-40B4-BE49-F238E27FC236}">
                <a16:creationId xmlns:a16="http://schemas.microsoft.com/office/drawing/2014/main" id="{CB1D4625-7353-40B9-8698-CFF10A9EF8E2}"/>
              </a:ext>
            </a:extLst>
          </p:cNvPr>
          <p:cNvSpPr/>
          <p:nvPr/>
        </p:nvSpPr>
        <p:spPr>
          <a:xfrm>
            <a:off x="1587444" y="3989322"/>
            <a:ext cx="488830" cy="333189"/>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18">
            <a:extLst>
              <a:ext uri="{FF2B5EF4-FFF2-40B4-BE49-F238E27FC236}">
                <a16:creationId xmlns:a16="http://schemas.microsoft.com/office/drawing/2014/main" id="{D2F3C627-310C-4840-A5D6-C8EC05912B5C}"/>
              </a:ext>
            </a:extLst>
          </p:cNvPr>
          <p:cNvSpPr/>
          <p:nvPr/>
        </p:nvSpPr>
        <p:spPr>
          <a:xfrm>
            <a:off x="7768909" y="2679647"/>
            <a:ext cx="488830" cy="333189"/>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97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5B9A-705E-47D8-9FAD-086DA8AFBD85}"/>
              </a:ext>
            </a:extLst>
          </p:cNvPr>
          <p:cNvSpPr>
            <a:spLocks noGrp="1"/>
          </p:cNvSpPr>
          <p:nvPr>
            <p:ph type="title"/>
          </p:nvPr>
        </p:nvSpPr>
        <p:spPr>
          <a:xfrm>
            <a:off x="266197" y="376593"/>
            <a:ext cx="11637271" cy="945588"/>
          </a:xfrm>
        </p:spPr>
        <p:txBody>
          <a:bodyPr>
            <a:normAutofit/>
          </a:bodyPr>
          <a:lstStyle/>
          <a:p>
            <a:pPr algn="l"/>
            <a:r>
              <a:rPr lang="en-US" sz="4400" dirty="0">
                <a:latin typeface="Algerian" panose="04020705040A02060702" pitchFamily="82" charset="0"/>
              </a:rPr>
              <a:t>DATA PRE PROCESSING</a:t>
            </a:r>
            <a:endParaRPr lang="en-IN" sz="4400" dirty="0">
              <a:latin typeface="Algerian" panose="04020705040A02060702" pitchFamily="82" charset="0"/>
            </a:endParaRPr>
          </a:p>
        </p:txBody>
      </p:sp>
      <p:sp>
        <p:nvSpPr>
          <p:cNvPr id="4" name="TextBox 3">
            <a:extLst>
              <a:ext uri="{FF2B5EF4-FFF2-40B4-BE49-F238E27FC236}">
                <a16:creationId xmlns:a16="http://schemas.microsoft.com/office/drawing/2014/main" id="{8E871442-F7F2-4408-AA57-2303212AD0B6}"/>
              </a:ext>
            </a:extLst>
          </p:cNvPr>
          <p:cNvSpPr txBox="1"/>
          <p:nvPr/>
        </p:nvSpPr>
        <p:spPr>
          <a:xfrm>
            <a:off x="584820" y="2421672"/>
            <a:ext cx="11022359" cy="3539430"/>
          </a:xfrm>
          <a:prstGeom prst="rect">
            <a:avLst/>
          </a:prstGeom>
          <a:noFill/>
        </p:spPr>
        <p:txBody>
          <a:bodyPr wrap="square">
            <a:spAutoFit/>
          </a:bodyPr>
          <a:lstStyle/>
          <a:p>
            <a:pPr marL="285750" lvl="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Importing the necessary dependencies and libraries.</a:t>
            </a:r>
          </a:p>
          <a:p>
            <a:pPr marL="285750" lvl="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Reading the CSV file and converted into data frame.</a:t>
            </a:r>
          </a:p>
          <a:p>
            <a:pPr marL="285750" lvl="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Checking the data dimensions for the original dataset.</a:t>
            </a:r>
          </a:p>
          <a:p>
            <a:pPr marL="285750" lvl="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Looking for null values and accordingly fill the missing data.</a:t>
            </a:r>
          </a:p>
          <a:p>
            <a:pPr marL="285750" lvl="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Checking the summary of the dataset.</a:t>
            </a:r>
          </a:p>
          <a:p>
            <a:pPr marL="285750" lvl="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Checking unique values.</a:t>
            </a:r>
          </a:p>
          <a:p>
            <a:pPr marL="285750" lvl="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Checking all the categorical columns in the dataset.</a:t>
            </a:r>
          </a:p>
          <a:p>
            <a:pPr marL="28575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Visualizing each features using matplotlib and seaborn.</a:t>
            </a:r>
          </a:p>
        </p:txBody>
      </p:sp>
    </p:spTree>
    <p:extLst>
      <p:ext uri="{BB962C8B-B14F-4D97-AF65-F5344CB8AC3E}">
        <p14:creationId xmlns:p14="http://schemas.microsoft.com/office/powerpoint/2010/main" val="111264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2DFA-D67B-42D4-B450-5BA743220465}"/>
              </a:ext>
            </a:extLst>
          </p:cNvPr>
          <p:cNvSpPr>
            <a:spLocks noGrp="1"/>
          </p:cNvSpPr>
          <p:nvPr>
            <p:ph type="title"/>
          </p:nvPr>
        </p:nvSpPr>
        <p:spPr>
          <a:xfrm>
            <a:off x="565878" y="0"/>
            <a:ext cx="8534400" cy="1507067"/>
          </a:xfrm>
        </p:spPr>
        <p:txBody>
          <a:bodyPr>
            <a:normAutofit/>
          </a:bodyPr>
          <a:lstStyle/>
          <a:p>
            <a:pPr algn="l"/>
            <a:r>
              <a:rPr lang="en-US" sz="4400" dirty="0">
                <a:latin typeface="Algerian" panose="04020705040A02060702" pitchFamily="82" charset="0"/>
              </a:rPr>
              <a:t>DATA PRE PROCESSING</a:t>
            </a:r>
            <a:endParaRPr lang="en-IN" sz="4400" dirty="0">
              <a:latin typeface="Algerian" panose="04020705040A02060702" pitchFamily="82" charset="0"/>
            </a:endParaRPr>
          </a:p>
        </p:txBody>
      </p:sp>
      <p:sp>
        <p:nvSpPr>
          <p:cNvPr id="4" name="TextBox 3">
            <a:extLst>
              <a:ext uri="{FF2B5EF4-FFF2-40B4-BE49-F238E27FC236}">
                <a16:creationId xmlns:a16="http://schemas.microsoft.com/office/drawing/2014/main" id="{9EE9E60D-6D24-4F5E-BCE2-51C54C44B697}"/>
              </a:ext>
            </a:extLst>
          </p:cNvPr>
          <p:cNvSpPr txBox="1"/>
          <p:nvPr/>
        </p:nvSpPr>
        <p:spPr>
          <a:xfrm>
            <a:off x="711693" y="1507067"/>
            <a:ext cx="10768614" cy="3108543"/>
          </a:xfrm>
          <a:prstGeom prst="rect">
            <a:avLst/>
          </a:prstGeom>
          <a:noFill/>
        </p:spPr>
        <p:txBody>
          <a:bodyPr wrap="square">
            <a:spAutoFit/>
          </a:bodyPr>
          <a:lstStyle/>
          <a:p>
            <a:pPr marL="285750" lvl="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Performing encoding using the ordinal encoder on categorical features.</a:t>
            </a:r>
          </a:p>
          <a:p>
            <a:pPr marL="28575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Checking for co-relation/multi-collinearity in a heatmap.</a:t>
            </a:r>
          </a:p>
          <a:p>
            <a:pPr marL="28575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Checking for Outliers/Skewness using boxen plot and distribution plot.</a:t>
            </a:r>
          </a:p>
          <a:p>
            <a:pPr marL="28575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Perform Scaling using Standard Scaler method.</a:t>
            </a:r>
          </a:p>
          <a:p>
            <a:pPr marL="28575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Checking for the final dimension of dataset to confirm the input details.</a:t>
            </a:r>
          </a:p>
          <a:p>
            <a:pPr marL="285750" indent="-28575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Creating train test split and the best random state found in the range 1-1000.</a:t>
            </a:r>
          </a:p>
        </p:txBody>
      </p:sp>
    </p:spTree>
    <p:extLst>
      <p:ext uri="{BB962C8B-B14F-4D97-AF65-F5344CB8AC3E}">
        <p14:creationId xmlns:p14="http://schemas.microsoft.com/office/powerpoint/2010/main" val="62180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8D32-D981-48F9-BBDB-348A455E9C1D}"/>
              </a:ext>
            </a:extLst>
          </p:cNvPr>
          <p:cNvSpPr>
            <a:spLocks noGrp="1"/>
          </p:cNvSpPr>
          <p:nvPr>
            <p:ph type="title"/>
          </p:nvPr>
        </p:nvSpPr>
        <p:spPr>
          <a:xfrm>
            <a:off x="507434" y="403226"/>
            <a:ext cx="8534400" cy="1507067"/>
          </a:xfrm>
        </p:spPr>
        <p:txBody>
          <a:bodyPr>
            <a:noAutofit/>
          </a:bodyPr>
          <a:lstStyle/>
          <a:p>
            <a:pPr algn="l"/>
            <a:r>
              <a:rPr lang="en-US" sz="4400" dirty="0">
                <a:latin typeface="Algerian" panose="04020705040A02060702" pitchFamily="82" charset="0"/>
              </a:rPr>
              <a:t>EXPLORATORY DATA ANALYSIS (EDA) AND VISUALIZATION</a:t>
            </a:r>
            <a:endParaRPr lang="en-IN" sz="4400" dirty="0">
              <a:latin typeface="Algerian" panose="04020705040A02060702" pitchFamily="82" charset="0"/>
            </a:endParaRPr>
          </a:p>
        </p:txBody>
      </p:sp>
      <p:sp>
        <p:nvSpPr>
          <p:cNvPr id="6" name="TextBox 5">
            <a:extLst>
              <a:ext uri="{FF2B5EF4-FFF2-40B4-BE49-F238E27FC236}">
                <a16:creationId xmlns:a16="http://schemas.microsoft.com/office/drawing/2014/main" id="{E51F6045-5307-4CC4-9B13-9DB0400D6E6E}"/>
              </a:ext>
            </a:extLst>
          </p:cNvPr>
          <p:cNvSpPr txBox="1"/>
          <p:nvPr/>
        </p:nvSpPr>
        <p:spPr>
          <a:xfrm>
            <a:off x="373838" y="2270009"/>
            <a:ext cx="2725978" cy="369332"/>
          </a:xfrm>
          <a:prstGeom prst="rect">
            <a:avLst/>
          </a:prstGeom>
          <a:noFill/>
        </p:spPr>
        <p:txBody>
          <a:bodyPr wrap="square">
            <a:spAutoFit/>
          </a:bodyPr>
          <a:lstStyle/>
          <a:p>
            <a:r>
              <a:rPr lang="en-US" u="sng" dirty="0">
                <a:latin typeface="Times New Roman" panose="02020603050405020304" pitchFamily="18" charset="0"/>
                <a:cs typeface="Times New Roman" panose="02020603050405020304" pitchFamily="18" charset="0"/>
              </a:rPr>
              <a:t>01. Univariate Analysis</a:t>
            </a:r>
          </a:p>
        </p:txBody>
      </p:sp>
      <p:sp>
        <p:nvSpPr>
          <p:cNvPr id="10" name="TextBox 9">
            <a:extLst>
              <a:ext uri="{FF2B5EF4-FFF2-40B4-BE49-F238E27FC236}">
                <a16:creationId xmlns:a16="http://schemas.microsoft.com/office/drawing/2014/main" id="{FC809481-7EAF-4CFD-AEB0-E8F49DC14A52}"/>
              </a:ext>
            </a:extLst>
          </p:cNvPr>
          <p:cNvSpPr txBox="1"/>
          <p:nvPr/>
        </p:nvSpPr>
        <p:spPr>
          <a:xfrm>
            <a:off x="4426657" y="2253103"/>
            <a:ext cx="2920931" cy="369332"/>
          </a:xfrm>
          <a:prstGeom prst="rect">
            <a:avLst/>
          </a:prstGeom>
          <a:noFill/>
        </p:spPr>
        <p:txBody>
          <a:bodyPr wrap="square">
            <a:spAutoFit/>
          </a:bodyPr>
          <a:lstStyle/>
          <a:p>
            <a:r>
              <a:rPr lang="en-US" u="sng" dirty="0">
                <a:latin typeface="Times New Roman" panose="02020603050405020304" pitchFamily="18" charset="0"/>
                <a:cs typeface="Times New Roman" panose="02020603050405020304" pitchFamily="18" charset="0"/>
              </a:rPr>
              <a:t>02. Multivariate Analysis</a:t>
            </a:r>
          </a:p>
        </p:txBody>
      </p:sp>
      <p:sp>
        <p:nvSpPr>
          <p:cNvPr id="12" name="TextBox 11">
            <a:extLst>
              <a:ext uri="{FF2B5EF4-FFF2-40B4-BE49-F238E27FC236}">
                <a16:creationId xmlns:a16="http://schemas.microsoft.com/office/drawing/2014/main" id="{6328A733-7884-4A7C-83C7-74C19E3A2A6B}"/>
              </a:ext>
            </a:extLst>
          </p:cNvPr>
          <p:cNvSpPr txBox="1"/>
          <p:nvPr/>
        </p:nvSpPr>
        <p:spPr>
          <a:xfrm>
            <a:off x="7889124" y="2270154"/>
            <a:ext cx="3143730" cy="369332"/>
          </a:xfrm>
          <a:prstGeom prst="rect">
            <a:avLst/>
          </a:prstGeom>
          <a:noFill/>
        </p:spPr>
        <p:txBody>
          <a:bodyPr wrap="square">
            <a:spAutoFit/>
          </a:bodyPr>
          <a:lstStyle/>
          <a:p>
            <a:r>
              <a:rPr lang="en-US" u="sng" dirty="0">
                <a:latin typeface="Times New Roman" panose="02020603050405020304" pitchFamily="18" charset="0"/>
                <a:cs typeface="Times New Roman" panose="02020603050405020304" pitchFamily="18" charset="0"/>
              </a:rPr>
              <a:t>03. Correlation of Dataset</a:t>
            </a:r>
          </a:p>
        </p:txBody>
      </p:sp>
      <p:sp>
        <p:nvSpPr>
          <p:cNvPr id="14" name="TextBox 13">
            <a:extLst>
              <a:ext uri="{FF2B5EF4-FFF2-40B4-BE49-F238E27FC236}">
                <a16:creationId xmlns:a16="http://schemas.microsoft.com/office/drawing/2014/main" id="{F3CC0D6F-D1B1-43AD-8707-7CB7BD4EC45D}"/>
              </a:ext>
            </a:extLst>
          </p:cNvPr>
          <p:cNvSpPr txBox="1"/>
          <p:nvPr/>
        </p:nvSpPr>
        <p:spPr>
          <a:xfrm>
            <a:off x="373838" y="4947708"/>
            <a:ext cx="4300351" cy="369332"/>
          </a:xfrm>
          <a:prstGeom prst="rect">
            <a:avLst/>
          </a:prstGeom>
          <a:noFill/>
        </p:spPr>
        <p:txBody>
          <a:bodyPr wrap="square">
            <a:spAutoFit/>
          </a:bodyPr>
          <a:lstStyle/>
          <a:p>
            <a:r>
              <a:rPr lang="en-US" u="sng" dirty="0">
                <a:latin typeface="Times New Roman" panose="02020603050405020304" pitchFamily="18" charset="0"/>
                <a:cs typeface="Times New Roman" panose="02020603050405020304" pitchFamily="18" charset="0"/>
              </a:rPr>
              <a:t>04. Correlation with Target variable</a:t>
            </a:r>
          </a:p>
        </p:txBody>
      </p:sp>
      <p:sp>
        <p:nvSpPr>
          <p:cNvPr id="16" name="TextBox 15">
            <a:extLst>
              <a:ext uri="{FF2B5EF4-FFF2-40B4-BE49-F238E27FC236}">
                <a16:creationId xmlns:a16="http://schemas.microsoft.com/office/drawing/2014/main" id="{AE1336A9-7E27-4B47-93F2-C1143B497ADB}"/>
              </a:ext>
            </a:extLst>
          </p:cNvPr>
          <p:cNvSpPr txBox="1"/>
          <p:nvPr/>
        </p:nvSpPr>
        <p:spPr>
          <a:xfrm>
            <a:off x="4423831" y="4947708"/>
            <a:ext cx="1981962" cy="369332"/>
          </a:xfrm>
          <a:prstGeom prst="rect">
            <a:avLst/>
          </a:prstGeom>
          <a:noFill/>
        </p:spPr>
        <p:txBody>
          <a:bodyPr wrap="square">
            <a:spAutoFit/>
          </a:bodyPr>
          <a:lstStyle/>
          <a:p>
            <a:r>
              <a:rPr lang="en-US" u="sng" dirty="0">
                <a:latin typeface="Times New Roman" panose="02020603050405020304" pitchFamily="18" charset="0"/>
                <a:cs typeface="Times New Roman" panose="02020603050405020304" pitchFamily="18" charset="0"/>
              </a:rPr>
              <a:t>05. Conclusion</a:t>
            </a:r>
          </a:p>
        </p:txBody>
      </p:sp>
      <p:sp>
        <p:nvSpPr>
          <p:cNvPr id="18" name="TextBox 17">
            <a:extLst>
              <a:ext uri="{FF2B5EF4-FFF2-40B4-BE49-F238E27FC236}">
                <a16:creationId xmlns:a16="http://schemas.microsoft.com/office/drawing/2014/main" id="{C364961E-7E83-4E6B-9C79-A73D19B22209}"/>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20" name="TextBox 19">
            <a:extLst>
              <a:ext uri="{FF2B5EF4-FFF2-40B4-BE49-F238E27FC236}">
                <a16:creationId xmlns:a16="http://schemas.microsoft.com/office/drawing/2014/main" id="{79DA32CC-808A-4455-8A24-26E4114C6C5B}"/>
              </a:ext>
            </a:extLst>
          </p:cNvPr>
          <p:cNvSpPr txBox="1"/>
          <p:nvPr/>
        </p:nvSpPr>
        <p:spPr>
          <a:xfrm>
            <a:off x="4423831" y="2694873"/>
            <a:ext cx="2920931" cy="147732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Multivariate analysis</a:t>
            </a:r>
            <a:r>
              <a:rPr lang="en-US" sz="1800" dirty="0">
                <a:latin typeface="Times New Roman" panose="02020603050405020304" pitchFamily="18" charset="0"/>
                <a:cs typeface="Times New Roman" panose="02020603050405020304" pitchFamily="18" charset="0"/>
              </a:rPr>
              <a:t> is a set of statistical techniques used for </a:t>
            </a:r>
            <a:r>
              <a:rPr lang="en-US" sz="1800" b="1" dirty="0">
                <a:latin typeface="Times New Roman" panose="02020603050405020304" pitchFamily="18" charset="0"/>
                <a:cs typeface="Times New Roman" panose="02020603050405020304" pitchFamily="18" charset="0"/>
              </a:rPr>
              <a:t>analysis</a:t>
            </a:r>
            <a:r>
              <a:rPr lang="en-US" sz="1800" dirty="0">
                <a:latin typeface="Times New Roman" panose="02020603050405020304" pitchFamily="18" charset="0"/>
                <a:cs typeface="Times New Roman" panose="02020603050405020304" pitchFamily="18" charset="0"/>
              </a:rPr>
              <a:t> of data that contain more than one variable. </a:t>
            </a:r>
          </a:p>
        </p:txBody>
      </p:sp>
      <p:sp>
        <p:nvSpPr>
          <p:cNvPr id="22" name="TextBox 21">
            <a:extLst>
              <a:ext uri="{FF2B5EF4-FFF2-40B4-BE49-F238E27FC236}">
                <a16:creationId xmlns:a16="http://schemas.microsoft.com/office/drawing/2014/main" id="{8C008E15-2CAC-4963-AE26-EC6C87FDBCC3}"/>
              </a:ext>
            </a:extLst>
          </p:cNvPr>
          <p:cNvSpPr txBox="1"/>
          <p:nvPr/>
        </p:nvSpPr>
        <p:spPr>
          <a:xfrm>
            <a:off x="7889124" y="2828836"/>
            <a:ext cx="2920931" cy="1200329"/>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Correlation</a:t>
            </a:r>
            <a:r>
              <a:rPr lang="en-US" sz="1800" dirty="0">
                <a:latin typeface="Times New Roman" panose="02020603050405020304" pitchFamily="18" charset="0"/>
                <a:cs typeface="Times New Roman" panose="02020603050405020304" pitchFamily="18" charset="0"/>
              </a:rPr>
              <a:t> is used to test relationships between quantitative variables or categorical variables.</a:t>
            </a:r>
          </a:p>
        </p:txBody>
      </p:sp>
      <p:sp>
        <p:nvSpPr>
          <p:cNvPr id="24" name="TextBox 23">
            <a:extLst>
              <a:ext uri="{FF2B5EF4-FFF2-40B4-BE49-F238E27FC236}">
                <a16:creationId xmlns:a16="http://schemas.microsoft.com/office/drawing/2014/main" id="{799032E7-834D-4772-96AD-20A5E9AE9AE2}"/>
              </a:ext>
            </a:extLst>
          </p:cNvPr>
          <p:cNvSpPr txBox="1"/>
          <p:nvPr/>
        </p:nvSpPr>
        <p:spPr>
          <a:xfrm>
            <a:off x="427881" y="5522700"/>
            <a:ext cx="3995950" cy="646331"/>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Correlation</a:t>
            </a:r>
            <a:r>
              <a:rPr lang="en-US" sz="1800" dirty="0">
                <a:latin typeface="Times New Roman" panose="02020603050405020304" pitchFamily="18" charset="0"/>
                <a:cs typeface="Times New Roman" panose="02020603050405020304" pitchFamily="18" charset="0"/>
              </a:rPr>
              <a:t> with the target variable to know how the data is related.</a:t>
            </a:r>
          </a:p>
        </p:txBody>
      </p:sp>
      <p:sp>
        <p:nvSpPr>
          <p:cNvPr id="26" name="TextBox 25">
            <a:extLst>
              <a:ext uri="{FF2B5EF4-FFF2-40B4-BE49-F238E27FC236}">
                <a16:creationId xmlns:a16="http://schemas.microsoft.com/office/drawing/2014/main" id="{C6AF84E3-1B89-48C4-8057-0C7409C8E5CF}"/>
              </a:ext>
            </a:extLst>
          </p:cNvPr>
          <p:cNvSpPr txBox="1"/>
          <p:nvPr/>
        </p:nvSpPr>
        <p:spPr>
          <a:xfrm>
            <a:off x="4423831" y="5522700"/>
            <a:ext cx="2728075" cy="92333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Summary</a:t>
            </a:r>
            <a:r>
              <a:rPr lang="en-US" sz="1800" dirty="0">
                <a:latin typeface="Times New Roman" panose="02020603050405020304" pitchFamily="18" charset="0"/>
                <a:cs typeface="Times New Roman" panose="02020603050405020304" pitchFamily="18" charset="0"/>
              </a:rPr>
              <a:t> with the conclusion of all the analysis</a:t>
            </a:r>
          </a:p>
        </p:txBody>
      </p:sp>
    </p:spTree>
    <p:extLst>
      <p:ext uri="{BB962C8B-B14F-4D97-AF65-F5344CB8AC3E}">
        <p14:creationId xmlns:p14="http://schemas.microsoft.com/office/powerpoint/2010/main" val="334075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E0C6-F286-48B6-AE19-63276B2C3676}"/>
              </a:ext>
            </a:extLst>
          </p:cNvPr>
          <p:cNvSpPr>
            <a:spLocks noGrp="1"/>
          </p:cNvSpPr>
          <p:nvPr>
            <p:ph type="title"/>
          </p:nvPr>
        </p:nvSpPr>
        <p:spPr>
          <a:xfrm>
            <a:off x="508276" y="245798"/>
            <a:ext cx="11188589" cy="704157"/>
          </a:xfrm>
        </p:spPr>
        <p:txBody>
          <a:bodyPr>
            <a:normAutofit fontScale="90000"/>
          </a:bodyPr>
          <a:lstStyle/>
          <a:p>
            <a:r>
              <a:rPr lang="en-US" sz="4400" dirty="0">
                <a:latin typeface="Algerian" panose="04020705040A02060702" pitchFamily="82" charset="0"/>
              </a:rPr>
              <a:t>PIE PLOT</a:t>
            </a:r>
            <a:endParaRPr lang="en-IN" sz="4400" dirty="0">
              <a:latin typeface="Algerian" panose="04020705040A02060702" pitchFamily="82" charset="0"/>
            </a:endParaRPr>
          </a:p>
        </p:txBody>
      </p:sp>
      <p:pic>
        <p:nvPicPr>
          <p:cNvPr id="6" name="Content Placeholder 5">
            <a:extLst>
              <a:ext uri="{FF2B5EF4-FFF2-40B4-BE49-F238E27FC236}">
                <a16:creationId xmlns:a16="http://schemas.microsoft.com/office/drawing/2014/main" id="{9B14AD5B-1A52-45A4-BA5D-F65F5D228E15}"/>
              </a:ext>
            </a:extLst>
          </p:cNvPr>
          <p:cNvPicPr>
            <a:picLocks noGrp="1" noChangeAspect="1"/>
          </p:cNvPicPr>
          <p:nvPr>
            <p:ph idx="1"/>
          </p:nvPr>
        </p:nvPicPr>
        <p:blipFill>
          <a:blip r:embed="rId2"/>
          <a:stretch>
            <a:fillRect/>
          </a:stretch>
        </p:blipFill>
        <p:spPr>
          <a:xfrm>
            <a:off x="684213" y="1833331"/>
            <a:ext cx="5943600" cy="3013538"/>
          </a:xfrm>
        </p:spPr>
      </p:pic>
      <p:sp>
        <p:nvSpPr>
          <p:cNvPr id="4" name="Text Placeholder 3">
            <a:extLst>
              <a:ext uri="{FF2B5EF4-FFF2-40B4-BE49-F238E27FC236}">
                <a16:creationId xmlns:a16="http://schemas.microsoft.com/office/drawing/2014/main" id="{C250DA3D-C1EC-40D4-94BD-EA9C1854D661}"/>
              </a:ext>
            </a:extLst>
          </p:cNvPr>
          <p:cNvSpPr>
            <a:spLocks noGrp="1"/>
          </p:cNvSpPr>
          <p:nvPr>
            <p:ph type="body" sz="half" idx="2"/>
          </p:nvPr>
        </p:nvSpPr>
        <p:spPr>
          <a:xfrm>
            <a:off x="8558809" y="1656678"/>
            <a:ext cx="3478997" cy="3485477"/>
          </a:xfrm>
        </p:spPr>
        <p:txBody>
          <a:bodyPr>
            <a:normAutofit/>
          </a:bodyPr>
          <a:lstStyle/>
          <a:p>
            <a:endParaRPr lang="en-US" dirty="0"/>
          </a:p>
          <a:p>
            <a:endParaRPr lang="en-US" dirty="0"/>
          </a:p>
          <a:p>
            <a:r>
              <a:rPr lang="en-US" dirty="0">
                <a:solidFill>
                  <a:schemeClr val="tx1"/>
                </a:solidFill>
                <a:latin typeface="Times New Roman" panose="02020603050405020304" pitchFamily="18" charset="0"/>
                <a:cs typeface="Times New Roman" panose="02020603050405020304" pitchFamily="18" charset="0"/>
              </a:rPr>
              <a:t>A Pie Chart is a circular statistical plot that can display only one series of data.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area of the chart is the total percentage of the given data.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area of slices of the pie represents the percentage of the parts of the data.</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90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8D37-1EB9-4473-8481-F61D54838A08}"/>
              </a:ext>
            </a:extLst>
          </p:cNvPr>
          <p:cNvSpPr>
            <a:spLocks noGrp="1"/>
          </p:cNvSpPr>
          <p:nvPr>
            <p:ph type="title"/>
          </p:nvPr>
        </p:nvSpPr>
        <p:spPr>
          <a:xfrm>
            <a:off x="684213" y="0"/>
            <a:ext cx="3657600" cy="1371600"/>
          </a:xfrm>
        </p:spPr>
        <p:txBody>
          <a:bodyPr>
            <a:normAutofit/>
          </a:bodyPr>
          <a:lstStyle/>
          <a:p>
            <a:r>
              <a:rPr lang="en-US" sz="4400" dirty="0">
                <a:latin typeface="Algerian" panose="04020705040A02060702" pitchFamily="82" charset="0"/>
                <a:cs typeface="Times New Roman" panose="02020603050405020304" pitchFamily="18" charset="0"/>
              </a:rPr>
              <a:t>COUNT PLOT</a:t>
            </a:r>
            <a:endParaRPr lang="en-IN" sz="4400" dirty="0">
              <a:latin typeface="Algerian" panose="04020705040A02060702" pitchFamily="82"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7D9EECE-C82C-4B99-91CE-1873F7775E78}"/>
              </a:ext>
            </a:extLst>
          </p:cNvPr>
          <p:cNvPicPr>
            <a:picLocks noGrp="1" noChangeAspect="1"/>
          </p:cNvPicPr>
          <p:nvPr>
            <p:ph idx="1"/>
          </p:nvPr>
        </p:nvPicPr>
        <p:blipFill>
          <a:blip r:embed="rId2"/>
          <a:stretch>
            <a:fillRect/>
          </a:stretch>
        </p:blipFill>
        <p:spPr>
          <a:xfrm>
            <a:off x="684213" y="1304240"/>
            <a:ext cx="5943600" cy="4071719"/>
          </a:xfrm>
        </p:spPr>
      </p:pic>
      <p:sp>
        <p:nvSpPr>
          <p:cNvPr id="4" name="Text Placeholder 3">
            <a:extLst>
              <a:ext uri="{FF2B5EF4-FFF2-40B4-BE49-F238E27FC236}">
                <a16:creationId xmlns:a16="http://schemas.microsoft.com/office/drawing/2014/main" id="{CDBDE9DD-BD67-40C6-A1BB-94FDA1027986}"/>
              </a:ext>
            </a:extLst>
          </p:cNvPr>
          <p:cNvSpPr>
            <a:spLocks noGrp="1"/>
          </p:cNvSpPr>
          <p:nvPr>
            <p:ph type="body" sz="half" idx="2"/>
          </p:nvPr>
        </p:nvSpPr>
        <p:spPr>
          <a:xfrm>
            <a:off x="8750478" y="1796907"/>
            <a:ext cx="2946222" cy="464964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Count plot method is used to show the counts of observations in each categorical bin using bars.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Parameters : This method is accepting the following parameters that are described below: x, y</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This parameter take names of variables in data or vector data, optional inputs for plotting long-form data</a:t>
            </a:r>
            <a:r>
              <a:rPr lang="en-US" dirty="0"/>
              <a:t>.</a:t>
            </a:r>
            <a:endParaRPr lang="en-IN" dirty="0"/>
          </a:p>
        </p:txBody>
      </p:sp>
    </p:spTree>
    <p:extLst>
      <p:ext uri="{BB962C8B-B14F-4D97-AF65-F5344CB8AC3E}">
        <p14:creationId xmlns:p14="http://schemas.microsoft.com/office/powerpoint/2010/main" val="345966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4D76-BF94-45F7-99AB-B88B7016B00E}"/>
              </a:ext>
            </a:extLst>
          </p:cNvPr>
          <p:cNvSpPr>
            <a:spLocks noGrp="1"/>
          </p:cNvSpPr>
          <p:nvPr>
            <p:ph type="title"/>
          </p:nvPr>
        </p:nvSpPr>
        <p:spPr>
          <a:xfrm>
            <a:off x="684213" y="-88751"/>
            <a:ext cx="4404154" cy="1371600"/>
          </a:xfrm>
        </p:spPr>
        <p:txBody>
          <a:bodyPr>
            <a:normAutofit/>
          </a:bodyPr>
          <a:lstStyle/>
          <a:p>
            <a:r>
              <a:rPr lang="en-US" sz="4400" dirty="0">
                <a:latin typeface="Algerian" panose="04020705040A02060702" pitchFamily="82" charset="0"/>
              </a:rPr>
              <a:t>SCATTER PLOT</a:t>
            </a:r>
            <a:endParaRPr lang="en-IN" sz="4400" dirty="0">
              <a:latin typeface="Algerian" panose="04020705040A02060702" pitchFamily="82" charset="0"/>
            </a:endParaRPr>
          </a:p>
        </p:txBody>
      </p:sp>
      <p:pic>
        <p:nvPicPr>
          <p:cNvPr id="6" name="Content Placeholder 5">
            <a:extLst>
              <a:ext uri="{FF2B5EF4-FFF2-40B4-BE49-F238E27FC236}">
                <a16:creationId xmlns:a16="http://schemas.microsoft.com/office/drawing/2014/main" id="{162621C8-C8FB-46A3-8D9C-B70A5D2FA991}"/>
              </a:ext>
            </a:extLst>
          </p:cNvPr>
          <p:cNvPicPr>
            <a:picLocks noGrp="1" noChangeAspect="1"/>
          </p:cNvPicPr>
          <p:nvPr>
            <p:ph idx="1"/>
          </p:nvPr>
        </p:nvPicPr>
        <p:blipFill>
          <a:blip r:embed="rId2"/>
          <a:stretch>
            <a:fillRect/>
          </a:stretch>
        </p:blipFill>
        <p:spPr>
          <a:xfrm>
            <a:off x="684213" y="1432526"/>
            <a:ext cx="5943600" cy="3815148"/>
          </a:xfrm>
        </p:spPr>
      </p:pic>
      <p:sp>
        <p:nvSpPr>
          <p:cNvPr id="4" name="Text Placeholder 3">
            <a:extLst>
              <a:ext uri="{FF2B5EF4-FFF2-40B4-BE49-F238E27FC236}">
                <a16:creationId xmlns:a16="http://schemas.microsoft.com/office/drawing/2014/main" id="{56C01256-505E-4F09-9B83-C9517FF236BC}"/>
              </a:ext>
            </a:extLst>
          </p:cNvPr>
          <p:cNvSpPr>
            <a:spLocks noGrp="1"/>
          </p:cNvSpPr>
          <p:nvPr>
            <p:ph type="body" sz="half" idx="2"/>
          </p:nvPr>
        </p:nvSpPr>
        <p:spPr>
          <a:xfrm>
            <a:off x="8623355" y="1908585"/>
            <a:ext cx="3113237" cy="381514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Scatter plots are used to observe relationship between variables and uses dots to represent the relationship between them.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scatter method in the matplotlib library is used to draw a scatter plot.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Scatter plots are widely used to represent relation among variables and how change in one affects the other.</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35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C5A7-4367-42A6-867E-147F0ADE243C}"/>
              </a:ext>
            </a:extLst>
          </p:cNvPr>
          <p:cNvSpPr>
            <a:spLocks noGrp="1"/>
          </p:cNvSpPr>
          <p:nvPr>
            <p:ph type="title"/>
          </p:nvPr>
        </p:nvSpPr>
        <p:spPr>
          <a:xfrm>
            <a:off x="1738462" y="180191"/>
            <a:ext cx="3657600" cy="970877"/>
          </a:xfrm>
        </p:spPr>
        <p:txBody>
          <a:bodyPr>
            <a:normAutofit/>
          </a:bodyPr>
          <a:lstStyle/>
          <a:p>
            <a:r>
              <a:rPr lang="en-US" sz="4400" dirty="0"/>
              <a:t>HISTOGRAM</a:t>
            </a:r>
            <a:endParaRPr lang="en-IN" sz="4400" dirty="0"/>
          </a:p>
        </p:txBody>
      </p:sp>
      <p:pic>
        <p:nvPicPr>
          <p:cNvPr id="6" name="Content Placeholder 5">
            <a:extLst>
              <a:ext uri="{FF2B5EF4-FFF2-40B4-BE49-F238E27FC236}">
                <a16:creationId xmlns:a16="http://schemas.microsoft.com/office/drawing/2014/main" id="{78C7F9CD-A60B-411E-86F2-F909736BAF60}"/>
              </a:ext>
            </a:extLst>
          </p:cNvPr>
          <p:cNvPicPr>
            <a:picLocks noGrp="1" noChangeAspect="1"/>
          </p:cNvPicPr>
          <p:nvPr>
            <p:ph idx="1"/>
          </p:nvPr>
        </p:nvPicPr>
        <p:blipFill>
          <a:blip r:embed="rId2"/>
          <a:stretch>
            <a:fillRect/>
          </a:stretch>
        </p:blipFill>
        <p:spPr>
          <a:xfrm>
            <a:off x="914400" y="1258645"/>
            <a:ext cx="5464885" cy="4980789"/>
          </a:xfrm>
        </p:spPr>
      </p:pic>
      <p:sp>
        <p:nvSpPr>
          <p:cNvPr id="4" name="Text Placeholder 3">
            <a:extLst>
              <a:ext uri="{FF2B5EF4-FFF2-40B4-BE49-F238E27FC236}">
                <a16:creationId xmlns:a16="http://schemas.microsoft.com/office/drawing/2014/main" id="{5A5BB323-EEF1-4777-A2D1-707F7118E8F8}"/>
              </a:ext>
            </a:extLst>
          </p:cNvPr>
          <p:cNvSpPr>
            <a:spLocks noGrp="1"/>
          </p:cNvSpPr>
          <p:nvPr>
            <p:ph type="body" sz="half" idx="2"/>
          </p:nvPr>
        </p:nvSpPr>
        <p:spPr>
          <a:xfrm>
            <a:off x="8750642" y="1708130"/>
            <a:ext cx="2946222" cy="4649647"/>
          </a:xfrm>
        </p:spPr>
        <p:txBody>
          <a:bodyPr/>
          <a:lstStyle/>
          <a:p>
            <a:r>
              <a:rPr lang="en-US" dirty="0">
                <a:solidFill>
                  <a:schemeClr val="tx1"/>
                </a:solidFill>
                <a:latin typeface="Times New Roman" panose="02020603050405020304" pitchFamily="18" charset="0"/>
                <a:cs typeface="Times New Roman" panose="02020603050405020304" pitchFamily="18" charset="0"/>
              </a:rPr>
              <a:t>A histogram is basically used to represent data provided in the form of some groups.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It is accurate method for the graphical representation of numerical data distribution.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It is a type of bar plot where X-axis represents the bin ranges while Y-axis gives information about frequency.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656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98E0-0A6F-4693-974F-6CCF852FD165}"/>
              </a:ext>
            </a:extLst>
          </p:cNvPr>
          <p:cNvSpPr>
            <a:spLocks noGrp="1"/>
          </p:cNvSpPr>
          <p:nvPr>
            <p:ph type="title"/>
          </p:nvPr>
        </p:nvSpPr>
        <p:spPr>
          <a:xfrm>
            <a:off x="684213" y="149421"/>
            <a:ext cx="3657600" cy="777240"/>
          </a:xfrm>
        </p:spPr>
        <p:txBody>
          <a:bodyPr>
            <a:normAutofit/>
          </a:bodyPr>
          <a:lstStyle/>
          <a:p>
            <a:r>
              <a:rPr lang="en-US" sz="4400" dirty="0"/>
              <a:t>HEATMAP</a:t>
            </a:r>
            <a:endParaRPr lang="en-IN" sz="4400" dirty="0"/>
          </a:p>
        </p:txBody>
      </p:sp>
      <p:sp>
        <p:nvSpPr>
          <p:cNvPr id="4" name="Text Placeholder 3">
            <a:extLst>
              <a:ext uri="{FF2B5EF4-FFF2-40B4-BE49-F238E27FC236}">
                <a16:creationId xmlns:a16="http://schemas.microsoft.com/office/drawing/2014/main" id="{EA17D419-909A-46C1-A08A-06DBA3087C52}"/>
              </a:ext>
            </a:extLst>
          </p:cNvPr>
          <p:cNvSpPr>
            <a:spLocks noGrp="1"/>
          </p:cNvSpPr>
          <p:nvPr>
            <p:ph type="body" sz="half" idx="2"/>
          </p:nvPr>
        </p:nvSpPr>
        <p:spPr>
          <a:xfrm>
            <a:off x="8675338" y="1271336"/>
            <a:ext cx="2946222" cy="4649647"/>
          </a:xfrm>
        </p:spPr>
        <p:txBody>
          <a:bodyPr/>
          <a:lstStyle/>
          <a:p>
            <a:r>
              <a:rPr lang="en-US" dirty="0">
                <a:solidFill>
                  <a:schemeClr val="tx1"/>
                </a:solidFill>
                <a:latin typeface="Times New Roman" panose="02020603050405020304" pitchFamily="18" charset="0"/>
                <a:cs typeface="Times New Roman" panose="02020603050405020304" pitchFamily="18" charset="0"/>
              </a:rPr>
              <a:t>A heatmap contains values representing various shades of the same color for each value to be plotted.</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Usually the darker shades of the chart represent higher values than the lighter shade.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For a very different value a completely different color can also be used.</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6D887B0-3246-FBAA-E5DD-67034756480C}"/>
              </a:ext>
            </a:extLst>
          </p:cNvPr>
          <p:cNvPicPr>
            <a:picLocks noGrp="1" noChangeAspect="1"/>
          </p:cNvPicPr>
          <p:nvPr>
            <p:ph idx="1"/>
          </p:nvPr>
        </p:nvPicPr>
        <p:blipFill>
          <a:blip r:embed="rId2"/>
          <a:stretch>
            <a:fillRect/>
          </a:stretch>
        </p:blipFill>
        <p:spPr>
          <a:xfrm>
            <a:off x="570439" y="1182719"/>
            <a:ext cx="6451801" cy="5239595"/>
          </a:xfrm>
        </p:spPr>
      </p:pic>
    </p:spTree>
    <p:extLst>
      <p:ext uri="{BB962C8B-B14F-4D97-AF65-F5344CB8AC3E}">
        <p14:creationId xmlns:p14="http://schemas.microsoft.com/office/powerpoint/2010/main" val="18660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1A1F-4CB4-4861-8F19-B8D602ECFC23}"/>
              </a:ext>
            </a:extLst>
          </p:cNvPr>
          <p:cNvSpPr>
            <a:spLocks noGrp="1"/>
          </p:cNvSpPr>
          <p:nvPr>
            <p:ph type="title"/>
          </p:nvPr>
        </p:nvSpPr>
        <p:spPr>
          <a:xfrm>
            <a:off x="684213" y="115645"/>
            <a:ext cx="3657600" cy="1371600"/>
          </a:xfrm>
        </p:spPr>
        <p:txBody>
          <a:bodyPr>
            <a:normAutofit/>
          </a:bodyPr>
          <a:lstStyle/>
          <a:p>
            <a:r>
              <a:rPr lang="en-US" sz="4400" dirty="0"/>
              <a:t>BAR GRAPH</a:t>
            </a:r>
            <a:endParaRPr lang="en-IN" sz="4400" dirty="0"/>
          </a:p>
        </p:txBody>
      </p:sp>
      <p:pic>
        <p:nvPicPr>
          <p:cNvPr id="6" name="Content Placeholder 5">
            <a:extLst>
              <a:ext uri="{FF2B5EF4-FFF2-40B4-BE49-F238E27FC236}">
                <a16:creationId xmlns:a16="http://schemas.microsoft.com/office/drawing/2014/main" id="{8719CE45-0651-43D2-A84C-2975CA297EF8}"/>
              </a:ext>
            </a:extLst>
          </p:cNvPr>
          <p:cNvPicPr>
            <a:picLocks noGrp="1" noChangeAspect="1"/>
          </p:cNvPicPr>
          <p:nvPr>
            <p:ph idx="1"/>
          </p:nvPr>
        </p:nvPicPr>
        <p:blipFill>
          <a:blip r:embed="rId2"/>
          <a:stretch>
            <a:fillRect/>
          </a:stretch>
        </p:blipFill>
        <p:spPr>
          <a:xfrm>
            <a:off x="684213" y="1816423"/>
            <a:ext cx="5943600" cy="3390278"/>
          </a:xfrm>
        </p:spPr>
      </p:pic>
      <p:sp>
        <p:nvSpPr>
          <p:cNvPr id="4" name="Text Placeholder 3">
            <a:extLst>
              <a:ext uri="{FF2B5EF4-FFF2-40B4-BE49-F238E27FC236}">
                <a16:creationId xmlns:a16="http://schemas.microsoft.com/office/drawing/2014/main" id="{1523181B-6F60-4ACC-9676-5F8A6437800D}"/>
              </a:ext>
            </a:extLst>
          </p:cNvPr>
          <p:cNvSpPr>
            <a:spLocks noGrp="1"/>
          </p:cNvSpPr>
          <p:nvPr>
            <p:ph type="body" sz="half" idx="2"/>
          </p:nvPr>
        </p:nvSpPr>
        <p:spPr>
          <a:xfrm>
            <a:off x="8778239" y="1487245"/>
            <a:ext cx="2850778" cy="3954333"/>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Bar graphs are used to compare things between different groups or to track changes over time.</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Here we are comparing the correlation values between the feature columns and the target label column which is Sale Price in our scenario.</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It gives us an insight on positive and negative correlated column details.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63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AD91-C6D8-4703-8BB0-8A1DA7D370FC}"/>
              </a:ext>
            </a:extLst>
          </p:cNvPr>
          <p:cNvSpPr>
            <a:spLocks noGrp="1"/>
          </p:cNvSpPr>
          <p:nvPr>
            <p:ph type="title"/>
          </p:nvPr>
        </p:nvSpPr>
        <p:spPr>
          <a:xfrm>
            <a:off x="508275" y="281092"/>
            <a:ext cx="8534400" cy="1507067"/>
          </a:xfrm>
        </p:spPr>
        <p:txBody>
          <a:bodyPr/>
          <a:lstStyle/>
          <a:p>
            <a:r>
              <a:rPr lang="en-IN" dirty="0">
                <a:latin typeface="Algerian" panose="04020705040A02060702" pitchFamily="82" charset="0"/>
              </a:rPr>
              <a:t>ACKNOWLEDGMENT</a:t>
            </a:r>
          </a:p>
        </p:txBody>
      </p:sp>
      <p:sp>
        <p:nvSpPr>
          <p:cNvPr id="3" name="Content Placeholder 2">
            <a:extLst>
              <a:ext uri="{FF2B5EF4-FFF2-40B4-BE49-F238E27FC236}">
                <a16:creationId xmlns:a16="http://schemas.microsoft.com/office/drawing/2014/main" id="{C278F092-7D50-4C2E-B022-12533F8749A1}"/>
              </a:ext>
            </a:extLst>
          </p:cNvPr>
          <p:cNvSpPr>
            <a:spLocks noGrp="1"/>
          </p:cNvSpPr>
          <p:nvPr>
            <p:ph idx="1"/>
          </p:nvPr>
        </p:nvSpPr>
        <p:spPr>
          <a:xfrm>
            <a:off x="508275" y="1613647"/>
            <a:ext cx="11188589" cy="3456195"/>
          </a:xfrm>
        </p:spPr>
        <p:txBody>
          <a:bodyPr>
            <a:normAutofit/>
          </a:bodyPr>
          <a:lstStyle/>
          <a:p>
            <a:pPr>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I'd like to express my heartfelt gratitude to </a:t>
            </a:r>
            <a:r>
              <a:rPr lang="en-US" b="0" i="0" dirty="0" err="1">
                <a:solidFill>
                  <a:schemeClr val="tx1"/>
                </a:solidFill>
                <a:effectLst/>
                <a:latin typeface="Times New Roman" panose="02020603050405020304" pitchFamily="18" charset="0"/>
                <a:cs typeface="Times New Roman" panose="02020603050405020304" pitchFamily="18" charset="0"/>
              </a:rPr>
              <a:t>Mohd</a:t>
            </a:r>
            <a:r>
              <a:rPr lang="en-US" b="0" i="0" dirty="0">
                <a:solidFill>
                  <a:schemeClr val="tx1"/>
                </a:solidFill>
                <a:effectLst/>
                <a:latin typeface="Times New Roman" panose="02020603050405020304" pitchFamily="18" charset="0"/>
                <a:cs typeface="Times New Roman" panose="02020603050405020304" pitchFamily="18" charset="0"/>
              </a:rPr>
              <a:t>. Kashif, my SME (Subject Matter Expert), as well as Flip Robo Technologies, for allowing me to work on this project on Surprise Housing Price Prediction and for assisting me in conducting extensive research that allowed me to learn about many new things.</a:t>
            </a:r>
          </a:p>
          <a:p>
            <a:pPr algn="l"/>
            <a:r>
              <a:rPr lang="en-US" b="0" i="0" dirty="0">
                <a:solidFill>
                  <a:schemeClr val="tx1"/>
                </a:solidFill>
                <a:effectLst/>
                <a:latin typeface="Times New Roman" panose="02020603050405020304" pitchFamily="18" charset="0"/>
                <a:cs typeface="Times New Roman" panose="02020603050405020304" pitchFamily="18" charset="0"/>
              </a:rPr>
              <a:t>In addition, I used a few outside resources to help me finish the project. I made sure to learn from the samples and adjust things to fit my project's needs.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90175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E781-4ED3-4913-8498-C15FA0A88F02}"/>
              </a:ext>
            </a:extLst>
          </p:cNvPr>
          <p:cNvSpPr>
            <a:spLocks noGrp="1"/>
          </p:cNvSpPr>
          <p:nvPr>
            <p:ph type="title"/>
          </p:nvPr>
        </p:nvSpPr>
        <p:spPr>
          <a:xfrm>
            <a:off x="1028456" y="-144869"/>
            <a:ext cx="3657600" cy="1371600"/>
          </a:xfrm>
        </p:spPr>
        <p:txBody>
          <a:bodyPr>
            <a:normAutofit/>
          </a:bodyPr>
          <a:lstStyle/>
          <a:p>
            <a:r>
              <a:rPr lang="en-US" sz="4400" dirty="0">
                <a:latin typeface="Algerian" panose="04020705040A02060702" pitchFamily="82" charset="0"/>
                <a:cs typeface="Times New Roman" panose="02020603050405020304" pitchFamily="18" charset="0"/>
              </a:rPr>
              <a:t>BOX PLOT</a:t>
            </a:r>
            <a:endParaRPr lang="en-IN" sz="4400" dirty="0">
              <a:latin typeface="Algerian" panose="04020705040A02060702" pitchFamily="82"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3BD406B-D961-4A84-811D-7B2B58B3EEF9}"/>
              </a:ext>
            </a:extLst>
          </p:cNvPr>
          <p:cNvPicPr>
            <a:picLocks noGrp="1" noChangeAspect="1"/>
          </p:cNvPicPr>
          <p:nvPr>
            <p:ph idx="1"/>
          </p:nvPr>
        </p:nvPicPr>
        <p:blipFill>
          <a:blip r:embed="rId2"/>
          <a:stretch>
            <a:fillRect/>
          </a:stretch>
        </p:blipFill>
        <p:spPr>
          <a:xfrm>
            <a:off x="785308" y="1226731"/>
            <a:ext cx="5561703" cy="5308600"/>
          </a:xfrm>
        </p:spPr>
      </p:pic>
      <p:sp>
        <p:nvSpPr>
          <p:cNvPr id="4" name="Text Placeholder 3">
            <a:extLst>
              <a:ext uri="{FF2B5EF4-FFF2-40B4-BE49-F238E27FC236}">
                <a16:creationId xmlns:a16="http://schemas.microsoft.com/office/drawing/2014/main" id="{B9B2A28A-B500-43BA-94BB-43DAD8CF34F9}"/>
              </a:ext>
            </a:extLst>
          </p:cNvPr>
          <p:cNvSpPr>
            <a:spLocks noGrp="1"/>
          </p:cNvSpPr>
          <p:nvPr>
            <p:ph type="body" sz="half" idx="2"/>
          </p:nvPr>
        </p:nvSpPr>
        <p:spPr>
          <a:xfrm>
            <a:off x="8750642" y="1885684"/>
            <a:ext cx="2946222" cy="4649647"/>
          </a:xfrm>
        </p:spPr>
        <p:txBody>
          <a:bodyPr/>
          <a:lstStyle/>
          <a:p>
            <a:r>
              <a:rPr lang="en-US" dirty="0">
                <a:solidFill>
                  <a:schemeClr val="tx1"/>
                </a:solidFill>
                <a:latin typeface="Times New Roman" panose="02020603050405020304" pitchFamily="18" charset="0"/>
                <a:cs typeface="Times New Roman" panose="02020603050405020304" pitchFamily="18" charset="0"/>
              </a:rPr>
              <a:t>A Boxen Plot is also known as Whisker plot is created to display the summary of the set of data values having properties like minimum, first quartile, median, third quartile and maximum.</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We have used it to identify the outlier details for all the numeric datatype column values.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6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0844-C150-4BCA-B85E-C7B03F011F71}"/>
              </a:ext>
            </a:extLst>
          </p:cNvPr>
          <p:cNvSpPr>
            <a:spLocks noGrp="1"/>
          </p:cNvSpPr>
          <p:nvPr>
            <p:ph type="title"/>
          </p:nvPr>
        </p:nvSpPr>
        <p:spPr>
          <a:xfrm>
            <a:off x="1125978" y="83372"/>
            <a:ext cx="3657600" cy="1371600"/>
          </a:xfrm>
        </p:spPr>
        <p:txBody>
          <a:bodyPr>
            <a:normAutofit fontScale="90000"/>
          </a:bodyPr>
          <a:lstStyle/>
          <a:p>
            <a:r>
              <a:rPr lang="en-US" sz="4400" dirty="0">
                <a:latin typeface="Algerian" panose="04020705040A02060702" pitchFamily="82" charset="0"/>
              </a:rPr>
              <a:t>DISTRIBUTION PLOT</a:t>
            </a:r>
            <a:endParaRPr lang="en-IN" sz="4400" dirty="0">
              <a:latin typeface="Algerian" panose="04020705040A02060702" pitchFamily="82" charset="0"/>
            </a:endParaRPr>
          </a:p>
        </p:txBody>
      </p:sp>
      <p:pic>
        <p:nvPicPr>
          <p:cNvPr id="6" name="Content Placeholder 5">
            <a:extLst>
              <a:ext uri="{FF2B5EF4-FFF2-40B4-BE49-F238E27FC236}">
                <a16:creationId xmlns:a16="http://schemas.microsoft.com/office/drawing/2014/main" id="{F6425A92-C2C9-49E1-AE4E-69F722CFFB49}"/>
              </a:ext>
            </a:extLst>
          </p:cNvPr>
          <p:cNvPicPr>
            <a:picLocks noGrp="1" noChangeAspect="1"/>
          </p:cNvPicPr>
          <p:nvPr>
            <p:ph idx="1"/>
          </p:nvPr>
        </p:nvPicPr>
        <p:blipFill>
          <a:blip r:embed="rId2"/>
          <a:stretch>
            <a:fillRect/>
          </a:stretch>
        </p:blipFill>
        <p:spPr>
          <a:xfrm>
            <a:off x="1125978" y="1549400"/>
            <a:ext cx="5044475" cy="5088068"/>
          </a:xfrm>
        </p:spPr>
      </p:pic>
      <p:sp>
        <p:nvSpPr>
          <p:cNvPr id="4" name="Text Placeholder 3">
            <a:extLst>
              <a:ext uri="{FF2B5EF4-FFF2-40B4-BE49-F238E27FC236}">
                <a16:creationId xmlns:a16="http://schemas.microsoft.com/office/drawing/2014/main" id="{B9353333-EB8B-4ECF-93E5-0AA17750EDD2}"/>
              </a:ext>
            </a:extLst>
          </p:cNvPr>
          <p:cNvSpPr>
            <a:spLocks noGrp="1"/>
          </p:cNvSpPr>
          <p:nvPr>
            <p:ph type="body" sz="half" idx="2"/>
          </p:nvPr>
        </p:nvSpPr>
        <p:spPr>
          <a:xfrm>
            <a:off x="8750642" y="1788029"/>
            <a:ext cx="2946222" cy="464964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Distribution plots visually assess the distribution of sample data by comparing the empirical distribution of the data with the theoretical values expected from a specified distribution.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Here we have used it to analyze the skewness information for numeric datatype column values.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acceptable form usually is a normal distribution resembling a bell shape curve.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41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6042-4D06-4FDC-A72D-93B686EE106F}"/>
              </a:ext>
            </a:extLst>
          </p:cNvPr>
          <p:cNvSpPr>
            <a:spLocks noGrp="1"/>
          </p:cNvSpPr>
          <p:nvPr>
            <p:ph type="title"/>
          </p:nvPr>
        </p:nvSpPr>
        <p:spPr>
          <a:xfrm>
            <a:off x="192946" y="130485"/>
            <a:ext cx="8534400" cy="1507067"/>
          </a:xfrm>
        </p:spPr>
        <p:txBody>
          <a:bodyPr/>
          <a:lstStyle/>
          <a:p>
            <a:r>
              <a:rPr lang="en-US" dirty="0">
                <a:latin typeface="Algerian" panose="04020705040A02060702" pitchFamily="82" charset="0"/>
              </a:rPr>
              <a:t>MODEL TRAINING PHASES</a:t>
            </a:r>
            <a:endParaRPr lang="en-IN" dirty="0">
              <a:latin typeface="Algerian" panose="04020705040A02060702" pitchFamily="82" charset="0"/>
            </a:endParaRPr>
          </a:p>
        </p:txBody>
      </p:sp>
      <p:pic>
        <p:nvPicPr>
          <p:cNvPr id="7" name="Picture 6">
            <a:extLst>
              <a:ext uri="{FF2B5EF4-FFF2-40B4-BE49-F238E27FC236}">
                <a16:creationId xmlns:a16="http://schemas.microsoft.com/office/drawing/2014/main" id="{224B9B93-5111-463C-30BF-304F22E1AE41}"/>
              </a:ext>
            </a:extLst>
          </p:cNvPr>
          <p:cNvPicPr>
            <a:picLocks noChangeAspect="1"/>
          </p:cNvPicPr>
          <p:nvPr/>
        </p:nvPicPr>
        <p:blipFill>
          <a:blip r:embed="rId2"/>
          <a:stretch>
            <a:fillRect/>
          </a:stretch>
        </p:blipFill>
        <p:spPr>
          <a:xfrm>
            <a:off x="1269402" y="2619121"/>
            <a:ext cx="9208545" cy="3615267"/>
          </a:xfrm>
          <a:prstGeom prst="rect">
            <a:avLst/>
          </a:prstGeom>
        </p:spPr>
      </p:pic>
    </p:spTree>
    <p:extLst>
      <p:ext uri="{BB962C8B-B14F-4D97-AF65-F5344CB8AC3E}">
        <p14:creationId xmlns:p14="http://schemas.microsoft.com/office/powerpoint/2010/main" val="118016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131D-AB27-4E36-BE57-D353AB83FCCA}"/>
              </a:ext>
            </a:extLst>
          </p:cNvPr>
          <p:cNvSpPr>
            <a:spLocks noGrp="1"/>
          </p:cNvSpPr>
          <p:nvPr>
            <p:ph type="title"/>
          </p:nvPr>
        </p:nvSpPr>
        <p:spPr>
          <a:xfrm>
            <a:off x="426028" y="0"/>
            <a:ext cx="8534400" cy="1507067"/>
          </a:xfrm>
        </p:spPr>
        <p:txBody>
          <a:bodyPr>
            <a:normAutofit/>
          </a:bodyPr>
          <a:lstStyle/>
          <a:p>
            <a:pPr algn="l"/>
            <a:r>
              <a:rPr lang="en-US" sz="4400" dirty="0">
                <a:latin typeface="Algerian" panose="04020705040A02060702" pitchFamily="82" charset="0"/>
              </a:rPr>
              <a:t>MODEL/S DEVELOPMENT</a:t>
            </a:r>
            <a:endParaRPr lang="en-IN" sz="4400" dirty="0">
              <a:latin typeface="Algerian" panose="04020705040A02060702" pitchFamily="82" charset="0"/>
            </a:endParaRPr>
          </a:p>
        </p:txBody>
      </p:sp>
      <p:sp>
        <p:nvSpPr>
          <p:cNvPr id="4" name="TextBox 3">
            <a:extLst>
              <a:ext uri="{FF2B5EF4-FFF2-40B4-BE49-F238E27FC236}">
                <a16:creationId xmlns:a16="http://schemas.microsoft.com/office/drawing/2014/main" id="{27B6644D-CDCA-4E9D-BBEF-DEDA5C288352}"/>
              </a:ext>
            </a:extLst>
          </p:cNvPr>
          <p:cNvSpPr txBox="1"/>
          <p:nvPr/>
        </p:nvSpPr>
        <p:spPr>
          <a:xfrm>
            <a:off x="426028" y="1251996"/>
            <a:ext cx="9158128" cy="4832092"/>
          </a:xfrm>
          <a:prstGeom prst="rect">
            <a:avLst/>
          </a:prstGeom>
          <a:noFill/>
        </p:spPr>
        <p:txBody>
          <a:bodyPr wrap="square">
            <a:spAutoFit/>
          </a:bodyPr>
          <a:lstStyle/>
          <a:p>
            <a:pPr algn="l"/>
            <a:r>
              <a:rPr lang="en-US" sz="2800" b="0" i="0" u="none" strike="noStrike" baseline="0" dirty="0">
                <a:latin typeface="Times New Roman" panose="02020603050405020304" pitchFamily="18" charset="0"/>
                <a:cs typeface="Times New Roman" panose="02020603050405020304" pitchFamily="18" charset="0"/>
              </a:rPr>
              <a:t>The algorithms used on training and test data are as follows:</a:t>
            </a:r>
          </a:p>
          <a:p>
            <a:pPr marL="971550" lvl="1" indent="-514350">
              <a:buFont typeface="+mj-lt"/>
              <a:buAutoNum type="arabicPeriod"/>
            </a:pPr>
            <a:r>
              <a:rPr lang="en-IN" sz="2800" b="0" i="0" u="none" strike="noStrike" baseline="0" dirty="0">
                <a:latin typeface="Times New Roman" panose="02020603050405020304" pitchFamily="18" charset="0"/>
                <a:cs typeface="Times New Roman" panose="02020603050405020304" pitchFamily="18" charset="0"/>
              </a:rPr>
              <a:t>Linear Regression Model</a:t>
            </a:r>
          </a:p>
          <a:p>
            <a:pPr marL="971550" lvl="1" indent="-514350">
              <a:buFont typeface="+mj-lt"/>
              <a:buAutoNum type="arabicPeriod"/>
            </a:pPr>
            <a:r>
              <a:rPr lang="en-US" sz="2800" b="0" i="0" u="none" strike="noStrike" baseline="0" dirty="0">
                <a:latin typeface="Times New Roman" panose="02020603050405020304" pitchFamily="18" charset="0"/>
                <a:cs typeface="Times New Roman" panose="02020603050405020304" pitchFamily="18" charset="0"/>
              </a:rPr>
              <a:t>Ridge Regularization Regression Model</a:t>
            </a:r>
          </a:p>
          <a:p>
            <a:pPr marL="971550" lvl="1" indent="-514350">
              <a:buFont typeface="+mj-lt"/>
              <a:buAutoNum type="arabicPeriod"/>
            </a:pPr>
            <a:r>
              <a:rPr lang="en-IN" sz="2800" b="0" i="0" u="none" strike="noStrike" baseline="0" dirty="0">
                <a:latin typeface="Times New Roman" panose="02020603050405020304" pitchFamily="18" charset="0"/>
                <a:cs typeface="Times New Roman" panose="02020603050405020304" pitchFamily="18" charset="0"/>
              </a:rPr>
              <a:t>Lasso Regularization Regression Model</a:t>
            </a:r>
          </a:p>
          <a:p>
            <a:pPr marL="971550" lvl="1" indent="-514350">
              <a:buFont typeface="+mj-lt"/>
              <a:buAutoNum type="arabicPeriod"/>
            </a:pPr>
            <a:r>
              <a:rPr lang="en-IN" sz="2800" b="0" i="0" u="none" strike="noStrike" baseline="0" dirty="0">
                <a:latin typeface="Times New Roman" panose="02020603050405020304" pitchFamily="18" charset="0"/>
                <a:cs typeface="Times New Roman" panose="02020603050405020304" pitchFamily="18" charset="0"/>
              </a:rPr>
              <a:t>Support Vector Regression Model</a:t>
            </a:r>
          </a:p>
          <a:p>
            <a:pPr marL="971550" lvl="1" indent="-514350">
              <a:buFont typeface="+mj-lt"/>
              <a:buAutoNum type="arabicPeriod"/>
            </a:pPr>
            <a:r>
              <a:rPr lang="en-IN" sz="2800" b="0" i="0" u="none" strike="noStrike" baseline="0" dirty="0">
                <a:latin typeface="Times New Roman" panose="02020603050405020304" pitchFamily="18" charset="0"/>
                <a:cs typeface="Times New Roman" panose="02020603050405020304" pitchFamily="18" charset="0"/>
              </a:rPr>
              <a:t>Decision Tree Regression Model</a:t>
            </a:r>
          </a:p>
          <a:p>
            <a:pPr marL="971550" lvl="1" indent="-514350">
              <a:buFont typeface="+mj-lt"/>
              <a:buAutoNum type="arabicPeriod"/>
            </a:pPr>
            <a:r>
              <a:rPr lang="en-IN" sz="2800" b="0" i="0" u="none" strike="noStrike" baseline="0" dirty="0">
                <a:latin typeface="Times New Roman" panose="02020603050405020304" pitchFamily="18" charset="0"/>
                <a:cs typeface="Times New Roman" panose="02020603050405020304" pitchFamily="18" charset="0"/>
              </a:rPr>
              <a:t>Random Forest Regression Model</a:t>
            </a:r>
          </a:p>
          <a:p>
            <a:pPr marL="971550" lvl="1" indent="-514350">
              <a:buFont typeface="+mj-lt"/>
              <a:buAutoNum type="arabicPeriod"/>
            </a:pPr>
            <a:r>
              <a:rPr lang="en-US" sz="2800" b="0" i="0" u="none" strike="noStrike" baseline="0" dirty="0">
                <a:latin typeface="Times New Roman" panose="02020603050405020304" pitchFamily="18" charset="0"/>
                <a:cs typeface="Times New Roman" panose="02020603050405020304" pitchFamily="18" charset="0"/>
              </a:rPr>
              <a:t>K Nearest Neighbors Regression Model</a:t>
            </a:r>
          </a:p>
          <a:p>
            <a:pPr marL="971550" lvl="1" indent="-514350">
              <a:buFont typeface="+mj-lt"/>
              <a:buAutoNum type="arabicPeriod"/>
            </a:pPr>
            <a:r>
              <a:rPr lang="en-US" sz="2800" b="0" i="0" u="none" strike="noStrike" baseline="0" dirty="0">
                <a:latin typeface="Times New Roman" panose="02020603050405020304" pitchFamily="18" charset="0"/>
                <a:cs typeface="Times New Roman" panose="02020603050405020304" pitchFamily="18" charset="0"/>
              </a:rPr>
              <a:t>Gradient Boosting Regression Model</a:t>
            </a:r>
          </a:p>
          <a:p>
            <a:pPr marL="971550" lvl="1" indent="-514350">
              <a:buFont typeface="+mj-lt"/>
              <a:buAutoNum type="arabicPeriod"/>
            </a:pPr>
            <a:r>
              <a:rPr lang="en-IN" sz="2800" b="0" i="0" u="none" strike="noStrike" baseline="0" dirty="0">
                <a:latin typeface="Times New Roman" panose="02020603050405020304" pitchFamily="18" charset="0"/>
                <a:cs typeface="Times New Roman" panose="02020603050405020304" pitchFamily="18" charset="0"/>
              </a:rPr>
              <a:t>Ada Boost Regression Model</a:t>
            </a:r>
          </a:p>
          <a:p>
            <a:pPr marL="971550" lvl="1" indent="-514350">
              <a:buFont typeface="+mj-lt"/>
              <a:buAutoNum type="arabicPeriod"/>
            </a:pPr>
            <a:r>
              <a:rPr lang="en-IN" sz="2800" b="0" i="0" u="none" strike="noStrike" baseline="0" dirty="0">
                <a:latin typeface="Times New Roman" panose="02020603050405020304" pitchFamily="18" charset="0"/>
                <a:cs typeface="Times New Roman" panose="02020603050405020304" pitchFamily="18" charset="0"/>
              </a:rPr>
              <a:t>Extra Trees Regression Model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26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40C7-9B8A-43E2-AFA2-4E8C9E73B320}"/>
              </a:ext>
            </a:extLst>
          </p:cNvPr>
          <p:cNvSpPr>
            <a:spLocks noGrp="1"/>
          </p:cNvSpPr>
          <p:nvPr>
            <p:ph type="title"/>
          </p:nvPr>
        </p:nvSpPr>
        <p:spPr>
          <a:xfrm>
            <a:off x="251854" y="376593"/>
            <a:ext cx="10771148" cy="752026"/>
          </a:xfrm>
        </p:spPr>
        <p:txBody>
          <a:bodyPr>
            <a:normAutofit fontScale="90000"/>
          </a:bodyPr>
          <a:lstStyle/>
          <a:p>
            <a:pPr algn="ctr"/>
            <a:r>
              <a:rPr lang="en-US" sz="4400" dirty="0">
                <a:latin typeface="Algerian" panose="04020705040A02060702" pitchFamily="82" charset="0"/>
              </a:rPr>
              <a:t>EVALUATION AND </a:t>
            </a:r>
            <a:r>
              <a:rPr lang="en-IN" sz="4400" dirty="0">
                <a:latin typeface="Algerian" panose="04020705040A02060702" pitchFamily="82" charset="0"/>
              </a:rPr>
              <a:t>HYPER PARAMETER TUNING</a:t>
            </a:r>
          </a:p>
        </p:txBody>
      </p:sp>
      <p:sp>
        <p:nvSpPr>
          <p:cNvPr id="4" name="TextBox 3">
            <a:extLst>
              <a:ext uri="{FF2B5EF4-FFF2-40B4-BE49-F238E27FC236}">
                <a16:creationId xmlns:a16="http://schemas.microsoft.com/office/drawing/2014/main" id="{C9BEDE3C-29AF-4E29-AB9B-EE7AA5584FD1}"/>
              </a:ext>
            </a:extLst>
          </p:cNvPr>
          <p:cNvSpPr txBox="1"/>
          <p:nvPr/>
        </p:nvSpPr>
        <p:spPr>
          <a:xfrm>
            <a:off x="266198" y="1218428"/>
            <a:ext cx="11567737" cy="5262979"/>
          </a:xfrm>
          <a:prstGeom prst="rect">
            <a:avLst/>
          </a:prstGeom>
          <a:noFill/>
        </p:spPr>
        <p:txBody>
          <a:bodyPr wrap="square">
            <a:spAutoFit/>
          </a:bodyPr>
          <a:lstStyle/>
          <a:p>
            <a:pPr algn="l"/>
            <a:r>
              <a:rPr lang="en-US" sz="2800" b="0" i="0" u="none" strike="noStrike" baseline="0" dirty="0">
                <a:latin typeface="Times New Roman" panose="02020603050405020304" pitchFamily="18" charset="0"/>
                <a:cs typeface="Times New Roman" panose="02020603050405020304" pitchFamily="18" charset="0"/>
              </a:rPr>
              <a:t>The key metrics used here were:</a:t>
            </a:r>
          </a:p>
          <a:p>
            <a:pPr marL="914400" lvl="1"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R2 </a:t>
            </a:r>
            <a:r>
              <a:rPr lang="en-US" sz="2800" b="0" i="0" u="none" strike="noStrike" baseline="0" dirty="0">
                <a:latin typeface="Times New Roman" panose="02020603050405020304" pitchFamily="18" charset="0"/>
                <a:cs typeface="Times New Roman" panose="02020603050405020304" pitchFamily="18" charset="0"/>
              </a:rPr>
              <a:t>score</a:t>
            </a:r>
          </a:p>
          <a:p>
            <a:pPr marL="914400" lvl="1" indent="-457200">
              <a:buFont typeface="Wingdings" panose="05000000000000000000" pitchFamily="2" charset="2"/>
              <a:buChar char="q"/>
            </a:pPr>
            <a:r>
              <a:rPr lang="en-US" sz="2800" b="0" i="0" u="none" strike="noStrike" baseline="0" dirty="0">
                <a:latin typeface="Times New Roman" panose="02020603050405020304" pitchFamily="18" charset="0"/>
                <a:cs typeface="Times New Roman" panose="02020603050405020304" pitchFamily="18" charset="0"/>
              </a:rPr>
              <a:t>Cross Validation Score</a:t>
            </a:r>
          </a:p>
          <a:p>
            <a:pPr marL="914400" lvl="1" indent="-457200">
              <a:buFont typeface="Wingdings" panose="05000000000000000000" pitchFamily="2" charset="2"/>
              <a:buChar char="q"/>
            </a:pPr>
            <a:r>
              <a:rPr lang="en-US" sz="2800" b="0" i="0" u="none" strike="noStrike" baseline="0" dirty="0">
                <a:latin typeface="Times New Roman" panose="02020603050405020304" pitchFamily="18" charset="0"/>
                <a:cs typeface="Times New Roman" panose="02020603050405020304" pitchFamily="18" charset="0"/>
              </a:rPr>
              <a:t>MAE</a:t>
            </a:r>
          </a:p>
          <a:p>
            <a:pPr marL="914400" lvl="1" indent="-457200">
              <a:buFont typeface="Wingdings" panose="05000000000000000000" pitchFamily="2" charset="2"/>
              <a:buChar char="q"/>
            </a:pPr>
            <a:r>
              <a:rPr lang="en-US" sz="2800" b="0" i="0" u="none" strike="noStrike" baseline="0" dirty="0">
                <a:latin typeface="Times New Roman" panose="02020603050405020304" pitchFamily="18" charset="0"/>
                <a:cs typeface="Times New Roman" panose="02020603050405020304" pitchFamily="18" charset="0"/>
              </a:rPr>
              <a:t>MSE</a:t>
            </a:r>
          </a:p>
          <a:p>
            <a:pPr marL="914400" lvl="1" indent="-457200">
              <a:buFont typeface="Wingdings" panose="05000000000000000000" pitchFamily="2" charset="2"/>
              <a:buChar char="q"/>
            </a:pPr>
            <a:r>
              <a:rPr lang="en-US" sz="2800" b="0" i="0" u="none" strike="noStrike" baseline="0" dirty="0">
                <a:latin typeface="Times New Roman" panose="02020603050405020304" pitchFamily="18" charset="0"/>
                <a:cs typeface="Times New Roman" panose="02020603050405020304" pitchFamily="18" charset="0"/>
              </a:rPr>
              <a:t>RMSE</a:t>
            </a:r>
          </a:p>
          <a:p>
            <a:pPr algn="l"/>
            <a:endParaRPr lang="en-US" sz="2800" dirty="0">
              <a:latin typeface="Times New Roman" panose="02020603050405020304" pitchFamily="18" charset="0"/>
              <a:cs typeface="Times New Roman" panose="02020603050405020304" pitchFamily="18" charset="0"/>
            </a:endParaRPr>
          </a:p>
          <a:p>
            <a:pPr algn="l"/>
            <a:r>
              <a:rPr lang="en-US" sz="2800" b="0" i="0" u="none" strike="noStrike" baseline="0" dirty="0">
                <a:latin typeface="Times New Roman" panose="02020603050405020304" pitchFamily="18" charset="0"/>
                <a:cs typeface="Times New Roman" panose="02020603050405020304" pitchFamily="18" charset="0"/>
              </a:rPr>
              <a:t>We tried to find out the best parameters list to increase our accuracy scores by using Hyperparameter Tuning.</a:t>
            </a:r>
          </a:p>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In order to achieve a higher score we</a:t>
            </a:r>
            <a:r>
              <a:rPr lang="en-US" sz="2800" b="0" i="0" u="none" strike="noStrike" baseline="0" dirty="0">
                <a:latin typeface="Times New Roman" panose="02020603050405020304" pitchFamily="18" charset="0"/>
                <a:cs typeface="Times New Roman" panose="02020603050405020304" pitchFamily="18" charset="0"/>
              </a:rPr>
              <a:t> used the </a:t>
            </a:r>
            <a:r>
              <a:rPr lang="en-IN" sz="2800" b="0" i="0" u="none" strike="noStrike" baseline="0" dirty="0">
                <a:latin typeface="Times New Roman" panose="02020603050405020304" pitchFamily="18" charset="0"/>
                <a:cs typeface="Times New Roman" panose="02020603050405020304" pitchFamily="18" charset="0"/>
              </a:rPr>
              <a:t>Grid Search CV method with 5 folds.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4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5013-603E-465E-962F-CE0C58E1E45A}"/>
              </a:ext>
            </a:extLst>
          </p:cNvPr>
          <p:cNvSpPr>
            <a:spLocks noGrp="1"/>
          </p:cNvSpPr>
          <p:nvPr>
            <p:ph type="title"/>
          </p:nvPr>
        </p:nvSpPr>
        <p:spPr>
          <a:xfrm>
            <a:off x="361483" y="0"/>
            <a:ext cx="8534400" cy="1507067"/>
          </a:xfrm>
        </p:spPr>
        <p:txBody>
          <a:bodyPr>
            <a:noAutofit/>
          </a:bodyPr>
          <a:lstStyle/>
          <a:p>
            <a:pPr algn="l"/>
            <a:r>
              <a:rPr lang="en-US" sz="4400" dirty="0">
                <a:latin typeface="Algerian" panose="04020705040A02060702" pitchFamily="82" charset="0"/>
              </a:rPr>
              <a:t>CONCLUSION AND SCOPE FOR FUTURE WORK</a:t>
            </a:r>
            <a:endParaRPr lang="en-IN" sz="4400" dirty="0">
              <a:latin typeface="Algerian" panose="04020705040A02060702" pitchFamily="82" charset="0"/>
            </a:endParaRPr>
          </a:p>
        </p:txBody>
      </p:sp>
      <p:sp>
        <p:nvSpPr>
          <p:cNvPr id="4" name="TextBox 3">
            <a:extLst>
              <a:ext uri="{FF2B5EF4-FFF2-40B4-BE49-F238E27FC236}">
                <a16:creationId xmlns:a16="http://schemas.microsoft.com/office/drawing/2014/main" id="{77E249E0-14D2-46BC-9C78-91E2E1730898}"/>
              </a:ext>
            </a:extLst>
          </p:cNvPr>
          <p:cNvSpPr txBox="1"/>
          <p:nvPr/>
        </p:nvSpPr>
        <p:spPr>
          <a:xfrm>
            <a:off x="178603" y="1828800"/>
            <a:ext cx="11041623" cy="3539430"/>
          </a:xfrm>
          <a:prstGeom prst="rect">
            <a:avLst/>
          </a:prstGeom>
          <a:noFill/>
        </p:spPr>
        <p:txBody>
          <a:bodyPr wrap="square">
            <a:spAutoFit/>
          </a:bodyPr>
          <a:lstStyle/>
          <a:p>
            <a:pPr marL="457200" indent="-457200" algn="l">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Throughout this research, I ran into a difficulty with a lack of data to train machine learning models on.</a:t>
            </a:r>
          </a:p>
          <a:p>
            <a:pPr marL="457200" indent="-457200" algn="l">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Many columns have the identical entries in more than 80% of the rows, reducing the performance of our model.</a:t>
            </a:r>
          </a:p>
          <a:p>
            <a:pPr marL="457200" indent="-457200" algn="l">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Another difficulty is that this data collection has a high number of missing values, which must be manually filled in the correct manner.</a:t>
            </a:r>
          </a:p>
          <a:p>
            <a:pPr marL="457200" indent="-457200" algn="l">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With some feature engineering and rigorous hyperparameter adjustment, we can still enhance the accuracy of our model.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979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6EAF2-EFDE-3E89-5ECC-23370D12860F}"/>
              </a:ext>
            </a:extLst>
          </p:cNvPr>
          <p:cNvPicPr>
            <a:picLocks noChangeAspect="1"/>
          </p:cNvPicPr>
          <p:nvPr/>
        </p:nvPicPr>
        <p:blipFill>
          <a:blip r:embed="rId2"/>
          <a:stretch>
            <a:fillRect/>
          </a:stretch>
        </p:blipFill>
        <p:spPr>
          <a:xfrm>
            <a:off x="594602" y="828338"/>
            <a:ext cx="10302893" cy="4870459"/>
          </a:xfrm>
          <a:prstGeom prst="rect">
            <a:avLst/>
          </a:prstGeom>
        </p:spPr>
      </p:pic>
    </p:spTree>
    <p:extLst>
      <p:ext uri="{BB962C8B-B14F-4D97-AF65-F5344CB8AC3E}">
        <p14:creationId xmlns:p14="http://schemas.microsoft.com/office/powerpoint/2010/main" val="19114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47A49-4958-4E9D-BFD3-BBFA2326AE52}"/>
              </a:ext>
            </a:extLst>
          </p:cNvPr>
          <p:cNvPicPr>
            <a:picLocks noChangeAspect="1"/>
          </p:cNvPicPr>
          <p:nvPr/>
        </p:nvPicPr>
        <p:blipFill>
          <a:blip r:embed="rId2"/>
          <a:stretch>
            <a:fillRect/>
          </a:stretch>
        </p:blipFill>
        <p:spPr>
          <a:xfrm>
            <a:off x="0" y="1222513"/>
            <a:ext cx="12192000" cy="4499038"/>
          </a:xfrm>
          <a:prstGeom prst="rect">
            <a:avLst/>
          </a:prstGeom>
        </p:spPr>
      </p:pic>
      <p:sp>
        <p:nvSpPr>
          <p:cNvPr id="4" name="TextBox 3">
            <a:extLst>
              <a:ext uri="{FF2B5EF4-FFF2-40B4-BE49-F238E27FC236}">
                <a16:creationId xmlns:a16="http://schemas.microsoft.com/office/drawing/2014/main" id="{8AC4717D-D3FD-461E-ACE9-704381875C25}"/>
              </a:ext>
            </a:extLst>
          </p:cNvPr>
          <p:cNvSpPr txBox="1"/>
          <p:nvPr/>
        </p:nvSpPr>
        <p:spPr>
          <a:xfrm>
            <a:off x="2305235" y="225374"/>
            <a:ext cx="7581529" cy="954107"/>
          </a:xfrm>
          <a:prstGeom prst="rect">
            <a:avLst/>
          </a:prstGeom>
          <a:noFill/>
        </p:spPr>
        <p:txBody>
          <a:bodyPr wrap="square" rtlCol="0">
            <a:spAutoFit/>
          </a:bodyPr>
          <a:lstStyle/>
          <a:p>
            <a:pPr algn="ctr"/>
            <a:r>
              <a:rPr lang="en-US" sz="2800" dirty="0">
                <a:latin typeface="Algerian" panose="04020705040A02060702" pitchFamily="82" charset="0"/>
              </a:rPr>
              <a:t>A PROJECT ON PREDICTING HOUSING SALE PRICE </a:t>
            </a:r>
            <a:endParaRPr lang="en-IN" sz="2800" dirty="0">
              <a:latin typeface="Algerian" panose="04020705040A02060702" pitchFamily="82" charset="0"/>
            </a:endParaRPr>
          </a:p>
        </p:txBody>
      </p:sp>
    </p:spTree>
    <p:extLst>
      <p:ext uri="{BB962C8B-B14F-4D97-AF65-F5344CB8AC3E}">
        <p14:creationId xmlns:p14="http://schemas.microsoft.com/office/powerpoint/2010/main" val="391398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EB31-5BC4-409B-89C1-7E8CC2B4CDE3}"/>
              </a:ext>
            </a:extLst>
          </p:cNvPr>
          <p:cNvSpPr>
            <a:spLocks noGrp="1"/>
          </p:cNvSpPr>
          <p:nvPr>
            <p:ph type="title"/>
          </p:nvPr>
        </p:nvSpPr>
        <p:spPr>
          <a:xfrm>
            <a:off x="0" y="259577"/>
            <a:ext cx="8534400" cy="1507067"/>
          </a:xfrm>
        </p:spPr>
        <p:txBody>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BD1B52B-DB90-4855-847D-3A19EA4EA907}"/>
              </a:ext>
            </a:extLst>
          </p:cNvPr>
          <p:cNvSpPr>
            <a:spLocks noGrp="1"/>
          </p:cNvSpPr>
          <p:nvPr>
            <p:ph idx="1"/>
          </p:nvPr>
        </p:nvSpPr>
        <p:spPr>
          <a:xfrm>
            <a:off x="200490" y="1653341"/>
            <a:ext cx="11188589" cy="4135616"/>
          </a:xfrm>
        </p:spPr>
        <p:txBody>
          <a:bodyPr>
            <a:normAutofit/>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Surprise Housing is a real estate and housing company established in the United States that is attempting to break into the Australian market. The business is seeking for potential properties to purchase in order to enter the market. We must use Machine Learning to create a model that will estimate the actual worth of potential properties and help us decide whether or not to invest in them.</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Surprise Housing is interested in learning which variables are crucial in predicting the sale price of a home.</a:t>
            </a:r>
          </a:p>
          <a:p>
            <a:pPr marL="457200" indent="-457200">
              <a:buFont typeface="+mj-lt"/>
              <a:buAutoNum type="alphaLcPeriod"/>
            </a:pPr>
            <a:r>
              <a:rPr lang="en-US" dirty="0">
                <a:solidFill>
                  <a:schemeClr val="tx1"/>
                </a:solidFill>
                <a:latin typeface="Times New Roman" panose="02020603050405020304" pitchFamily="18" charset="0"/>
                <a:cs typeface="Times New Roman" panose="02020603050405020304" pitchFamily="18" charset="0"/>
              </a:rPr>
              <a:t>What is the relationship between these feature variables and the house price?</a:t>
            </a:r>
          </a:p>
        </p:txBody>
      </p:sp>
    </p:spTree>
    <p:extLst>
      <p:ext uri="{BB962C8B-B14F-4D97-AF65-F5344CB8AC3E}">
        <p14:creationId xmlns:p14="http://schemas.microsoft.com/office/powerpoint/2010/main" val="317372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B1C3-FA98-4066-938C-AF6849B4F5A3}"/>
              </a:ext>
            </a:extLst>
          </p:cNvPr>
          <p:cNvSpPr>
            <a:spLocks noGrp="1"/>
          </p:cNvSpPr>
          <p:nvPr>
            <p:ph type="title"/>
          </p:nvPr>
        </p:nvSpPr>
        <p:spPr>
          <a:xfrm>
            <a:off x="748758" y="246207"/>
            <a:ext cx="8534400" cy="1507067"/>
          </a:xfrm>
        </p:spPr>
        <p:txBody>
          <a:bodyPr>
            <a:normAutofit/>
          </a:bodyPr>
          <a:lstStyle/>
          <a:p>
            <a:pPr algn="l"/>
            <a:r>
              <a:rPr lang="en-US" sz="4400" dirty="0">
                <a:latin typeface="Algerian" panose="04020705040A02060702" pitchFamily="82" charset="0"/>
              </a:rPr>
              <a:t>AGENDA</a:t>
            </a:r>
            <a:endParaRPr lang="en-IN" sz="4400" dirty="0">
              <a:latin typeface="Algerian" panose="04020705040A02060702" pitchFamily="82" charset="0"/>
            </a:endParaRPr>
          </a:p>
        </p:txBody>
      </p:sp>
      <p:sp>
        <p:nvSpPr>
          <p:cNvPr id="4" name="TextBox 3">
            <a:extLst>
              <a:ext uri="{FF2B5EF4-FFF2-40B4-BE49-F238E27FC236}">
                <a16:creationId xmlns:a16="http://schemas.microsoft.com/office/drawing/2014/main" id="{E2720E22-AABB-413A-B5D0-7830F0471299}"/>
              </a:ext>
            </a:extLst>
          </p:cNvPr>
          <p:cNvSpPr txBox="1"/>
          <p:nvPr/>
        </p:nvSpPr>
        <p:spPr>
          <a:xfrm>
            <a:off x="1491449" y="1348814"/>
            <a:ext cx="8824404" cy="5262979"/>
          </a:xfrm>
          <a:prstGeom prst="rect">
            <a:avLst/>
          </a:prstGeom>
          <a:noFill/>
        </p:spPr>
        <p:txBody>
          <a:bodyPr wrap="square">
            <a:spAutoFit/>
          </a:bodyPr>
          <a:lstStyle/>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Analytical Problem Framing</a:t>
            </a:r>
          </a:p>
          <a:p>
            <a:pPr marL="925830" lvl="1" indent="-514350">
              <a:buFont typeface="+mj-lt"/>
              <a:buAutoNum type="romanUcPeriod"/>
            </a:pPr>
            <a:r>
              <a:rPr lang="en-US" sz="2800" dirty="0">
                <a:latin typeface="Times New Roman" panose="02020603050405020304" pitchFamily="18" charset="0"/>
                <a:cs typeface="Times New Roman" panose="02020603050405020304" pitchFamily="18" charset="0"/>
              </a:rPr>
              <a:t>Exploratory Data Analysis (EDA)</a:t>
            </a:r>
          </a:p>
          <a:p>
            <a:pPr marL="925830" lvl="1" indent="-514350">
              <a:buFont typeface="+mj-lt"/>
              <a:buAutoNum type="romanUcPeriod"/>
            </a:pPr>
            <a:r>
              <a:rPr lang="en-US" sz="2800" dirty="0">
                <a:latin typeface="Times New Roman" panose="02020603050405020304" pitchFamily="18" charset="0"/>
                <a:cs typeface="Times New Roman" panose="02020603050405020304" pitchFamily="18" charset="0"/>
              </a:rPr>
              <a:t>Visualizations</a:t>
            </a:r>
          </a:p>
          <a:p>
            <a:pPr marL="411480" lvl="1"/>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Data Pre-Processing on train and test datasets</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Model/s Development and Evaluation</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Performing hyper parameter tuning, saving the best model and predicting the label</a:t>
            </a:r>
          </a:p>
          <a:p>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Conclusion and future work discussion</a:t>
            </a:r>
          </a:p>
        </p:txBody>
      </p:sp>
    </p:spTree>
    <p:extLst>
      <p:ext uri="{BB962C8B-B14F-4D97-AF65-F5344CB8AC3E}">
        <p14:creationId xmlns:p14="http://schemas.microsoft.com/office/powerpoint/2010/main" val="139128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AF45-4FA0-4045-BA10-8DA6F06BBC22}"/>
              </a:ext>
            </a:extLst>
          </p:cNvPr>
          <p:cNvSpPr>
            <a:spLocks noGrp="1"/>
          </p:cNvSpPr>
          <p:nvPr>
            <p:ph type="title"/>
          </p:nvPr>
        </p:nvSpPr>
        <p:spPr>
          <a:xfrm>
            <a:off x="665825" y="614580"/>
            <a:ext cx="8534400" cy="1507067"/>
          </a:xfrm>
        </p:spPr>
        <p:txBody>
          <a:bodyPr>
            <a:noAutofit/>
          </a:bodyPr>
          <a:lstStyle/>
          <a:p>
            <a:pPr algn="l"/>
            <a:r>
              <a:rPr lang="en-US" sz="4400" dirty="0">
                <a:latin typeface="Algerian" panose="04020705040A02060702" pitchFamily="82" charset="0"/>
              </a:rPr>
              <a:t>Hardware - Software Requirements and Tools Used</a:t>
            </a:r>
            <a:endParaRPr lang="en-IN" sz="4400" dirty="0">
              <a:latin typeface="Algerian" panose="04020705040A02060702" pitchFamily="82" charset="0"/>
            </a:endParaRPr>
          </a:p>
        </p:txBody>
      </p:sp>
      <p:sp>
        <p:nvSpPr>
          <p:cNvPr id="4" name="TextBox 3">
            <a:extLst>
              <a:ext uri="{FF2B5EF4-FFF2-40B4-BE49-F238E27FC236}">
                <a16:creationId xmlns:a16="http://schemas.microsoft.com/office/drawing/2014/main" id="{FFB94C1A-3982-401E-B1CF-EA437B5AF804}"/>
              </a:ext>
            </a:extLst>
          </p:cNvPr>
          <p:cNvSpPr txBox="1"/>
          <p:nvPr/>
        </p:nvSpPr>
        <p:spPr>
          <a:xfrm>
            <a:off x="657504" y="2763047"/>
            <a:ext cx="11061577" cy="1815882"/>
          </a:xfrm>
          <a:prstGeom prst="rect">
            <a:avLst/>
          </a:prstGeom>
          <a:noFill/>
        </p:spPr>
        <p:txBody>
          <a:bodyPr wrap="square">
            <a:spAutoFit/>
          </a:bodyPr>
          <a:lstStyle/>
          <a:p>
            <a:pPr algn="l"/>
            <a:r>
              <a:rPr lang="en-IN" sz="2800" b="0" i="0" u="none" strike="noStrike" baseline="0" dirty="0">
                <a:latin typeface="Times New Roman" panose="02020603050405020304" pitchFamily="18" charset="0"/>
                <a:cs typeface="Times New Roman" panose="02020603050405020304" pitchFamily="18" charset="0"/>
              </a:rPr>
              <a:t>Hardware Used:</a:t>
            </a:r>
          </a:p>
          <a:p>
            <a:pPr algn="l"/>
            <a:endParaRPr lang="en-IN" sz="2800" b="0" i="0" u="none" strike="noStrike" baseline="0"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IN" sz="2800" b="0" i="0" u="none" strike="noStrike" baseline="0" dirty="0">
                <a:latin typeface="Times New Roman" panose="02020603050405020304" pitchFamily="18" charset="0"/>
                <a:cs typeface="Times New Roman" panose="02020603050405020304" pitchFamily="18" charset="0"/>
              </a:rPr>
              <a:t>RAM: 16 GB</a:t>
            </a:r>
          </a:p>
          <a:p>
            <a:pPr marL="914400" lvl="1" indent="-457200">
              <a:buFont typeface="Wingdings" panose="05000000000000000000" pitchFamily="2" charset="2"/>
              <a:buChar char="ü"/>
            </a:pPr>
            <a:r>
              <a:rPr lang="pt-BR" sz="2800" b="0" i="0" u="none" strike="noStrike" baseline="0" dirty="0">
                <a:latin typeface="Times New Roman" panose="02020603050405020304" pitchFamily="18" charset="0"/>
                <a:cs typeface="Times New Roman" panose="02020603050405020304" pitchFamily="18" charset="0"/>
              </a:rPr>
              <a:t>Intel(R) Core(TM) i7-9750H CPU @ 2.60GHz   2.59</a:t>
            </a:r>
          </a:p>
        </p:txBody>
      </p:sp>
    </p:spTree>
    <p:extLst>
      <p:ext uri="{BB962C8B-B14F-4D97-AF65-F5344CB8AC3E}">
        <p14:creationId xmlns:p14="http://schemas.microsoft.com/office/powerpoint/2010/main" val="203671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9B41-A657-4333-8F74-88E87F211FA1}"/>
              </a:ext>
            </a:extLst>
          </p:cNvPr>
          <p:cNvSpPr>
            <a:spLocks noGrp="1"/>
          </p:cNvSpPr>
          <p:nvPr>
            <p:ph type="title"/>
          </p:nvPr>
        </p:nvSpPr>
        <p:spPr>
          <a:xfrm>
            <a:off x="856334" y="259577"/>
            <a:ext cx="8534400" cy="1507067"/>
          </a:xfrm>
        </p:spPr>
        <p:txBody>
          <a:bodyPr>
            <a:noAutofit/>
          </a:bodyPr>
          <a:lstStyle/>
          <a:p>
            <a:pPr algn="l"/>
            <a:r>
              <a:rPr lang="en-US" sz="4400" dirty="0">
                <a:latin typeface="Algerian" panose="04020705040A02060702" pitchFamily="82" charset="0"/>
              </a:rPr>
              <a:t>Hardware - Software Requirements and Tools Used</a:t>
            </a:r>
            <a:endParaRPr lang="en-IN" sz="4400" dirty="0">
              <a:latin typeface="Algerian" panose="04020705040A02060702" pitchFamily="82" charset="0"/>
            </a:endParaRPr>
          </a:p>
        </p:txBody>
      </p:sp>
      <p:sp>
        <p:nvSpPr>
          <p:cNvPr id="4" name="TextBox 3">
            <a:extLst>
              <a:ext uri="{FF2B5EF4-FFF2-40B4-BE49-F238E27FC236}">
                <a16:creationId xmlns:a16="http://schemas.microsoft.com/office/drawing/2014/main" id="{593DB847-7965-43B8-B90B-B27017F7625F}"/>
              </a:ext>
            </a:extLst>
          </p:cNvPr>
          <p:cNvSpPr txBox="1"/>
          <p:nvPr/>
        </p:nvSpPr>
        <p:spPr>
          <a:xfrm>
            <a:off x="976544" y="2053569"/>
            <a:ext cx="10688714" cy="4401205"/>
          </a:xfrm>
          <a:prstGeom prst="rect">
            <a:avLst/>
          </a:prstGeom>
          <a:noFill/>
        </p:spPr>
        <p:txBody>
          <a:bodyPr wrap="square">
            <a:spAutoFit/>
          </a:bodyPr>
          <a:lstStyle/>
          <a:p>
            <a:pPr algn="l"/>
            <a:r>
              <a:rPr lang="en-IN" sz="2800" b="0" i="0" u="none" strike="noStrike" baseline="0" dirty="0">
                <a:latin typeface="Times New Roman" panose="02020603050405020304" pitchFamily="18" charset="0"/>
                <a:cs typeface="Times New Roman" panose="02020603050405020304" pitchFamily="18" charset="0"/>
              </a:rPr>
              <a:t>Software Used:</a:t>
            </a:r>
          </a:p>
          <a:p>
            <a:pPr algn="l"/>
            <a:endParaRPr lang="en-IN" sz="2800" b="0" i="0" u="none" strike="noStrike" baseline="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IN" sz="2800" b="0" i="0" u="none" strike="noStrike" baseline="0" dirty="0">
                <a:latin typeface="Times New Roman" panose="02020603050405020304" pitchFamily="18" charset="0"/>
                <a:cs typeface="Times New Roman" panose="02020603050405020304" pitchFamily="18" charset="0"/>
              </a:rPr>
              <a:t>Programming language: Python</a:t>
            </a:r>
          </a:p>
          <a:p>
            <a:pPr marL="914400" lvl="1" indent="-457200">
              <a:buFont typeface="Wingdings" panose="05000000000000000000" pitchFamily="2" charset="2"/>
              <a:buChar char="ü"/>
            </a:pPr>
            <a:r>
              <a:rPr lang="en-IN" sz="2800" b="0" i="0" u="none" strike="noStrike" baseline="0" dirty="0">
                <a:latin typeface="Times New Roman" panose="02020603050405020304" pitchFamily="18" charset="0"/>
                <a:cs typeface="Times New Roman" panose="02020603050405020304" pitchFamily="18" charset="0"/>
              </a:rPr>
              <a:t>Distribution: Anaconda Navigator</a:t>
            </a:r>
          </a:p>
          <a:p>
            <a:pPr marL="914400" lvl="1" indent="-457200">
              <a:buFont typeface="Wingdings" panose="05000000000000000000" pitchFamily="2" charset="2"/>
              <a:buChar char="ü"/>
            </a:pPr>
            <a:r>
              <a:rPr lang="en-US" sz="2800" b="0" i="0" u="none" strike="noStrike" baseline="0" dirty="0">
                <a:latin typeface="Times New Roman" panose="02020603050405020304" pitchFamily="18" charset="0"/>
                <a:cs typeface="Times New Roman" panose="02020603050405020304" pitchFamily="18" charset="0"/>
              </a:rPr>
              <a:t>Browser based language shell: Jupyter Notebook</a:t>
            </a: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b="0" i="0" u="none" strike="noStrike" baseline="0" dirty="0">
                <a:latin typeface="Times New Roman" panose="02020603050405020304" pitchFamily="18" charset="0"/>
                <a:cs typeface="Times New Roman" panose="02020603050405020304" pitchFamily="18" charset="0"/>
              </a:rPr>
              <a:t>Libraries/Packages Used:</a:t>
            </a: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r>
              <a:rPr lang="en-US" sz="2800" b="0" i="0" u="none" strike="noStrike" baseline="0" dirty="0">
                <a:latin typeface="Times New Roman" panose="02020603050405020304" pitchFamily="18" charset="0"/>
                <a:cs typeface="Times New Roman" panose="02020603050405020304" pitchFamily="18" charset="0"/>
              </a:rPr>
              <a:t>Pandas, NumPy, matplotlib, seaborn, scikit-learn and</a:t>
            </a:r>
          </a:p>
          <a:p>
            <a:pPr algn="l"/>
            <a:r>
              <a:rPr lang="en-IN" sz="2800" b="0" i="0" u="none" strike="noStrike" baseline="0" dirty="0">
                <a:latin typeface="Times New Roman" panose="02020603050405020304" pitchFamily="18" charset="0"/>
                <a:cs typeface="Times New Roman" panose="02020603050405020304" pitchFamily="18" charset="0"/>
              </a:rPr>
              <a:t>pandas_profiling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07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FC76-A8B2-429F-829D-75E9A1ECFB32}"/>
              </a:ext>
            </a:extLst>
          </p:cNvPr>
          <p:cNvSpPr>
            <a:spLocks noGrp="1"/>
          </p:cNvSpPr>
          <p:nvPr>
            <p:ph type="title"/>
          </p:nvPr>
        </p:nvSpPr>
        <p:spPr>
          <a:xfrm>
            <a:off x="189360" y="259577"/>
            <a:ext cx="8534400" cy="1507067"/>
          </a:xfrm>
        </p:spPr>
        <p:txBody>
          <a:bodyPr/>
          <a:lstStyle/>
          <a:p>
            <a:r>
              <a:rPr lang="en-US" dirty="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379070C-F789-425B-92E7-F192DEAEC27C}"/>
              </a:ext>
            </a:extLst>
          </p:cNvPr>
          <p:cNvSpPr>
            <a:spLocks noGrp="1"/>
          </p:cNvSpPr>
          <p:nvPr>
            <p:ph idx="1"/>
          </p:nvPr>
        </p:nvSpPr>
        <p:spPr>
          <a:xfrm>
            <a:off x="189360" y="1977429"/>
            <a:ext cx="11188589" cy="413561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Houses are a basic need for everyone on the planet, so the housing and real estate sector is one of the most important contributors to the global economy. It's a huge market with a lot of different companies operating in it.</a:t>
            </a:r>
          </a:p>
          <a:p>
            <a:r>
              <a:rPr lang="en-US" dirty="0">
                <a:solidFill>
                  <a:schemeClr val="tx1"/>
                </a:solidFill>
                <a:latin typeface="Times New Roman" panose="02020603050405020304" pitchFamily="18" charset="0"/>
                <a:cs typeface="Times New Roman" panose="02020603050405020304" pitchFamily="18" charset="0"/>
              </a:rPr>
              <a:t>Data science is a significant tool for firms to employ to solve challenges in the domain, such as increasing overall revenue, profits, enhancing marketing methods, and focusing on shifting trends in home sales and purchases.</a:t>
            </a:r>
          </a:p>
          <a:p>
            <a:r>
              <a:rPr lang="en-US" dirty="0">
                <a:solidFill>
                  <a:schemeClr val="tx1"/>
                </a:solidFill>
                <a:latin typeface="Times New Roman" panose="02020603050405020304" pitchFamily="18" charset="0"/>
                <a:cs typeface="Times New Roman" panose="02020603050405020304" pitchFamily="18" charset="0"/>
              </a:rPr>
              <a:t>Machine learning approaches like as predictive modelling, market mix modelling, and recommendation systems are employed by housing firms to achieve their business objectives. One such housing company is the source of our difficulty.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05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CBC8-2908-48A0-84BA-2B4609F4F5E7}"/>
              </a:ext>
            </a:extLst>
          </p:cNvPr>
          <p:cNvSpPr>
            <a:spLocks noGrp="1"/>
          </p:cNvSpPr>
          <p:nvPr>
            <p:ph type="title"/>
          </p:nvPr>
        </p:nvSpPr>
        <p:spPr>
          <a:xfrm>
            <a:off x="0" y="162758"/>
            <a:ext cx="8534400" cy="1507067"/>
          </a:xfrm>
        </p:spPr>
        <p:txBody>
          <a:bodyPr/>
          <a:lstStyle/>
          <a:p>
            <a:r>
              <a:rPr lang="en-IN" dirty="0">
                <a:latin typeface="Algerian" panose="04020705040A02060702" pitchFamily="82" charset="0"/>
              </a:rPr>
              <a:t>ANALYTICAL PROBLEM FRAMING</a:t>
            </a:r>
          </a:p>
        </p:txBody>
      </p:sp>
      <p:sp>
        <p:nvSpPr>
          <p:cNvPr id="3" name="Content Placeholder 2">
            <a:extLst>
              <a:ext uri="{FF2B5EF4-FFF2-40B4-BE49-F238E27FC236}">
                <a16:creationId xmlns:a16="http://schemas.microsoft.com/office/drawing/2014/main" id="{0FD49B6A-7E21-42C3-A8C4-998CE64DCCC4}"/>
              </a:ext>
            </a:extLst>
          </p:cNvPr>
          <p:cNvSpPr>
            <a:spLocks noGrp="1"/>
          </p:cNvSpPr>
          <p:nvPr>
            <p:ph idx="1"/>
          </p:nvPr>
        </p:nvSpPr>
        <p:spPr>
          <a:xfrm>
            <a:off x="308067" y="1900764"/>
            <a:ext cx="11188589" cy="4543066"/>
          </a:xfrm>
        </p:spPr>
        <p:txBody>
          <a:bodyPr>
            <a:norm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Due to the fact that we are given two sets of data, one for training and the other for testing We'll use the train dataset to develop a machine learning model, and then use that model to make predictions for the test dataset.</a:t>
            </a:r>
            <a:endParaRPr lang="en-US" dirty="0">
              <a:solidFill>
                <a:schemeClr val="tx1"/>
              </a:solidFill>
              <a:latin typeface="Times New Roman" panose="02020603050405020304" pitchFamily="18" charset="0"/>
              <a:cs typeface="Times New Roman" panose="02020603050405020304" pitchFamily="18" charset="0"/>
            </a:endParaRPr>
          </a:p>
          <a:p>
            <a:pPr algn="l"/>
            <a:r>
              <a:rPr lang="en-US" b="0" i="0" dirty="0">
                <a:solidFill>
                  <a:schemeClr val="tx1"/>
                </a:solidFill>
                <a:effectLst/>
                <a:latin typeface="Times New Roman" panose="02020603050405020304" pitchFamily="18" charset="0"/>
                <a:cs typeface="Times New Roman" panose="02020603050405020304" pitchFamily="18" charset="0"/>
              </a:rPr>
              <a:t>Both datasets are in csv format, with 1168 rows and 81 columns for the train dataset and 292 rows and 80 columns for the test dataset. We don't know the target label in the test dataset, so we'll have to guess.</a:t>
            </a:r>
          </a:p>
          <a:p>
            <a:pPr algn="l"/>
            <a:r>
              <a:rPr lang="en-US" b="0" i="0" dirty="0">
                <a:solidFill>
                  <a:schemeClr val="tx1"/>
                </a:solidFill>
                <a:effectLst/>
                <a:latin typeface="Times New Roman" panose="02020603050405020304" pitchFamily="18" charset="0"/>
                <a:cs typeface="Times New Roman" panose="02020603050405020304" pitchFamily="18" charset="0"/>
              </a:rPr>
              <a:t>And, because this is a continuous data problem, I'll be utilizing various regression machine learning models to estimate house selling prices.</a:t>
            </a:r>
          </a:p>
          <a:p>
            <a:endParaRPr lang="en-US" dirty="0"/>
          </a:p>
        </p:txBody>
      </p:sp>
    </p:spTree>
    <p:extLst>
      <p:ext uri="{BB962C8B-B14F-4D97-AF65-F5344CB8AC3E}">
        <p14:creationId xmlns:p14="http://schemas.microsoft.com/office/powerpoint/2010/main" val="3381326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4B281B-84D7-4FF9-8060-83D86B79551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317EFA7-599D-4AEF-B86F-A6380F036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CDF56-E17E-440D-90F0-BE107B5CD7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302</TotalTime>
  <Words>1565</Words>
  <Application>Microsoft Office PowerPoint</Application>
  <PresentationFormat>Widescreen</PresentationFormat>
  <Paragraphs>168</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Brush Script MT</vt:lpstr>
      <vt:lpstr>Calibri</vt:lpstr>
      <vt:lpstr>Century Gothic</vt:lpstr>
      <vt:lpstr>Times New Roman</vt:lpstr>
      <vt:lpstr>Verdana</vt:lpstr>
      <vt:lpstr>Wingdings</vt:lpstr>
      <vt:lpstr>Wingdings 3</vt:lpstr>
      <vt:lpstr>Slice</vt:lpstr>
      <vt:lpstr>Surprise Housing Price Prediction Project</vt:lpstr>
      <vt:lpstr>ACKNOWLEDGMENT</vt:lpstr>
      <vt:lpstr>PowerPoint Presentation</vt:lpstr>
      <vt:lpstr>INTRODUCTION</vt:lpstr>
      <vt:lpstr>AGENDA</vt:lpstr>
      <vt:lpstr>Hardware - Software Requirements and Tools Used</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HISTOGRAM</vt:lpstr>
      <vt:lpstr>HEATMAP</vt:lpstr>
      <vt:lpstr>BAR GRAPH</vt:lpstr>
      <vt:lpstr>BOX PLOT</vt:lpstr>
      <vt:lpstr>DISTRIBUTION PLOT</vt:lpstr>
      <vt:lpstr>MODEL TRAINING PHASES</vt:lpstr>
      <vt:lpstr>MODEL/S DEVELOPMENT</vt:lpstr>
      <vt:lpstr>EVALUATION AND HYPER PARAMETER TUNING</vt:lpstr>
      <vt:lpstr>CONCLUSION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RESIDENCES PRESENTS:  THE ULTIMATE IN MODERN LIVING</dc:title>
  <dc:creator>Sweta Rai</dc:creator>
  <cp:lastModifiedBy>benjamin emmanuel</cp:lastModifiedBy>
  <cp:revision>25</cp:revision>
  <dcterms:created xsi:type="dcterms:W3CDTF">2021-10-10T13:12:51Z</dcterms:created>
  <dcterms:modified xsi:type="dcterms:W3CDTF">2022-05-19T11:51:49Z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